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377" r:id="rId2"/>
    <p:sldId id="503" r:id="rId3"/>
    <p:sldId id="505" r:id="rId4"/>
    <p:sldId id="504" r:id="rId5"/>
    <p:sldId id="507" r:id="rId6"/>
    <p:sldId id="508" r:id="rId7"/>
    <p:sldId id="509" r:id="rId8"/>
    <p:sldId id="500" r:id="rId9"/>
    <p:sldId id="417" r:id="rId10"/>
    <p:sldId id="429" r:id="rId11"/>
    <p:sldId id="433" r:id="rId12"/>
    <p:sldId id="434" r:id="rId13"/>
    <p:sldId id="436" r:id="rId14"/>
    <p:sldId id="494" r:id="rId15"/>
    <p:sldId id="438" r:id="rId16"/>
    <p:sldId id="437" r:id="rId17"/>
    <p:sldId id="440" r:id="rId18"/>
    <p:sldId id="442" r:id="rId19"/>
    <p:sldId id="418" r:id="rId20"/>
    <p:sldId id="420" r:id="rId21"/>
    <p:sldId id="441" r:id="rId22"/>
    <p:sldId id="421" r:id="rId23"/>
    <p:sldId id="495" r:id="rId24"/>
    <p:sldId id="496" r:id="rId25"/>
    <p:sldId id="422" r:id="rId26"/>
    <p:sldId id="447" r:id="rId27"/>
    <p:sldId id="443" r:id="rId28"/>
    <p:sldId id="448" r:id="rId29"/>
    <p:sldId id="449" r:id="rId30"/>
    <p:sldId id="450" r:id="rId31"/>
    <p:sldId id="453" r:id="rId32"/>
    <p:sldId id="452" r:id="rId33"/>
    <p:sldId id="502" r:id="rId34"/>
    <p:sldId id="454" r:id="rId35"/>
    <p:sldId id="455" r:id="rId36"/>
    <p:sldId id="456" r:id="rId37"/>
    <p:sldId id="472" r:id="rId38"/>
    <p:sldId id="473" r:id="rId39"/>
    <p:sldId id="474" r:id="rId40"/>
    <p:sldId id="475" r:id="rId41"/>
    <p:sldId id="466" r:id="rId42"/>
    <p:sldId id="497" r:id="rId43"/>
    <p:sldId id="467" r:id="rId44"/>
    <p:sldId id="498" r:id="rId45"/>
    <p:sldId id="493" r:id="rId46"/>
    <p:sldId id="465" r:id="rId47"/>
    <p:sldId id="468" r:id="rId48"/>
    <p:sldId id="470" r:id="rId49"/>
    <p:sldId id="479" r:id="rId50"/>
    <p:sldId id="480" r:id="rId51"/>
    <p:sldId id="481" r:id="rId52"/>
    <p:sldId id="482" r:id="rId53"/>
    <p:sldId id="483" r:id="rId54"/>
    <p:sldId id="283" r:id="rId55"/>
    <p:sldId id="510" r:id="rId56"/>
    <p:sldId id="513" r:id="rId57"/>
    <p:sldId id="511" r:id="rId58"/>
    <p:sldId id="514" r:id="rId59"/>
    <p:sldId id="515" r:id="rId60"/>
    <p:sldId id="512" r:id="rId61"/>
    <p:sldId id="516" r:id="rId62"/>
    <p:sldId id="517" r:id="rId63"/>
    <p:sldId id="520" r:id="rId64"/>
    <p:sldId id="521" r:id="rId65"/>
    <p:sldId id="522" r:id="rId66"/>
    <p:sldId id="523" r:id="rId67"/>
    <p:sldId id="524" r:id="rId68"/>
    <p:sldId id="525" r:id="rId69"/>
    <p:sldId id="528" r:id="rId70"/>
    <p:sldId id="529" r:id="rId71"/>
    <p:sldId id="530" r:id="rId72"/>
    <p:sldId id="531" r:id="rId73"/>
    <p:sldId id="532" r:id="rId74"/>
    <p:sldId id="534" r:id="rId75"/>
    <p:sldId id="535" r:id="rId76"/>
    <p:sldId id="545" r:id="rId77"/>
    <p:sldId id="538" r:id="rId78"/>
    <p:sldId id="540" r:id="rId79"/>
    <p:sldId id="541" r:id="rId80"/>
    <p:sldId id="542" r:id="rId81"/>
    <p:sldId id="543" r:id="rId82"/>
    <p:sldId id="544"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FB"/>
    <a:srgbClr val="FFFF0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01"/>
    <p:restoredTop sz="76133"/>
  </p:normalViewPr>
  <p:slideViewPr>
    <p:cSldViewPr snapToGrid="0">
      <p:cViewPr varScale="1">
        <p:scale>
          <a:sx n="81" d="100"/>
          <a:sy n="81" d="100"/>
        </p:scale>
        <p:origin x="408" y="184"/>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DF5A0-AE52-CE4C-BE23-E59670673449}" type="datetimeFigureOut">
              <a:rPr lang="en-US" smtClean="0"/>
              <a:t>8/14/24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6FFCC-F3E5-9D4E-AABA-0756E0CC9A67}" type="slidenum">
              <a:rPr lang="en-US" smtClean="0"/>
              <a:t>‹#›</a:t>
            </a:fld>
            <a:endParaRPr lang="en-US"/>
          </a:p>
        </p:txBody>
      </p:sp>
    </p:spTree>
    <p:extLst>
      <p:ext uri="{BB962C8B-B14F-4D97-AF65-F5344CB8AC3E}">
        <p14:creationId xmlns:p14="http://schemas.microsoft.com/office/powerpoint/2010/main" val="132467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This talk is going to be about trying to understand the complexity of what I call “Fully Quantum” problems; these are computational tasks where the inputs and outputs are quantum states, and appear to be quite different in nature than computational problems with classical inputs and classical outputs.</a:t>
            </a:r>
          </a:p>
          <a:p>
            <a:pPr marL="171450" lvl="0" indent="-171450" algn="l" rtl="0">
              <a:spcBef>
                <a:spcPts val="0"/>
              </a:spcBef>
              <a:spcAft>
                <a:spcPts val="0"/>
              </a:spcAft>
              <a:buFontTx/>
              <a:buChar char="-"/>
            </a:pPr>
            <a:r>
              <a:rPr lang="en-US" dirty="0"/>
              <a:t>First, I’m going to try to motivate </a:t>
            </a:r>
            <a:r>
              <a:rPr lang="en-US" i="1" dirty="0"/>
              <a:t>why</a:t>
            </a:r>
            <a:r>
              <a:rPr lang="en-US" i="0" dirty="0"/>
              <a:t> we need such a complexity theory. </a:t>
            </a:r>
          </a:p>
          <a:p>
            <a:pPr marL="171450" lvl="0" indent="-171450" algn="l" rtl="0">
              <a:spcBef>
                <a:spcPts val="0"/>
              </a:spcBef>
              <a:spcAft>
                <a:spcPts val="0"/>
              </a:spcAft>
              <a:buFontTx/>
              <a:buChar char="-"/>
            </a:pPr>
            <a:r>
              <a:rPr lang="en-US" i="0" dirty="0"/>
              <a:t>Then I’ll present pieces of what I think such a complexity theory could look like. </a:t>
            </a:r>
            <a:endParaRPr 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as we look towards the Quantum Age, we’ll be talking more about computational tasks that don’t make sense to do on a classical computer. </a:t>
            </a:r>
          </a:p>
        </p:txBody>
      </p:sp>
      <p:sp>
        <p:nvSpPr>
          <p:cNvPr id="4" name="Slide Number Placeholder 3"/>
          <p:cNvSpPr>
            <a:spLocks noGrp="1"/>
          </p:cNvSpPr>
          <p:nvPr>
            <p:ph type="sldNum" sz="quarter" idx="5"/>
          </p:nvPr>
        </p:nvSpPr>
        <p:spPr/>
        <p:txBody>
          <a:bodyPr/>
          <a:lstStyle/>
          <a:p>
            <a:fld id="{A6C6FFCC-F3E5-9D4E-AABA-0756E0CC9A67}" type="slidenum">
              <a:rPr lang="en-US" smtClean="0"/>
              <a:t>13</a:t>
            </a:fld>
            <a:endParaRPr lang="en-US"/>
          </a:p>
        </p:txBody>
      </p:sp>
    </p:spTree>
    <p:extLst>
      <p:ext uri="{BB962C8B-B14F-4D97-AF65-F5344CB8AC3E}">
        <p14:creationId xmlns:p14="http://schemas.microsoft.com/office/powerpoint/2010/main" val="165863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20</a:t>
            </a:fld>
            <a:endParaRPr lang="en-US"/>
          </a:p>
        </p:txBody>
      </p:sp>
    </p:spTree>
    <p:extLst>
      <p:ext uri="{BB962C8B-B14F-4D97-AF65-F5344CB8AC3E}">
        <p14:creationId xmlns:p14="http://schemas.microsoft.com/office/powerpoint/2010/main" val="316056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21</a:t>
            </a:fld>
            <a:endParaRPr lang="en-US"/>
          </a:p>
        </p:txBody>
      </p:sp>
    </p:spTree>
    <p:extLst>
      <p:ext uri="{BB962C8B-B14F-4D97-AF65-F5344CB8AC3E}">
        <p14:creationId xmlns:p14="http://schemas.microsoft.com/office/powerpoint/2010/main" val="383199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25</a:t>
            </a:fld>
            <a:endParaRPr lang="en-US"/>
          </a:p>
        </p:txBody>
      </p:sp>
    </p:spTree>
    <p:extLst>
      <p:ext uri="{BB962C8B-B14F-4D97-AF65-F5344CB8AC3E}">
        <p14:creationId xmlns:p14="http://schemas.microsoft.com/office/powerpoint/2010/main" val="22060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26</a:t>
            </a:fld>
            <a:endParaRPr lang="en-US"/>
          </a:p>
        </p:txBody>
      </p:sp>
    </p:spTree>
    <p:extLst>
      <p:ext uri="{BB962C8B-B14F-4D97-AF65-F5344CB8AC3E}">
        <p14:creationId xmlns:p14="http://schemas.microsoft.com/office/powerpoint/2010/main" val="1491718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29</a:t>
            </a:fld>
            <a:endParaRPr lang="en-US"/>
          </a:p>
        </p:txBody>
      </p:sp>
    </p:spTree>
    <p:extLst>
      <p:ext uri="{BB962C8B-B14F-4D97-AF65-F5344CB8AC3E}">
        <p14:creationId xmlns:p14="http://schemas.microsoft.com/office/powerpoint/2010/main" val="206800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30</a:t>
            </a:fld>
            <a:endParaRPr lang="en-US"/>
          </a:p>
        </p:txBody>
      </p:sp>
    </p:spTree>
    <p:extLst>
      <p:ext uri="{BB962C8B-B14F-4D97-AF65-F5344CB8AC3E}">
        <p14:creationId xmlns:p14="http://schemas.microsoft.com/office/powerpoint/2010/main" val="246066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32</a:t>
            </a:fld>
            <a:endParaRPr lang="en-US"/>
          </a:p>
        </p:txBody>
      </p:sp>
    </p:spTree>
    <p:extLst>
      <p:ext uri="{BB962C8B-B14F-4D97-AF65-F5344CB8AC3E}">
        <p14:creationId xmlns:p14="http://schemas.microsoft.com/office/powerpoint/2010/main" val="4131875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33</a:t>
            </a:fld>
            <a:endParaRPr lang="en-US"/>
          </a:p>
        </p:txBody>
      </p:sp>
    </p:spTree>
    <p:extLst>
      <p:ext uri="{BB962C8B-B14F-4D97-AF65-F5344CB8AC3E}">
        <p14:creationId xmlns:p14="http://schemas.microsoft.com/office/powerpoint/2010/main" val="3328507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41</a:t>
            </a:fld>
            <a:endParaRPr lang="en-US"/>
          </a:p>
        </p:txBody>
      </p:sp>
    </p:spTree>
    <p:extLst>
      <p:ext uri="{BB962C8B-B14F-4D97-AF65-F5344CB8AC3E}">
        <p14:creationId xmlns:p14="http://schemas.microsoft.com/office/powerpoint/2010/main" val="312468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is a Quantum Information and Physics workshop I thought I’d start with this scenario, which should be familiar to many here. </a:t>
            </a:r>
          </a:p>
        </p:txBody>
      </p:sp>
      <p:sp>
        <p:nvSpPr>
          <p:cNvPr id="4" name="Slide Number Placeholder 3"/>
          <p:cNvSpPr>
            <a:spLocks noGrp="1"/>
          </p:cNvSpPr>
          <p:nvPr>
            <p:ph type="sldNum" sz="quarter" idx="5"/>
          </p:nvPr>
        </p:nvSpPr>
        <p:spPr/>
        <p:txBody>
          <a:bodyPr/>
          <a:lstStyle/>
          <a:p>
            <a:fld id="{A6C6FFCC-F3E5-9D4E-AABA-0756E0CC9A67}" type="slidenum">
              <a:rPr lang="en-US" smtClean="0"/>
              <a:t>2</a:t>
            </a:fld>
            <a:endParaRPr lang="en-US"/>
          </a:p>
        </p:txBody>
      </p:sp>
    </p:spTree>
    <p:extLst>
      <p:ext uri="{BB962C8B-B14F-4D97-AF65-F5344CB8AC3E}">
        <p14:creationId xmlns:p14="http://schemas.microsoft.com/office/powerpoint/2010/main" val="366284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42</a:t>
            </a:fld>
            <a:endParaRPr lang="en-US"/>
          </a:p>
        </p:txBody>
      </p:sp>
    </p:spTree>
    <p:extLst>
      <p:ext uri="{BB962C8B-B14F-4D97-AF65-F5344CB8AC3E}">
        <p14:creationId xmlns:p14="http://schemas.microsoft.com/office/powerpoint/2010/main" val="119183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something I call the Uhlmann Transformation Problem, which is based on Uhlmann’s Theorem, which probably many of you know. The simplest version of it says this: let’s say you have two purifications…</a:t>
            </a:r>
          </a:p>
          <a:p>
            <a:endParaRPr lang="en-US" dirty="0"/>
          </a:p>
          <a:p>
            <a:r>
              <a:rPr lang="en-US" dirty="0"/>
              <a:t>The Uhlmann Transformation Problem is the following problem…</a:t>
            </a:r>
          </a:p>
          <a:p>
            <a:endParaRPr lang="en-US" dirty="0"/>
          </a:p>
          <a:p>
            <a:r>
              <a:rPr lang="en-US" dirty="0"/>
              <a:t>Does this make sense to everyone?</a:t>
            </a:r>
          </a:p>
          <a:p>
            <a:endParaRPr lang="en-US" dirty="0"/>
          </a:p>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50</a:t>
            </a:fld>
            <a:endParaRPr lang="en-US"/>
          </a:p>
        </p:txBody>
      </p:sp>
    </p:spTree>
    <p:extLst>
      <p:ext uri="{BB962C8B-B14F-4D97-AF65-F5344CB8AC3E}">
        <p14:creationId xmlns:p14="http://schemas.microsoft.com/office/powerpoint/2010/main" val="3927598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something I call the Uhlmann Transformation Problem, which is based on Uhlmann’s Theorem, which probably many of you know. The simplest version of it says this: let’s say you have two purifications…</a:t>
            </a:r>
          </a:p>
          <a:p>
            <a:endParaRPr lang="en-US" dirty="0"/>
          </a:p>
          <a:p>
            <a:r>
              <a:rPr lang="en-US" dirty="0"/>
              <a:t>The Uhlmann Transformation Problem is the following problem…</a:t>
            </a:r>
          </a:p>
          <a:p>
            <a:endParaRPr lang="en-US" dirty="0"/>
          </a:p>
          <a:p>
            <a:r>
              <a:rPr lang="en-US" dirty="0"/>
              <a:t>Does this make sense to everyone?</a:t>
            </a:r>
          </a:p>
          <a:p>
            <a:endParaRPr lang="en-US" dirty="0"/>
          </a:p>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51</a:t>
            </a:fld>
            <a:endParaRPr lang="en-US"/>
          </a:p>
        </p:txBody>
      </p:sp>
    </p:spTree>
    <p:extLst>
      <p:ext uri="{BB962C8B-B14F-4D97-AF65-F5344CB8AC3E}">
        <p14:creationId xmlns:p14="http://schemas.microsoft.com/office/powerpoint/2010/main" val="117340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something I call the Uhlmann Transformation Problem, which is based on Uhlmann’s Theorem, which probably many of you know. The simplest version of it says this: let’s say you have two purifications…</a:t>
            </a:r>
          </a:p>
          <a:p>
            <a:endParaRPr lang="en-US" dirty="0"/>
          </a:p>
          <a:p>
            <a:r>
              <a:rPr lang="en-US" dirty="0"/>
              <a:t>The Uhlmann Transformation Problem is the following problem…</a:t>
            </a:r>
          </a:p>
          <a:p>
            <a:endParaRPr lang="en-US" dirty="0"/>
          </a:p>
          <a:p>
            <a:r>
              <a:rPr lang="en-US" dirty="0"/>
              <a:t>Does this make sense to everyone?</a:t>
            </a:r>
          </a:p>
          <a:p>
            <a:endParaRPr lang="en-US" dirty="0"/>
          </a:p>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53</a:t>
            </a:fld>
            <a:endParaRPr lang="en-US"/>
          </a:p>
        </p:txBody>
      </p:sp>
    </p:spTree>
    <p:extLst>
      <p:ext uri="{BB962C8B-B14F-4D97-AF65-F5344CB8AC3E}">
        <p14:creationId xmlns:p14="http://schemas.microsoft.com/office/powerpoint/2010/main" val="26078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something I call the Uhlmann Transformation Problem, which is based on Uhlmann’s Theorem, which probably many of you know. The simplest version of it says this: let’s say you have two purifications…</a:t>
            </a:r>
          </a:p>
          <a:p>
            <a:endParaRPr lang="en-US" dirty="0"/>
          </a:p>
          <a:p>
            <a:r>
              <a:rPr lang="en-US" dirty="0"/>
              <a:t>The Uhlmann Transformation Problem is the following problem…</a:t>
            </a:r>
          </a:p>
          <a:p>
            <a:endParaRPr lang="en-US" dirty="0"/>
          </a:p>
          <a:p>
            <a:r>
              <a:rPr lang="en-US" dirty="0"/>
              <a:t>Does this make sense to everyone?</a:t>
            </a:r>
          </a:p>
          <a:p>
            <a:endParaRPr lang="en-US" dirty="0"/>
          </a:p>
          <a:p>
            <a:endParaRPr lang="en-US" dirty="0"/>
          </a:p>
        </p:txBody>
      </p:sp>
      <p:sp>
        <p:nvSpPr>
          <p:cNvPr id="4" name="Slide Number Placeholder 3"/>
          <p:cNvSpPr>
            <a:spLocks noGrp="1"/>
          </p:cNvSpPr>
          <p:nvPr>
            <p:ph type="sldNum" sz="quarter" idx="5"/>
          </p:nvPr>
        </p:nvSpPr>
        <p:spPr/>
        <p:txBody>
          <a:bodyPr/>
          <a:lstStyle/>
          <a:p>
            <a:fld id="{A6C6FFCC-F3E5-9D4E-AABA-0756E0CC9A67}" type="slidenum">
              <a:rPr lang="en-US" smtClean="0"/>
              <a:t>54</a:t>
            </a:fld>
            <a:endParaRPr lang="en-US"/>
          </a:p>
        </p:txBody>
      </p:sp>
    </p:spTree>
    <p:extLst>
      <p:ext uri="{BB962C8B-B14F-4D97-AF65-F5344CB8AC3E}">
        <p14:creationId xmlns:p14="http://schemas.microsoft.com/office/powerpoint/2010/main" val="3433846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C6FFCC-F3E5-9D4E-AABA-0756E0CC9A67}" type="slidenum">
              <a:rPr lang="en-US" smtClean="0"/>
              <a:t>75</a:t>
            </a:fld>
            <a:endParaRPr lang="en-US"/>
          </a:p>
        </p:txBody>
      </p:sp>
    </p:spTree>
    <p:extLst>
      <p:ext uri="{BB962C8B-B14F-4D97-AF65-F5344CB8AC3E}">
        <p14:creationId xmlns:p14="http://schemas.microsoft.com/office/powerpoint/2010/main" val="12665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 hole radiates. What happens to the qubit that we threw in? </a:t>
            </a:r>
          </a:p>
        </p:txBody>
      </p:sp>
      <p:sp>
        <p:nvSpPr>
          <p:cNvPr id="4" name="Slide Number Placeholder 3"/>
          <p:cNvSpPr>
            <a:spLocks noGrp="1"/>
          </p:cNvSpPr>
          <p:nvPr>
            <p:ph type="sldNum" sz="quarter" idx="5"/>
          </p:nvPr>
        </p:nvSpPr>
        <p:spPr/>
        <p:txBody>
          <a:bodyPr/>
          <a:lstStyle/>
          <a:p>
            <a:fld id="{A6C6FFCC-F3E5-9D4E-AABA-0756E0CC9A67}" type="slidenum">
              <a:rPr lang="en-US" smtClean="0"/>
              <a:t>3</a:t>
            </a:fld>
            <a:endParaRPr lang="en-US"/>
          </a:p>
        </p:txBody>
      </p:sp>
    </p:spTree>
    <p:extLst>
      <p:ext uri="{BB962C8B-B14F-4D97-AF65-F5344CB8AC3E}">
        <p14:creationId xmlns:p14="http://schemas.microsoft.com/office/powerpoint/2010/main" val="334021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t>
            </a:r>
          </a:p>
        </p:txBody>
      </p:sp>
      <p:sp>
        <p:nvSpPr>
          <p:cNvPr id="4" name="Slide Number Placeholder 3"/>
          <p:cNvSpPr>
            <a:spLocks noGrp="1"/>
          </p:cNvSpPr>
          <p:nvPr>
            <p:ph type="sldNum" sz="quarter" idx="5"/>
          </p:nvPr>
        </p:nvSpPr>
        <p:spPr/>
        <p:txBody>
          <a:bodyPr/>
          <a:lstStyle/>
          <a:p>
            <a:fld id="{A6C6FFCC-F3E5-9D4E-AABA-0756E0CC9A67}" type="slidenum">
              <a:rPr lang="en-US" smtClean="0"/>
              <a:t>4</a:t>
            </a:fld>
            <a:endParaRPr lang="en-US"/>
          </a:p>
        </p:txBody>
      </p:sp>
    </p:spTree>
    <p:extLst>
      <p:ext uri="{BB962C8B-B14F-4D97-AF65-F5344CB8AC3E}">
        <p14:creationId xmlns:p14="http://schemas.microsoft.com/office/powerpoint/2010/main" val="133799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field that’s flourished over the last 30 years. It’s given us fascinating complexity classes to play with, interesting computational problems, deep insights into other fields like condensed matter physics or pure mathematics, and has provided a rigorous foundation to examine when quantum computers outperform classical computers. </a:t>
            </a:r>
          </a:p>
        </p:txBody>
      </p:sp>
      <p:sp>
        <p:nvSpPr>
          <p:cNvPr id="4" name="Slide Number Placeholder 3"/>
          <p:cNvSpPr>
            <a:spLocks noGrp="1"/>
          </p:cNvSpPr>
          <p:nvPr>
            <p:ph type="sldNum" sz="quarter" idx="5"/>
          </p:nvPr>
        </p:nvSpPr>
        <p:spPr/>
        <p:txBody>
          <a:bodyPr/>
          <a:lstStyle/>
          <a:p>
            <a:fld id="{A6C6FFCC-F3E5-9D4E-AABA-0756E0CC9A67}" type="slidenum">
              <a:rPr lang="en-US" smtClean="0"/>
              <a:t>8</a:t>
            </a:fld>
            <a:endParaRPr lang="en-US"/>
          </a:p>
        </p:txBody>
      </p:sp>
    </p:spTree>
    <p:extLst>
      <p:ext uri="{BB962C8B-B14F-4D97-AF65-F5344CB8AC3E}">
        <p14:creationId xmlns:p14="http://schemas.microsoft.com/office/powerpoint/2010/main" val="73265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though, even though Quantum Complexity Theory has the word “quantum” in it, it’s largely a theory of classical in/classical out problems. The quantum part refers to the model of quantum computation we’re using. For example..</a:t>
            </a:r>
          </a:p>
        </p:txBody>
      </p:sp>
      <p:sp>
        <p:nvSpPr>
          <p:cNvPr id="4" name="Slide Number Placeholder 3"/>
          <p:cNvSpPr>
            <a:spLocks noGrp="1"/>
          </p:cNvSpPr>
          <p:nvPr>
            <p:ph type="sldNum" sz="quarter" idx="5"/>
          </p:nvPr>
        </p:nvSpPr>
        <p:spPr/>
        <p:txBody>
          <a:bodyPr/>
          <a:lstStyle/>
          <a:p>
            <a:fld id="{A6C6FFCC-F3E5-9D4E-AABA-0756E0CC9A67}" type="slidenum">
              <a:rPr lang="en-US" smtClean="0"/>
              <a:t>9</a:t>
            </a:fld>
            <a:endParaRPr lang="en-US"/>
          </a:p>
        </p:txBody>
      </p:sp>
    </p:spTree>
    <p:extLst>
      <p:ext uri="{BB962C8B-B14F-4D97-AF65-F5344CB8AC3E}">
        <p14:creationId xmlns:p14="http://schemas.microsoft.com/office/powerpoint/2010/main" val="420827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quantum computers should be good at factoring. But factoring itself is a classical input/classical output problem: the input is a number, and the output is two numbers. </a:t>
            </a:r>
          </a:p>
        </p:txBody>
      </p:sp>
      <p:sp>
        <p:nvSpPr>
          <p:cNvPr id="4" name="Slide Number Placeholder 3"/>
          <p:cNvSpPr>
            <a:spLocks noGrp="1"/>
          </p:cNvSpPr>
          <p:nvPr>
            <p:ph type="sldNum" sz="quarter" idx="5"/>
          </p:nvPr>
        </p:nvSpPr>
        <p:spPr/>
        <p:txBody>
          <a:bodyPr/>
          <a:lstStyle/>
          <a:p>
            <a:fld id="{A6C6FFCC-F3E5-9D4E-AABA-0756E0CC9A67}" type="slidenum">
              <a:rPr lang="en-US" smtClean="0"/>
              <a:t>10</a:t>
            </a:fld>
            <a:endParaRPr lang="en-US"/>
          </a:p>
        </p:txBody>
      </p:sp>
    </p:spTree>
    <p:extLst>
      <p:ext uri="{BB962C8B-B14F-4D97-AF65-F5344CB8AC3E}">
        <p14:creationId xmlns:p14="http://schemas.microsoft.com/office/powerpoint/2010/main" val="114298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problem that is studied in quantum complexity theory is the local Hamiltonians problem, which you can think of as the quantum version of 3SAT. The input to the problem is a local Hamiltonian (which is a string describing some quantum many-body system), and the output is a number, which is an estimate of the minimum energy of the Hamiltonian. Here, the model of computation is not a quantum computer per se, because we don’t expect this problem to be solvable in polynomial time, but instead it is efficiently solvable in the QMA verifier-prover model of computation, which is the quantum analogue of NP. </a:t>
            </a:r>
          </a:p>
        </p:txBody>
      </p:sp>
      <p:sp>
        <p:nvSpPr>
          <p:cNvPr id="4" name="Slide Number Placeholder 3"/>
          <p:cNvSpPr>
            <a:spLocks noGrp="1"/>
          </p:cNvSpPr>
          <p:nvPr>
            <p:ph type="sldNum" sz="quarter" idx="5"/>
          </p:nvPr>
        </p:nvSpPr>
        <p:spPr/>
        <p:txBody>
          <a:bodyPr/>
          <a:lstStyle/>
          <a:p>
            <a:fld id="{A6C6FFCC-F3E5-9D4E-AABA-0756E0CC9A67}" type="slidenum">
              <a:rPr lang="en-US" smtClean="0"/>
              <a:t>11</a:t>
            </a:fld>
            <a:endParaRPr lang="en-US"/>
          </a:p>
        </p:txBody>
      </p:sp>
    </p:spTree>
    <p:extLst>
      <p:ext uri="{BB962C8B-B14F-4D97-AF65-F5344CB8AC3E}">
        <p14:creationId xmlns:p14="http://schemas.microsoft.com/office/powerpoint/2010/main" val="66531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makes a lot of sense to think about classical input/classical output problems: this is how we can meaningfully compare classical vs quantum models of computation. Classical computers, by definition, can only get classical inputs and produce classical outputs. And it also allows us to connect Quantum Complexity Theory with the enormous body of Classical Complexity Theory. This has been extremely useful for quantum supremacy theorems, which establish things like </a:t>
            </a:r>
            <a:r>
              <a:rPr lang="en-US" dirty="0" err="1"/>
              <a:t>BosonSampling</a:t>
            </a:r>
            <a:r>
              <a:rPr lang="en-US" dirty="0"/>
              <a:t> is…</a:t>
            </a:r>
          </a:p>
        </p:txBody>
      </p:sp>
      <p:sp>
        <p:nvSpPr>
          <p:cNvPr id="4" name="Slide Number Placeholder 3"/>
          <p:cNvSpPr>
            <a:spLocks noGrp="1"/>
          </p:cNvSpPr>
          <p:nvPr>
            <p:ph type="sldNum" sz="quarter" idx="5"/>
          </p:nvPr>
        </p:nvSpPr>
        <p:spPr/>
        <p:txBody>
          <a:bodyPr/>
          <a:lstStyle/>
          <a:p>
            <a:fld id="{A6C6FFCC-F3E5-9D4E-AABA-0756E0CC9A67}" type="slidenum">
              <a:rPr lang="en-US" smtClean="0"/>
              <a:t>12</a:t>
            </a:fld>
            <a:endParaRPr lang="en-US"/>
          </a:p>
        </p:txBody>
      </p:sp>
    </p:spTree>
    <p:extLst>
      <p:ext uri="{BB962C8B-B14F-4D97-AF65-F5344CB8AC3E}">
        <p14:creationId xmlns:p14="http://schemas.microsoft.com/office/powerpoint/2010/main" val="96860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445152-0B4B-A04C-A1DC-399991A0CF17}" type="datetimeFigureOut">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827935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45152-0B4B-A04C-A1DC-399991A0CF17}" type="datetimeFigureOut">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240446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45152-0B4B-A04C-A1DC-399991A0CF17}" type="datetimeFigureOut">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9874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45152-0B4B-A04C-A1DC-399991A0CF17}" type="datetimeFigureOut">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18362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45152-0B4B-A04C-A1DC-399991A0CF17}" type="datetimeFigureOut">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419696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445152-0B4B-A04C-A1DC-399991A0CF17}" type="datetimeFigureOut">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14236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445152-0B4B-A04C-A1DC-399991A0CF17}" type="datetimeFigureOut">
              <a:rPr lang="en-US" smtClean="0"/>
              <a:t>8/14/24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385937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445152-0B4B-A04C-A1DC-399991A0CF17}" type="datetimeFigureOut">
              <a:rPr lang="en-US" smtClean="0"/>
              <a:t>8/14/24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334008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45152-0B4B-A04C-A1DC-399991A0CF17}" type="datetimeFigureOut">
              <a:rPr lang="en-US" smtClean="0"/>
              <a:t>8/14/24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340287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45152-0B4B-A04C-A1DC-399991A0CF17}" type="datetimeFigureOut">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253276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45152-0B4B-A04C-A1DC-399991A0CF17}" type="datetimeFigureOut">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7BC1-47C7-4348-8DF3-7C0EA4D06104}" type="slidenum">
              <a:rPr lang="en-US" smtClean="0"/>
              <a:t>‹#›</a:t>
            </a:fld>
            <a:endParaRPr lang="en-US"/>
          </a:p>
        </p:txBody>
      </p:sp>
    </p:spTree>
    <p:extLst>
      <p:ext uri="{BB962C8B-B14F-4D97-AF65-F5344CB8AC3E}">
        <p14:creationId xmlns:p14="http://schemas.microsoft.com/office/powerpoint/2010/main" val="160658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45152-0B4B-A04C-A1DC-399991A0CF17}" type="datetimeFigureOut">
              <a:rPr lang="en-US" smtClean="0"/>
              <a:t>8/14/24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A7BC1-47C7-4348-8DF3-7C0EA4D06104}" type="slidenum">
              <a:rPr lang="en-US" smtClean="0"/>
              <a:t>‹#›</a:t>
            </a:fld>
            <a:endParaRPr lang="en-US"/>
          </a:p>
        </p:txBody>
      </p:sp>
    </p:spTree>
    <p:extLst>
      <p:ext uri="{BB962C8B-B14F-4D97-AF65-F5344CB8AC3E}">
        <p14:creationId xmlns:p14="http://schemas.microsoft.com/office/powerpoint/2010/main" val="41840012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6.wdp"/><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0.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5.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0.png"/><Relationship Id="rId7" Type="http://schemas.microsoft.com/office/2007/relationships/hdphoto" Target="../media/hdphoto1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1.png"/><Relationship Id="rId5" Type="http://schemas.openxmlformats.org/officeDocument/2006/relationships/image" Target="../media/image5.jpe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9.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0.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9.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0.png"/><Relationship Id="rId4" Type="http://schemas.openxmlformats.org/officeDocument/2006/relationships/image" Target="../media/image4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11" Type="http://schemas.openxmlformats.org/officeDocument/2006/relationships/image" Target="../media/image57.png"/><Relationship Id="rId5" Type="http://schemas.openxmlformats.org/officeDocument/2006/relationships/image" Target="../media/image470.png"/><Relationship Id="rId10" Type="http://schemas.openxmlformats.org/officeDocument/2006/relationships/image" Target="../media/image56.png"/><Relationship Id="rId4" Type="http://schemas.openxmlformats.org/officeDocument/2006/relationships/image" Target="../media/image510.png"/><Relationship Id="rId9"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12" Type="http://schemas.openxmlformats.org/officeDocument/2006/relationships/image" Target="../media/image59.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5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xml"/><Relationship Id="rId6" Type="http://schemas.microsoft.com/office/2007/relationships/hdphoto" Target="../media/hdphoto14.wdp"/><Relationship Id="rId11" Type="http://schemas.openxmlformats.org/officeDocument/2006/relationships/image" Target="../media/image64.png"/><Relationship Id="rId5" Type="http://schemas.openxmlformats.org/officeDocument/2006/relationships/image" Target="../media/image42.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44.png"/></Relationships>
</file>

<file path=ppt/slides/_rels/slide5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12"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4.wdp"/><Relationship Id="rId12" Type="http://schemas.openxmlformats.org/officeDocument/2006/relationships/image" Target="../media/image66.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5.wdp"/></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17.wdp"/><Relationship Id="rId7"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7.wdp"/><Relationship Id="rId7"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3.png"/></Relationships>
</file>

<file path=ppt/slides/_rels/slide65.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7.wdp"/><Relationship Id="rId7"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7.wdp"/><Relationship Id="rId7"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8.png"/><Relationship Id="rId4" Type="http://schemas.openxmlformats.org/officeDocument/2006/relationships/image" Target="../media/image70.png"/><Relationship Id="rId9" Type="http://schemas.openxmlformats.org/officeDocument/2006/relationships/image" Target="../media/image77.png"/></Relationships>
</file>

<file path=ppt/slides/_rels/slide67.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7.wdp"/><Relationship Id="rId7"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78.png"/></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7.wdp"/><Relationship Id="rId7"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microsoft.com/office/2007/relationships/hdphoto" Target="../media/hdphoto17.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7.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80.png"/></Relationships>
</file>

<file path=ppt/slides/_rels/slide71.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7.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80.png"/></Relationships>
</file>

<file path=ppt/slides/_rels/slide72.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17.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80.png"/></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236317" y="1041400"/>
            <a:ext cx="11719366" cy="34675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400" dirty="0">
                <a:ea typeface="Baskerville" panose="02020502070401020303" pitchFamily="18" charset="0"/>
                <a:cs typeface="Consolas" panose="020B0609020204030204" pitchFamily="49" charset="0"/>
              </a:rPr>
              <a:t>Towards a </a:t>
            </a:r>
            <a:r>
              <a:rPr lang="en-US" sz="4400" dirty="0">
                <a:solidFill>
                  <a:srgbClr val="FFC000"/>
                </a:solidFill>
                <a:ea typeface="Baskerville" panose="02020502070401020303" pitchFamily="18" charset="0"/>
                <a:cs typeface="Consolas" panose="020B0609020204030204" pitchFamily="49" charset="0"/>
              </a:rPr>
              <a:t>Complexity Theory </a:t>
            </a:r>
            <a:br>
              <a:rPr lang="en-US" sz="4400" dirty="0">
                <a:solidFill>
                  <a:srgbClr val="FFC000"/>
                </a:solidFill>
                <a:ea typeface="Baskerville" panose="02020502070401020303" pitchFamily="18" charset="0"/>
                <a:cs typeface="Consolas" panose="020B0609020204030204" pitchFamily="49" charset="0"/>
              </a:rPr>
            </a:br>
            <a:br>
              <a:rPr lang="en-US" sz="4400" dirty="0">
                <a:ea typeface="Baskerville" panose="02020502070401020303" pitchFamily="18" charset="0"/>
                <a:cs typeface="Consolas" panose="020B0609020204030204" pitchFamily="49" charset="0"/>
              </a:rPr>
            </a:br>
            <a:r>
              <a:rPr lang="en-US" sz="4400" dirty="0">
                <a:ea typeface="Baskerville" panose="02020502070401020303" pitchFamily="18" charset="0"/>
                <a:cs typeface="Consolas" panose="020B0609020204030204" pitchFamily="49" charset="0"/>
              </a:rPr>
              <a:t>for </a:t>
            </a:r>
            <a:r>
              <a:rPr lang="en-US" sz="4400" dirty="0">
                <a:solidFill>
                  <a:srgbClr val="00B0F0"/>
                </a:solidFill>
                <a:ea typeface="Baskerville" panose="02020502070401020303" pitchFamily="18" charset="0"/>
                <a:cs typeface="Consolas" panose="020B0609020204030204" pitchFamily="49" charset="0"/>
              </a:rPr>
              <a:t>Fully Quantum</a:t>
            </a:r>
            <a:r>
              <a:rPr lang="en-US" sz="4400" dirty="0">
                <a:ea typeface="Baskerville" panose="02020502070401020303" pitchFamily="18" charset="0"/>
                <a:cs typeface="Consolas" panose="020B0609020204030204" pitchFamily="49" charset="0"/>
              </a:rPr>
              <a:t> Problems</a:t>
            </a:r>
            <a:endParaRPr sz="4400" dirty="0">
              <a:ea typeface="Baskerville" panose="02020502070401020303" pitchFamily="18" charset="0"/>
              <a:cs typeface="Consolas" panose="020B0609020204030204" pitchFamily="49" charset="0"/>
            </a:endParaRPr>
          </a:p>
        </p:txBody>
      </p:sp>
      <p:sp>
        <p:nvSpPr>
          <p:cNvPr id="90" name="Google Shape;90;p1"/>
          <p:cNvSpPr txBox="1">
            <a:spLocks noGrp="1"/>
          </p:cNvSpPr>
          <p:nvPr>
            <p:ph type="subTitle" idx="1"/>
          </p:nvPr>
        </p:nvSpPr>
        <p:spPr>
          <a:xfrm>
            <a:off x="1524000" y="4388130"/>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latin typeface="Baskerville" panose="02020502070401020303" pitchFamily="18" charset="0"/>
              <a:ea typeface="Baskerville" panose="02020502070401020303" pitchFamily="18" charset="0"/>
            </a:endParaRPr>
          </a:p>
          <a:p>
            <a:pPr marL="0" lvl="0" indent="0" algn="ctr" rtl="0">
              <a:lnSpc>
                <a:spcPct val="90000"/>
              </a:lnSpc>
              <a:spcBef>
                <a:spcPts val="1000"/>
              </a:spcBef>
              <a:spcAft>
                <a:spcPts val="0"/>
              </a:spcAft>
              <a:buClr>
                <a:schemeClr val="dk1"/>
              </a:buClr>
              <a:buSzPts val="2400"/>
              <a:buNone/>
            </a:pPr>
            <a:r>
              <a:rPr lang="en-US" dirty="0">
                <a:latin typeface="Baskerville" panose="02020502070401020303" pitchFamily="18" charset="0"/>
                <a:ea typeface="Baskerville" panose="02020502070401020303" pitchFamily="18" charset="0"/>
              </a:rPr>
              <a:t>Henry Yuen</a:t>
            </a:r>
            <a:endParaRPr dirty="0">
              <a:latin typeface="Baskerville" panose="02020502070401020303" pitchFamily="18" charset="0"/>
              <a:ea typeface="Baskerville" panose="02020502070401020303" pitchFamily="18" charset="0"/>
            </a:endParaRPr>
          </a:p>
          <a:p>
            <a:pPr marL="0" lvl="0" indent="0" algn="ctr" rtl="0">
              <a:lnSpc>
                <a:spcPct val="90000"/>
              </a:lnSpc>
              <a:spcBef>
                <a:spcPts val="1000"/>
              </a:spcBef>
              <a:spcAft>
                <a:spcPts val="0"/>
              </a:spcAft>
              <a:buClr>
                <a:schemeClr val="dk1"/>
              </a:buClr>
              <a:buSzPts val="2400"/>
              <a:buNone/>
            </a:pPr>
            <a:r>
              <a:rPr lang="en-US" dirty="0">
                <a:solidFill>
                  <a:srgbClr val="00B0F0"/>
                </a:solidFill>
                <a:latin typeface="Baskerville" panose="02020502070401020303" pitchFamily="18" charset="0"/>
                <a:ea typeface="Baskerville" panose="02020502070401020303" pitchFamily="18" charset="0"/>
              </a:rPr>
              <a:t>Columbia</a:t>
            </a:r>
            <a:endParaRPr dirty="0">
              <a:solidFill>
                <a:srgbClr val="00B0F0"/>
              </a:solidFill>
              <a:latin typeface="Baskerville" panose="02020502070401020303" pitchFamily="18" charset="0"/>
              <a:ea typeface="Baskerville" panose="02020502070401020303" pitchFamily="18" charset="0"/>
            </a:endParaRPr>
          </a:p>
        </p:txBody>
      </p:sp>
      <p:sp>
        <p:nvSpPr>
          <p:cNvPr id="92" name="Google Shape;92;p1"/>
          <p:cNvSpPr txBox="1"/>
          <p:nvPr/>
        </p:nvSpPr>
        <p:spPr>
          <a:xfrm>
            <a:off x="9691511" y="6406444"/>
            <a:ext cx="22690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u="none" strike="noStrike" cap="none">
                <a:solidFill>
                  <a:schemeClr val="bg1"/>
                </a:solidFill>
                <a:latin typeface="Calibri"/>
                <a:ea typeface="Calibri"/>
                <a:cs typeface="Calibri"/>
                <a:sym typeface="Calibri"/>
              </a:rPr>
              <a:t>Image credit: Dall-E</a:t>
            </a:r>
            <a:endParaRPr>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CCA-7FCA-475E-3741-40ACF1257D3C}"/>
              </a:ext>
            </a:extLst>
          </p:cNvPr>
          <p:cNvSpPr>
            <a:spLocks noGrp="1"/>
          </p:cNvSpPr>
          <p:nvPr>
            <p:ph type="title"/>
          </p:nvPr>
        </p:nvSpPr>
        <p:spPr/>
        <p:txBody>
          <a:bodyPr/>
          <a:lstStyle/>
          <a:p>
            <a:r>
              <a:rPr lang="en-US" dirty="0">
                <a:solidFill>
                  <a:schemeClr val="accent6">
                    <a:lumMod val="40000"/>
                    <a:lumOff val="60000"/>
                  </a:schemeClr>
                </a:solidFill>
              </a:rPr>
              <a:t>30 years of Quantum Complexity Theory</a:t>
            </a:r>
            <a:endParaRPr lang="en-US" dirty="0"/>
          </a:p>
        </p:txBody>
      </p:sp>
      <p:sp>
        <p:nvSpPr>
          <p:cNvPr id="3" name="Content Placeholder 2">
            <a:extLst>
              <a:ext uri="{FF2B5EF4-FFF2-40B4-BE49-F238E27FC236}">
                <a16:creationId xmlns:a16="http://schemas.microsoft.com/office/drawing/2014/main" id="{8774B29E-540A-3580-1BDF-B0C60BF37B82}"/>
              </a:ext>
            </a:extLst>
          </p:cNvPr>
          <p:cNvSpPr>
            <a:spLocks noGrp="1"/>
          </p:cNvSpPr>
          <p:nvPr>
            <p:ph idx="1"/>
          </p:nvPr>
        </p:nvSpPr>
        <p:spPr/>
        <p:txBody>
          <a:bodyPr/>
          <a:lstStyle/>
          <a:p>
            <a:pPr marL="0" indent="0">
              <a:buNone/>
            </a:pPr>
            <a:r>
              <a:rPr lang="en-US" dirty="0"/>
              <a:t>A theory of “classical input/classical output” problems</a:t>
            </a:r>
          </a:p>
        </p:txBody>
      </p:sp>
      <p:sp>
        <p:nvSpPr>
          <p:cNvPr id="5" name="Right Arrow 4">
            <a:extLst>
              <a:ext uri="{FF2B5EF4-FFF2-40B4-BE49-F238E27FC236}">
                <a16:creationId xmlns:a16="http://schemas.microsoft.com/office/drawing/2014/main" id="{EEBD2662-A616-8F1B-419F-FD79C05A5687}"/>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598F095-E1D3-6287-1E39-931CBB873789}"/>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C568E4-3AFC-86E4-EBE0-BDA72FEC8BFD}"/>
              </a:ext>
            </a:extLst>
          </p:cNvPr>
          <p:cNvSpPr txBox="1"/>
          <p:nvPr/>
        </p:nvSpPr>
        <p:spPr>
          <a:xfrm>
            <a:off x="2125132" y="4398473"/>
            <a:ext cx="1642533" cy="461665"/>
          </a:xfrm>
          <a:prstGeom prst="rect">
            <a:avLst/>
          </a:prstGeom>
          <a:noFill/>
        </p:spPr>
        <p:txBody>
          <a:bodyPr wrap="square" rtlCol="0">
            <a:spAutoFit/>
          </a:bodyPr>
          <a:lstStyle/>
          <a:p>
            <a:r>
              <a:rPr lang="en-US" sz="2400" dirty="0"/>
              <a:t>Integer N</a:t>
            </a:r>
          </a:p>
        </p:txBody>
      </p:sp>
      <p:sp>
        <p:nvSpPr>
          <p:cNvPr id="8" name="TextBox 7">
            <a:extLst>
              <a:ext uri="{FF2B5EF4-FFF2-40B4-BE49-F238E27FC236}">
                <a16:creationId xmlns:a16="http://schemas.microsoft.com/office/drawing/2014/main" id="{15032C0C-BA5B-D376-3DA6-49A8B1AA3ABE}"/>
              </a:ext>
            </a:extLst>
          </p:cNvPr>
          <p:cNvSpPr txBox="1"/>
          <p:nvPr/>
        </p:nvSpPr>
        <p:spPr>
          <a:xfrm>
            <a:off x="4167715" y="5993592"/>
            <a:ext cx="4313765" cy="461665"/>
          </a:xfrm>
          <a:prstGeom prst="rect">
            <a:avLst/>
          </a:prstGeom>
          <a:noFill/>
        </p:spPr>
        <p:txBody>
          <a:bodyPr wrap="square" rtlCol="0">
            <a:spAutoFit/>
          </a:bodyPr>
          <a:lstStyle/>
          <a:p>
            <a:pPr algn="ctr"/>
            <a:r>
              <a:rPr lang="en-US" sz="2400" dirty="0"/>
              <a:t>Quantum Computer</a:t>
            </a:r>
          </a:p>
        </p:txBody>
      </p:sp>
      <p:sp>
        <p:nvSpPr>
          <p:cNvPr id="16" name="TextBox 15">
            <a:extLst>
              <a:ext uri="{FF2B5EF4-FFF2-40B4-BE49-F238E27FC236}">
                <a16:creationId xmlns:a16="http://schemas.microsoft.com/office/drawing/2014/main" id="{52CD62DA-E855-8272-3226-847444F2DA24}"/>
              </a:ext>
            </a:extLst>
          </p:cNvPr>
          <p:cNvSpPr txBox="1"/>
          <p:nvPr/>
        </p:nvSpPr>
        <p:spPr>
          <a:xfrm>
            <a:off x="9021238" y="4428961"/>
            <a:ext cx="2599265" cy="461665"/>
          </a:xfrm>
          <a:prstGeom prst="rect">
            <a:avLst/>
          </a:prstGeom>
          <a:noFill/>
        </p:spPr>
        <p:txBody>
          <a:bodyPr wrap="square" rtlCol="0">
            <a:spAutoFit/>
          </a:bodyPr>
          <a:lstStyle/>
          <a:p>
            <a:r>
              <a:rPr lang="en-US" sz="2400" dirty="0"/>
              <a:t>Factors p, q</a:t>
            </a:r>
          </a:p>
        </p:txBody>
      </p:sp>
      <p:sp>
        <p:nvSpPr>
          <p:cNvPr id="9" name="TextBox 8">
            <a:extLst>
              <a:ext uri="{FF2B5EF4-FFF2-40B4-BE49-F238E27FC236}">
                <a16:creationId xmlns:a16="http://schemas.microsoft.com/office/drawing/2014/main" id="{31424FDF-BB78-3472-01F1-E6F6C00CF61A}"/>
              </a:ext>
            </a:extLst>
          </p:cNvPr>
          <p:cNvSpPr txBox="1"/>
          <p:nvPr/>
        </p:nvSpPr>
        <p:spPr>
          <a:xfrm>
            <a:off x="838200" y="2633375"/>
            <a:ext cx="4313765" cy="584775"/>
          </a:xfrm>
          <a:prstGeom prst="rect">
            <a:avLst/>
          </a:prstGeom>
          <a:noFill/>
        </p:spPr>
        <p:txBody>
          <a:bodyPr wrap="square" rtlCol="0">
            <a:spAutoFit/>
          </a:bodyPr>
          <a:lstStyle/>
          <a:p>
            <a:r>
              <a:rPr lang="en-US" sz="3200" b="1" dirty="0">
                <a:solidFill>
                  <a:srgbClr val="FFC000"/>
                </a:solidFill>
              </a:rPr>
              <a:t>Example</a:t>
            </a:r>
            <a:r>
              <a:rPr lang="en-US" sz="3200" dirty="0"/>
              <a:t>: Factoring</a:t>
            </a:r>
          </a:p>
        </p:txBody>
      </p:sp>
      <p:pic>
        <p:nvPicPr>
          <p:cNvPr id="10" name="Picture 2" descr="470 Quantum Computing Illustrations &amp; Clip Art - iStock">
            <a:extLst>
              <a:ext uri="{FF2B5EF4-FFF2-40B4-BE49-F238E27FC236}">
                <a16:creationId xmlns:a16="http://schemas.microsoft.com/office/drawing/2014/main" id="{92C22206-48C8-E0CD-B02B-CF05546FF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5660028" y="3458710"/>
            <a:ext cx="1262143" cy="21613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DFC679C-779C-D116-CCAD-1799C88E11F0}"/>
              </a:ext>
            </a:extLst>
          </p:cNvPr>
          <p:cNvSpPr/>
          <p:nvPr/>
        </p:nvSpPr>
        <p:spPr>
          <a:xfrm>
            <a:off x="5151965" y="3458710"/>
            <a:ext cx="2345266" cy="2303457"/>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0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CCA-7FCA-475E-3741-40ACF1257D3C}"/>
              </a:ext>
            </a:extLst>
          </p:cNvPr>
          <p:cNvSpPr>
            <a:spLocks noGrp="1"/>
          </p:cNvSpPr>
          <p:nvPr>
            <p:ph type="title"/>
          </p:nvPr>
        </p:nvSpPr>
        <p:spPr/>
        <p:txBody>
          <a:bodyPr/>
          <a:lstStyle/>
          <a:p>
            <a:r>
              <a:rPr lang="en-US" dirty="0">
                <a:solidFill>
                  <a:schemeClr val="accent6">
                    <a:lumMod val="40000"/>
                    <a:lumOff val="60000"/>
                  </a:schemeClr>
                </a:solidFill>
              </a:rPr>
              <a:t>30 years of Quantum Complexity Theory</a:t>
            </a:r>
            <a:endParaRPr lang="en-US" dirty="0"/>
          </a:p>
        </p:txBody>
      </p:sp>
      <p:sp>
        <p:nvSpPr>
          <p:cNvPr id="3" name="Content Placeholder 2">
            <a:extLst>
              <a:ext uri="{FF2B5EF4-FFF2-40B4-BE49-F238E27FC236}">
                <a16:creationId xmlns:a16="http://schemas.microsoft.com/office/drawing/2014/main" id="{8774B29E-540A-3580-1BDF-B0C60BF37B82}"/>
              </a:ext>
            </a:extLst>
          </p:cNvPr>
          <p:cNvSpPr>
            <a:spLocks noGrp="1"/>
          </p:cNvSpPr>
          <p:nvPr>
            <p:ph idx="1"/>
          </p:nvPr>
        </p:nvSpPr>
        <p:spPr/>
        <p:txBody>
          <a:bodyPr/>
          <a:lstStyle/>
          <a:p>
            <a:pPr marL="0" indent="0">
              <a:buNone/>
            </a:pPr>
            <a:r>
              <a:rPr lang="en-US" dirty="0"/>
              <a:t>A theory of “classical input/classical output” problems</a:t>
            </a:r>
          </a:p>
        </p:txBody>
      </p:sp>
      <p:sp>
        <p:nvSpPr>
          <p:cNvPr id="5" name="Right Arrow 4">
            <a:extLst>
              <a:ext uri="{FF2B5EF4-FFF2-40B4-BE49-F238E27FC236}">
                <a16:creationId xmlns:a16="http://schemas.microsoft.com/office/drawing/2014/main" id="{EEBD2662-A616-8F1B-419F-FD79C05A5687}"/>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598F095-E1D3-6287-1E39-931CBB873789}"/>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C568E4-3AFC-86E4-EBE0-BDA72FEC8BFD}"/>
              </a:ext>
            </a:extLst>
          </p:cNvPr>
          <p:cNvSpPr txBox="1"/>
          <p:nvPr/>
        </p:nvSpPr>
        <p:spPr>
          <a:xfrm>
            <a:off x="838200" y="4398473"/>
            <a:ext cx="2929466" cy="461665"/>
          </a:xfrm>
          <a:prstGeom prst="rect">
            <a:avLst/>
          </a:prstGeom>
          <a:noFill/>
        </p:spPr>
        <p:txBody>
          <a:bodyPr wrap="square" rtlCol="0">
            <a:spAutoFit/>
          </a:bodyPr>
          <a:lstStyle/>
          <a:p>
            <a:r>
              <a:rPr lang="en-US" sz="2400" dirty="0"/>
              <a:t>Local Hamiltonian H</a:t>
            </a:r>
          </a:p>
        </p:txBody>
      </p:sp>
      <p:sp>
        <p:nvSpPr>
          <p:cNvPr id="8" name="TextBox 7">
            <a:extLst>
              <a:ext uri="{FF2B5EF4-FFF2-40B4-BE49-F238E27FC236}">
                <a16:creationId xmlns:a16="http://schemas.microsoft.com/office/drawing/2014/main" id="{15032C0C-BA5B-D376-3DA6-49A8B1AA3ABE}"/>
              </a:ext>
            </a:extLst>
          </p:cNvPr>
          <p:cNvSpPr txBox="1"/>
          <p:nvPr/>
        </p:nvSpPr>
        <p:spPr>
          <a:xfrm>
            <a:off x="4167715" y="5993592"/>
            <a:ext cx="4313765" cy="461665"/>
          </a:xfrm>
          <a:prstGeom prst="rect">
            <a:avLst/>
          </a:prstGeom>
          <a:noFill/>
        </p:spPr>
        <p:txBody>
          <a:bodyPr wrap="square" rtlCol="0">
            <a:spAutoFit/>
          </a:bodyPr>
          <a:lstStyle/>
          <a:p>
            <a:pPr algn="ctr"/>
            <a:r>
              <a:rPr lang="en-US" sz="2400" dirty="0"/>
              <a:t>QMA verifier-prover protocol</a:t>
            </a:r>
          </a:p>
        </p:txBody>
      </p:sp>
      <p:sp>
        <p:nvSpPr>
          <p:cNvPr id="16" name="TextBox 15">
            <a:extLst>
              <a:ext uri="{FF2B5EF4-FFF2-40B4-BE49-F238E27FC236}">
                <a16:creationId xmlns:a16="http://schemas.microsoft.com/office/drawing/2014/main" id="{52CD62DA-E855-8272-3226-847444F2DA24}"/>
              </a:ext>
            </a:extLst>
          </p:cNvPr>
          <p:cNvSpPr txBox="1"/>
          <p:nvPr/>
        </p:nvSpPr>
        <p:spPr>
          <a:xfrm>
            <a:off x="9021238" y="4428961"/>
            <a:ext cx="2599265" cy="461665"/>
          </a:xfrm>
          <a:prstGeom prst="rect">
            <a:avLst/>
          </a:prstGeom>
          <a:noFill/>
        </p:spPr>
        <p:txBody>
          <a:bodyPr wrap="square" rtlCol="0">
            <a:spAutoFit/>
          </a:bodyPr>
          <a:lstStyle/>
          <a:p>
            <a:r>
              <a:rPr lang="en-US" sz="2400" dirty="0"/>
              <a:t>Ground energy ± </a:t>
            </a:r>
            <a:r>
              <a:rPr lang="en-US" sz="2400" dirty="0" err="1"/>
              <a:t>ℇ</a:t>
            </a:r>
            <a:endParaRPr lang="en-US" sz="2400" dirty="0"/>
          </a:p>
        </p:txBody>
      </p:sp>
      <p:sp>
        <p:nvSpPr>
          <p:cNvPr id="9" name="TextBox 8">
            <a:extLst>
              <a:ext uri="{FF2B5EF4-FFF2-40B4-BE49-F238E27FC236}">
                <a16:creationId xmlns:a16="http://schemas.microsoft.com/office/drawing/2014/main" id="{31424FDF-BB78-3472-01F1-E6F6C00CF61A}"/>
              </a:ext>
            </a:extLst>
          </p:cNvPr>
          <p:cNvSpPr txBox="1"/>
          <p:nvPr/>
        </p:nvSpPr>
        <p:spPr>
          <a:xfrm>
            <a:off x="838200" y="2633375"/>
            <a:ext cx="10782303" cy="584775"/>
          </a:xfrm>
          <a:prstGeom prst="rect">
            <a:avLst/>
          </a:prstGeom>
          <a:noFill/>
        </p:spPr>
        <p:txBody>
          <a:bodyPr wrap="square" rtlCol="0">
            <a:spAutoFit/>
          </a:bodyPr>
          <a:lstStyle/>
          <a:p>
            <a:r>
              <a:rPr lang="en-US" sz="3200" b="1" dirty="0">
                <a:solidFill>
                  <a:srgbClr val="FFC000"/>
                </a:solidFill>
              </a:rPr>
              <a:t>Example</a:t>
            </a:r>
            <a:r>
              <a:rPr lang="en-US" sz="3200" dirty="0"/>
              <a:t>: Local Hamiltonians problem</a:t>
            </a:r>
          </a:p>
        </p:txBody>
      </p:sp>
      <p:sp>
        <p:nvSpPr>
          <p:cNvPr id="11" name="Rectangle 10">
            <a:extLst>
              <a:ext uri="{FF2B5EF4-FFF2-40B4-BE49-F238E27FC236}">
                <a16:creationId xmlns:a16="http://schemas.microsoft.com/office/drawing/2014/main" id="{0DFC679C-779C-D116-CCAD-1799C88E11F0}"/>
              </a:ext>
            </a:extLst>
          </p:cNvPr>
          <p:cNvSpPr/>
          <p:nvPr/>
        </p:nvSpPr>
        <p:spPr>
          <a:xfrm>
            <a:off x="5151965" y="3458710"/>
            <a:ext cx="2345266" cy="2303457"/>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470 Quantum Computing Illustrations &amp; Clip Art - iStock">
            <a:extLst>
              <a:ext uri="{FF2B5EF4-FFF2-40B4-BE49-F238E27FC236}">
                <a16:creationId xmlns:a16="http://schemas.microsoft.com/office/drawing/2014/main" id="{836B1B71-38E0-1A31-1A95-6B09D3FB6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422166" y="4182569"/>
            <a:ext cx="838365" cy="14356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A1312A-2793-8755-9F6B-8C801219C0CB}"/>
                  </a:ext>
                </a:extLst>
              </p:cNvPr>
              <p:cNvSpPr txBox="1"/>
              <p:nvPr/>
            </p:nvSpPr>
            <p:spPr>
              <a:xfrm>
                <a:off x="5248965" y="3581438"/>
                <a:ext cx="7163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r>
                            <a:rPr lang="en-US" sz="2800" b="0" i="1" smtClean="0">
                              <a:latin typeface="Cambria Math" panose="02040503050406030204" pitchFamily="18" charset="0"/>
                            </a:rPr>
                            <m:t>𝜓</m:t>
                          </m:r>
                        </m:e>
                      </m:d>
                    </m:oMath>
                  </m:oMathPara>
                </a14:m>
                <a:endParaRPr lang="en-US" sz="2800" dirty="0"/>
              </a:p>
            </p:txBody>
          </p:sp>
        </mc:Choice>
        <mc:Fallback xmlns="">
          <p:sp>
            <p:nvSpPr>
              <p:cNvPr id="12" name="TextBox 11">
                <a:extLst>
                  <a:ext uri="{FF2B5EF4-FFF2-40B4-BE49-F238E27FC236}">
                    <a16:creationId xmlns:a16="http://schemas.microsoft.com/office/drawing/2014/main" id="{31A1312A-2793-8755-9F6B-8C801219C0CB}"/>
                  </a:ext>
                </a:extLst>
              </p:cNvPr>
              <p:cNvSpPr txBox="1">
                <a:spLocks noRot="1" noChangeAspect="1" noMove="1" noResize="1" noEditPoints="1" noAdjustHandles="1" noChangeArrowheads="1" noChangeShapeType="1" noTextEdit="1"/>
              </p:cNvSpPr>
              <p:nvPr/>
            </p:nvSpPr>
            <p:spPr>
              <a:xfrm>
                <a:off x="5248965" y="3581438"/>
                <a:ext cx="716352" cy="523220"/>
              </a:xfrm>
              <a:prstGeom prst="rect">
                <a:avLst/>
              </a:prstGeom>
              <a:blipFill>
                <a:blip r:embed="rId4"/>
                <a:stretch>
                  <a:fillRect b="-19048"/>
                </a:stretch>
              </a:blipFill>
            </p:spPr>
            <p:txBody>
              <a:bodyPr/>
              <a:lstStyle/>
              <a:p>
                <a:r>
                  <a:rPr lang="en-US">
                    <a:noFill/>
                  </a:rPr>
                  <a:t> </a:t>
                </a:r>
              </a:p>
            </p:txBody>
          </p:sp>
        </mc:Fallback>
      </mc:AlternateContent>
      <p:sp>
        <p:nvSpPr>
          <p:cNvPr id="13" name="Down Arrow 12">
            <a:extLst>
              <a:ext uri="{FF2B5EF4-FFF2-40B4-BE49-F238E27FC236}">
                <a16:creationId xmlns:a16="http://schemas.microsoft.com/office/drawing/2014/main" id="{E49E9E0D-87A4-5601-AC22-7F6A50A43635}"/>
              </a:ext>
            </a:extLst>
          </p:cNvPr>
          <p:cNvSpPr/>
          <p:nvPr/>
        </p:nvSpPr>
        <p:spPr>
          <a:xfrm rot="18336279">
            <a:off x="5969136" y="3909499"/>
            <a:ext cx="292012" cy="546140"/>
          </a:xfrm>
          <a:prstGeom prst="down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611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CCA-7FCA-475E-3741-40ACF1257D3C}"/>
              </a:ext>
            </a:extLst>
          </p:cNvPr>
          <p:cNvSpPr>
            <a:spLocks noGrp="1"/>
          </p:cNvSpPr>
          <p:nvPr>
            <p:ph type="title"/>
          </p:nvPr>
        </p:nvSpPr>
        <p:spPr/>
        <p:txBody>
          <a:bodyPr/>
          <a:lstStyle/>
          <a:p>
            <a:endParaRPr lang="en-US" dirty="0"/>
          </a:p>
        </p:txBody>
      </p:sp>
      <p:pic>
        <p:nvPicPr>
          <p:cNvPr id="23" name="Picture 2" descr="3 Powers to Give Your Customer Success Team in the Sales Process | RevBoss">
            <a:extLst>
              <a:ext uri="{FF2B5EF4-FFF2-40B4-BE49-F238E27FC236}">
                <a16:creationId xmlns:a16="http://schemas.microsoft.com/office/drawing/2014/main" id="{6B9C64DA-6421-A68E-2A4D-FA59FEAAE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166" y="1904654"/>
            <a:ext cx="4677103" cy="3024527"/>
          </a:xfrm>
          <a:prstGeom prst="rect">
            <a:avLst/>
          </a:prstGeom>
          <a:solidFill>
            <a:schemeClr val="bg1"/>
          </a:solidFill>
          <a:ln w="38100">
            <a:noFill/>
          </a:ln>
        </p:spPr>
      </p:pic>
      <p:pic>
        <p:nvPicPr>
          <p:cNvPr id="24" name="Picture 12" descr="Laptop Computer - A Vector Cartoon Illustration Of A Laptop Computer.  Royalty Free SVG, Cliparts, Vectors, And Stock Illustration. Image  118556728.">
            <a:extLst>
              <a:ext uri="{FF2B5EF4-FFF2-40B4-BE49-F238E27FC236}">
                <a16:creationId xmlns:a16="http://schemas.microsoft.com/office/drawing/2014/main" id="{7E85DEFB-85D4-AF71-51E3-73B5A05AD0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538" r="92077">
                        <a14:foregroundMark x1="8231" y1="16615" x2="10846" y2="52615"/>
                        <a14:foregroundMark x1="10846" y1="52615" x2="5615" y2="18385"/>
                        <a14:foregroundMark x1="88538" y1="59385" x2="92077" y2="637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16688" y="2603296"/>
            <a:ext cx="813621" cy="813621"/>
          </a:xfrm>
          <a:prstGeom prst="rect">
            <a:avLst/>
          </a:prstGeom>
          <a:noFill/>
          <a:ln w="38100">
            <a:noFill/>
          </a:ln>
        </p:spPr>
      </p:pic>
      <p:sp>
        <p:nvSpPr>
          <p:cNvPr id="25" name="TextBox 24">
            <a:extLst>
              <a:ext uri="{FF2B5EF4-FFF2-40B4-BE49-F238E27FC236}">
                <a16:creationId xmlns:a16="http://schemas.microsoft.com/office/drawing/2014/main" id="{DD011BA8-B76D-C29C-2DDC-62CF23784B38}"/>
              </a:ext>
            </a:extLst>
          </p:cNvPr>
          <p:cNvSpPr txBox="1"/>
          <p:nvPr/>
        </p:nvSpPr>
        <p:spPr>
          <a:xfrm>
            <a:off x="560507" y="1397955"/>
            <a:ext cx="5861659" cy="1384995"/>
          </a:xfrm>
          <a:prstGeom prst="rect">
            <a:avLst/>
          </a:prstGeom>
          <a:solidFill>
            <a:schemeClr val="bg1"/>
          </a:solidFill>
        </p:spPr>
        <p:txBody>
          <a:bodyPr wrap="square" rtlCol="0">
            <a:spAutoFit/>
          </a:bodyPr>
          <a:lstStyle/>
          <a:p>
            <a:r>
              <a:rPr lang="en-US" sz="2800" dirty="0"/>
              <a:t>With classical input/classical output problems, we can </a:t>
            </a:r>
            <a:r>
              <a:rPr lang="en-US" sz="2800" dirty="0">
                <a:solidFill>
                  <a:srgbClr val="00B0F0"/>
                </a:solidFill>
              </a:rPr>
              <a:t>compare classical vs quantum models of computation.</a:t>
            </a:r>
          </a:p>
        </p:txBody>
      </p:sp>
      <p:pic>
        <p:nvPicPr>
          <p:cNvPr id="26" name="Picture 2" descr="470 Quantum Computing Illustrations &amp; Clip Art - iStock">
            <a:extLst>
              <a:ext uri="{FF2B5EF4-FFF2-40B4-BE49-F238E27FC236}">
                <a16:creationId xmlns:a16="http://schemas.microsoft.com/office/drawing/2014/main" id="{4182F7F9-06B0-A769-5E48-4C7FFD8CFF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55000" r="95000"/>
                    </a14:imgEffect>
                  </a14:imgLayer>
                </a14:imgProps>
              </a:ext>
              <a:ext uri="{28A0092B-C50C-407E-A947-70E740481C1C}">
                <a14:useLocalDpi xmlns:a14="http://schemas.microsoft.com/office/drawing/2010/main" val="0"/>
              </a:ext>
            </a:extLst>
          </a:blip>
          <a:srcRect l="50000"/>
          <a:stretch/>
        </p:blipFill>
        <p:spPr bwMode="auto">
          <a:xfrm>
            <a:off x="9741744" y="2603296"/>
            <a:ext cx="1118986" cy="1916173"/>
          </a:xfrm>
          <a:prstGeom prst="rect">
            <a:avLst/>
          </a:prstGeom>
          <a:noFill/>
        </p:spPr>
      </p:pic>
      <p:sp>
        <p:nvSpPr>
          <p:cNvPr id="3" name="TextBox 2">
            <a:extLst>
              <a:ext uri="{FF2B5EF4-FFF2-40B4-BE49-F238E27FC236}">
                <a16:creationId xmlns:a16="http://schemas.microsoft.com/office/drawing/2014/main" id="{8E676F39-2136-42C5-9609-4D07131B1EC4}"/>
              </a:ext>
            </a:extLst>
          </p:cNvPr>
          <p:cNvSpPr txBox="1"/>
          <p:nvPr/>
        </p:nvSpPr>
        <p:spPr>
          <a:xfrm>
            <a:off x="560507" y="4075050"/>
            <a:ext cx="5535494" cy="1384995"/>
          </a:xfrm>
          <a:prstGeom prst="rect">
            <a:avLst/>
          </a:prstGeom>
          <a:solidFill>
            <a:schemeClr val="bg1"/>
          </a:solidFill>
        </p:spPr>
        <p:txBody>
          <a:bodyPr wrap="square" rtlCol="0">
            <a:spAutoFit/>
          </a:bodyPr>
          <a:lstStyle/>
          <a:p>
            <a:r>
              <a:rPr lang="en-US" sz="2800" dirty="0"/>
              <a:t>It also allows us to connect Quantum Complexity Theory with Classical Complexity Theory.</a:t>
            </a:r>
            <a:endParaRPr lang="en-US" sz="2800" dirty="0">
              <a:solidFill>
                <a:srgbClr val="00B0F0"/>
              </a:solidFill>
            </a:endParaRPr>
          </a:p>
        </p:txBody>
      </p:sp>
      <p:sp>
        <p:nvSpPr>
          <p:cNvPr id="4" name="TextBox 3">
            <a:extLst>
              <a:ext uri="{FF2B5EF4-FFF2-40B4-BE49-F238E27FC236}">
                <a16:creationId xmlns:a16="http://schemas.microsoft.com/office/drawing/2014/main" id="{975087DD-AE32-5579-4A29-DA4A6754FAE3}"/>
              </a:ext>
            </a:extLst>
          </p:cNvPr>
          <p:cNvSpPr txBox="1"/>
          <p:nvPr/>
        </p:nvSpPr>
        <p:spPr>
          <a:xfrm>
            <a:off x="1852911" y="5627823"/>
            <a:ext cx="7419426" cy="830997"/>
          </a:xfrm>
          <a:prstGeom prst="rect">
            <a:avLst/>
          </a:prstGeom>
          <a:noFill/>
        </p:spPr>
        <p:txBody>
          <a:bodyPr wrap="square">
            <a:spAutoFit/>
          </a:bodyPr>
          <a:lstStyle/>
          <a:p>
            <a:pPr lvl="1" algn="r"/>
            <a:r>
              <a:rPr lang="en-US" sz="2400" dirty="0">
                <a:solidFill>
                  <a:schemeClr val="tx1">
                    <a:lumMod val="85000"/>
                  </a:schemeClr>
                </a:solidFill>
              </a:rPr>
              <a:t>e.g., “</a:t>
            </a:r>
            <a:r>
              <a:rPr lang="en-US" sz="2400" dirty="0" err="1">
                <a:solidFill>
                  <a:schemeClr val="tx1">
                    <a:lumMod val="85000"/>
                  </a:schemeClr>
                </a:solidFill>
              </a:rPr>
              <a:t>BosonSampling</a:t>
            </a:r>
            <a:r>
              <a:rPr lang="en-US" sz="2400" dirty="0">
                <a:solidFill>
                  <a:schemeClr val="tx1">
                    <a:lumMod val="85000"/>
                  </a:schemeClr>
                </a:solidFill>
              </a:rPr>
              <a:t> is hard for classical computers unless the polynomial hierarchy collapses”</a:t>
            </a:r>
          </a:p>
        </p:txBody>
      </p:sp>
    </p:spTree>
    <p:extLst>
      <p:ext uri="{BB962C8B-B14F-4D97-AF65-F5344CB8AC3E}">
        <p14:creationId xmlns:p14="http://schemas.microsoft.com/office/powerpoint/2010/main" val="3374870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1E2E-9ED0-912B-0BB6-7A75ADCB50ED}"/>
              </a:ext>
            </a:extLst>
          </p:cNvPr>
          <p:cNvSpPr>
            <a:spLocks noGrp="1"/>
          </p:cNvSpPr>
          <p:nvPr>
            <p:ph type="title"/>
          </p:nvPr>
        </p:nvSpPr>
        <p:spPr/>
        <p:txBody>
          <a:bodyPr>
            <a:normAutofit/>
          </a:bodyPr>
          <a:lstStyle/>
          <a:p>
            <a:r>
              <a:rPr lang="en-US" dirty="0">
                <a:solidFill>
                  <a:schemeClr val="accent6">
                    <a:lumMod val="40000"/>
                    <a:lumOff val="60000"/>
                  </a:schemeClr>
                </a:solidFill>
              </a:rPr>
              <a:t>Quantum in, quantum out</a:t>
            </a:r>
          </a:p>
        </p:txBody>
      </p:sp>
      <p:sp>
        <p:nvSpPr>
          <p:cNvPr id="15" name="Content Placeholder 2">
            <a:extLst>
              <a:ext uri="{FF2B5EF4-FFF2-40B4-BE49-F238E27FC236}">
                <a16:creationId xmlns:a16="http://schemas.microsoft.com/office/drawing/2014/main" id="{40A393E2-A3F2-CACD-160A-2CEB82026F23}"/>
              </a:ext>
            </a:extLst>
          </p:cNvPr>
          <p:cNvSpPr txBox="1">
            <a:spLocks/>
          </p:cNvSpPr>
          <p:nvPr/>
        </p:nvSpPr>
        <p:spPr>
          <a:xfrm>
            <a:off x="838200" y="15335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live in a quantum universe, with quantum computations that </a:t>
            </a:r>
          </a:p>
          <a:p>
            <a:pPr marL="0" indent="0">
              <a:buFont typeface="Arial" panose="020B0604020202020204" pitchFamily="34" charset="0"/>
              <a:buNone/>
            </a:pPr>
            <a:r>
              <a:rPr lang="en-US" dirty="0">
                <a:solidFill>
                  <a:srgbClr val="00B0F0"/>
                </a:solidFill>
              </a:rPr>
              <a:t>don’t even make sense on classical computers</a:t>
            </a:r>
            <a:r>
              <a:rPr lang="en-US" dirty="0"/>
              <a:t>.</a:t>
            </a:r>
            <a:endParaRPr lang="en-US" dirty="0">
              <a:solidFill>
                <a:srgbClr val="00B0F0"/>
              </a:solidFill>
            </a:endParaRPr>
          </a:p>
        </p:txBody>
      </p:sp>
    </p:spTree>
    <p:extLst>
      <p:ext uri="{BB962C8B-B14F-4D97-AF65-F5344CB8AC3E}">
        <p14:creationId xmlns:p14="http://schemas.microsoft.com/office/powerpoint/2010/main" val="23510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1E2E-9ED0-912B-0BB6-7A75ADCB50ED}"/>
              </a:ext>
            </a:extLst>
          </p:cNvPr>
          <p:cNvSpPr>
            <a:spLocks noGrp="1"/>
          </p:cNvSpPr>
          <p:nvPr>
            <p:ph type="title"/>
          </p:nvPr>
        </p:nvSpPr>
        <p:spPr/>
        <p:txBody>
          <a:bodyPr>
            <a:normAutofit/>
          </a:bodyPr>
          <a:lstStyle/>
          <a:p>
            <a:r>
              <a:rPr lang="en-US" dirty="0">
                <a:solidFill>
                  <a:schemeClr val="accent6">
                    <a:lumMod val="40000"/>
                    <a:lumOff val="60000"/>
                  </a:schemeClr>
                </a:solidFill>
              </a:rPr>
              <a:t>Quantum in, quantum out</a:t>
            </a:r>
          </a:p>
        </p:txBody>
      </p:sp>
      <p:sp>
        <p:nvSpPr>
          <p:cNvPr id="5" name="Right Arrow 4">
            <a:extLst>
              <a:ext uri="{FF2B5EF4-FFF2-40B4-BE49-F238E27FC236}">
                <a16:creationId xmlns:a16="http://schemas.microsoft.com/office/drawing/2014/main" id="{1E4E576A-58D0-B84A-F5F5-391C621EB0FA}"/>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3BE0076A-4F99-9B4D-9FAE-B7B8D4F92CBA}"/>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36A643-D4C0-BFDD-63D4-0DBA718A34E7}"/>
              </a:ext>
            </a:extLst>
          </p:cNvPr>
          <p:cNvSpPr txBox="1"/>
          <p:nvPr/>
        </p:nvSpPr>
        <p:spPr>
          <a:xfrm>
            <a:off x="838200" y="4428960"/>
            <a:ext cx="3458630" cy="461665"/>
          </a:xfrm>
          <a:prstGeom prst="rect">
            <a:avLst/>
          </a:prstGeom>
          <a:noFill/>
        </p:spPr>
        <p:txBody>
          <a:bodyPr wrap="square" rtlCol="0">
            <a:spAutoFit/>
          </a:bodyPr>
          <a:lstStyle/>
          <a:p>
            <a:r>
              <a:rPr lang="en-US" sz="2400" dirty="0"/>
              <a:t>Local Hamiltonian H</a:t>
            </a:r>
          </a:p>
        </p:txBody>
      </p:sp>
      <p:sp>
        <p:nvSpPr>
          <p:cNvPr id="10" name="TextBox 9">
            <a:extLst>
              <a:ext uri="{FF2B5EF4-FFF2-40B4-BE49-F238E27FC236}">
                <a16:creationId xmlns:a16="http://schemas.microsoft.com/office/drawing/2014/main" id="{0469C7A5-509A-2A1B-D628-4DB639DA8D63}"/>
              </a:ext>
            </a:extLst>
          </p:cNvPr>
          <p:cNvSpPr txBox="1"/>
          <p:nvPr/>
        </p:nvSpPr>
        <p:spPr>
          <a:xfrm>
            <a:off x="8957738" y="4428960"/>
            <a:ext cx="2690283" cy="461665"/>
          </a:xfrm>
          <a:prstGeom prst="rect">
            <a:avLst/>
          </a:prstGeom>
          <a:noFill/>
        </p:spPr>
        <p:txBody>
          <a:bodyPr wrap="square" rtlCol="0">
            <a:spAutoFit/>
          </a:bodyPr>
          <a:lstStyle/>
          <a:p>
            <a:r>
              <a:rPr lang="en-US" sz="2400" i="1" dirty="0">
                <a:solidFill>
                  <a:srgbClr val="00B0F0"/>
                </a:solidFill>
              </a:rPr>
              <a:t>Ground state of H</a:t>
            </a:r>
          </a:p>
        </p:txBody>
      </p:sp>
      <p:sp>
        <p:nvSpPr>
          <p:cNvPr id="9" name="TextBox 8">
            <a:extLst>
              <a:ext uri="{FF2B5EF4-FFF2-40B4-BE49-F238E27FC236}">
                <a16:creationId xmlns:a16="http://schemas.microsoft.com/office/drawing/2014/main" id="{BA19B99C-E645-BC81-D364-8BB898A8A6F0}"/>
              </a:ext>
            </a:extLst>
          </p:cNvPr>
          <p:cNvSpPr txBox="1"/>
          <p:nvPr/>
        </p:nvSpPr>
        <p:spPr>
          <a:xfrm>
            <a:off x="838200" y="2621637"/>
            <a:ext cx="9029700" cy="584775"/>
          </a:xfrm>
          <a:prstGeom prst="rect">
            <a:avLst/>
          </a:prstGeom>
          <a:noFill/>
        </p:spPr>
        <p:txBody>
          <a:bodyPr wrap="square" rtlCol="0">
            <a:spAutoFit/>
          </a:bodyPr>
          <a:lstStyle/>
          <a:p>
            <a:r>
              <a:rPr lang="en-US" sz="3200" b="1" dirty="0">
                <a:solidFill>
                  <a:srgbClr val="FFC000"/>
                </a:solidFill>
              </a:rPr>
              <a:t>Example</a:t>
            </a:r>
            <a:r>
              <a:rPr lang="en-US" sz="3200" dirty="0"/>
              <a:t>: Preparing complex quantum states</a:t>
            </a:r>
          </a:p>
        </p:txBody>
      </p:sp>
      <p:pic>
        <p:nvPicPr>
          <p:cNvPr id="11" name="Picture 2" descr="470 Quantum Computing Illustrations &amp; Clip Art - iStock">
            <a:extLst>
              <a:ext uri="{FF2B5EF4-FFF2-40B4-BE49-F238E27FC236}">
                <a16:creationId xmlns:a16="http://schemas.microsoft.com/office/drawing/2014/main" id="{E2667DA9-A5EE-0B15-EF00-DD5F527373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660028" y="3458710"/>
            <a:ext cx="1262143" cy="21613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46EA426-66E1-F7C4-A376-130BC29E70A8}"/>
              </a:ext>
            </a:extLst>
          </p:cNvPr>
          <p:cNvSpPr/>
          <p:nvPr/>
        </p:nvSpPr>
        <p:spPr>
          <a:xfrm>
            <a:off x="5151965" y="3458710"/>
            <a:ext cx="2345266" cy="2303457"/>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0A393E2-A3F2-CACD-160A-2CEB82026F23}"/>
              </a:ext>
            </a:extLst>
          </p:cNvPr>
          <p:cNvSpPr txBox="1">
            <a:spLocks/>
          </p:cNvSpPr>
          <p:nvPr/>
        </p:nvSpPr>
        <p:spPr>
          <a:xfrm>
            <a:off x="838200" y="15335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live in a quantum universe, with quantum computations that </a:t>
            </a:r>
          </a:p>
          <a:p>
            <a:pPr marL="0" indent="0">
              <a:buFont typeface="Arial" panose="020B0604020202020204" pitchFamily="34" charset="0"/>
              <a:buNone/>
            </a:pPr>
            <a:r>
              <a:rPr lang="en-US" dirty="0">
                <a:solidFill>
                  <a:srgbClr val="00B0F0"/>
                </a:solidFill>
              </a:rPr>
              <a:t>don’t even make sense on classical computers</a:t>
            </a:r>
            <a:r>
              <a:rPr lang="en-US" dirty="0"/>
              <a:t>.</a:t>
            </a:r>
            <a:endParaRPr lang="en-US" dirty="0">
              <a:solidFill>
                <a:srgbClr val="00B0F0"/>
              </a:solidFill>
            </a:endParaRPr>
          </a:p>
        </p:txBody>
      </p:sp>
      <p:sp>
        <p:nvSpPr>
          <p:cNvPr id="16" name="TextBox 15">
            <a:extLst>
              <a:ext uri="{FF2B5EF4-FFF2-40B4-BE49-F238E27FC236}">
                <a16:creationId xmlns:a16="http://schemas.microsoft.com/office/drawing/2014/main" id="{5991818B-C8CE-448B-DF06-4D199027FD67}"/>
              </a:ext>
            </a:extLst>
          </p:cNvPr>
          <p:cNvSpPr txBox="1"/>
          <p:nvPr/>
        </p:nvSpPr>
        <p:spPr>
          <a:xfrm>
            <a:off x="4121152" y="5902072"/>
            <a:ext cx="4313765" cy="461665"/>
          </a:xfrm>
          <a:prstGeom prst="rect">
            <a:avLst/>
          </a:prstGeom>
          <a:noFill/>
        </p:spPr>
        <p:txBody>
          <a:bodyPr wrap="square" rtlCol="0">
            <a:spAutoFit/>
          </a:bodyPr>
          <a:lstStyle/>
          <a:p>
            <a:pPr algn="ctr"/>
            <a:r>
              <a:rPr lang="en-US" sz="2400" dirty="0"/>
              <a:t>Quantum Computer</a:t>
            </a:r>
          </a:p>
        </p:txBody>
      </p:sp>
      <p:pic>
        <p:nvPicPr>
          <p:cNvPr id="18" name="Picture 8" descr="A flat vector style of quantum physics, electron icon 6742292 Vector Art at  Vecteezy">
            <a:extLst>
              <a:ext uri="{FF2B5EF4-FFF2-40B4-BE49-F238E27FC236}">
                <a16:creationId xmlns:a16="http://schemas.microsoft.com/office/drawing/2014/main" id="{4CDDCC19-77B1-6F7A-3C46-298ED7C99C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1353800" y="4304194"/>
            <a:ext cx="681037" cy="68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8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1E2E-9ED0-912B-0BB6-7A75ADCB50ED}"/>
              </a:ext>
            </a:extLst>
          </p:cNvPr>
          <p:cNvSpPr>
            <a:spLocks noGrp="1"/>
          </p:cNvSpPr>
          <p:nvPr>
            <p:ph type="title"/>
          </p:nvPr>
        </p:nvSpPr>
        <p:spPr/>
        <p:txBody>
          <a:bodyPr>
            <a:normAutofit/>
          </a:bodyPr>
          <a:lstStyle/>
          <a:p>
            <a:r>
              <a:rPr lang="en-US" dirty="0">
                <a:solidFill>
                  <a:schemeClr val="accent6">
                    <a:lumMod val="40000"/>
                    <a:lumOff val="60000"/>
                  </a:schemeClr>
                </a:solidFill>
              </a:rPr>
              <a:t>Quantum in, quantum out</a:t>
            </a:r>
          </a:p>
        </p:txBody>
      </p:sp>
      <p:sp>
        <p:nvSpPr>
          <p:cNvPr id="5" name="Right Arrow 4">
            <a:extLst>
              <a:ext uri="{FF2B5EF4-FFF2-40B4-BE49-F238E27FC236}">
                <a16:creationId xmlns:a16="http://schemas.microsoft.com/office/drawing/2014/main" id="{1E4E576A-58D0-B84A-F5F5-391C621EB0FA}"/>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3BE0076A-4F99-9B4D-9FAE-B7B8D4F92CBA}"/>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36A643-D4C0-BFDD-63D4-0DBA718A34E7}"/>
              </a:ext>
            </a:extLst>
          </p:cNvPr>
          <p:cNvSpPr txBox="1"/>
          <p:nvPr/>
        </p:nvSpPr>
        <p:spPr>
          <a:xfrm>
            <a:off x="1034053" y="4194939"/>
            <a:ext cx="3014130" cy="830997"/>
          </a:xfrm>
          <a:prstGeom prst="rect">
            <a:avLst/>
          </a:prstGeom>
          <a:noFill/>
        </p:spPr>
        <p:txBody>
          <a:bodyPr wrap="square" rtlCol="0">
            <a:spAutoFit/>
          </a:bodyPr>
          <a:lstStyle/>
          <a:p>
            <a:r>
              <a:rPr lang="en-US" sz="2400" i="1" dirty="0">
                <a:solidFill>
                  <a:srgbClr val="00B0F0"/>
                </a:solidFill>
              </a:rPr>
              <a:t>Quantum state in</a:t>
            </a:r>
            <a:br>
              <a:rPr lang="en-US" sz="2400" i="1" dirty="0">
                <a:solidFill>
                  <a:srgbClr val="00B0F0"/>
                </a:solidFill>
              </a:rPr>
            </a:br>
            <a:r>
              <a:rPr lang="en-US" sz="2400" i="1" dirty="0">
                <a:solidFill>
                  <a:srgbClr val="00B0F0"/>
                </a:solidFill>
              </a:rPr>
              <a:t>unknown phase</a:t>
            </a:r>
          </a:p>
        </p:txBody>
      </p:sp>
      <p:sp>
        <p:nvSpPr>
          <p:cNvPr id="8" name="TextBox 7">
            <a:extLst>
              <a:ext uri="{FF2B5EF4-FFF2-40B4-BE49-F238E27FC236}">
                <a16:creationId xmlns:a16="http://schemas.microsoft.com/office/drawing/2014/main" id="{317D060D-D934-8FF1-39F0-B39AFAA7F952}"/>
              </a:ext>
            </a:extLst>
          </p:cNvPr>
          <p:cNvSpPr txBox="1"/>
          <p:nvPr/>
        </p:nvSpPr>
        <p:spPr>
          <a:xfrm>
            <a:off x="4121152" y="5902072"/>
            <a:ext cx="4313765" cy="461665"/>
          </a:xfrm>
          <a:prstGeom prst="rect">
            <a:avLst/>
          </a:prstGeom>
          <a:noFill/>
        </p:spPr>
        <p:txBody>
          <a:bodyPr wrap="square" rtlCol="0">
            <a:spAutoFit/>
          </a:bodyPr>
          <a:lstStyle/>
          <a:p>
            <a:pPr algn="ctr"/>
            <a:r>
              <a:rPr lang="en-US" sz="2400" dirty="0"/>
              <a:t>Quantum Computer</a:t>
            </a:r>
          </a:p>
        </p:txBody>
      </p:sp>
      <p:sp>
        <p:nvSpPr>
          <p:cNvPr id="10" name="TextBox 9">
            <a:extLst>
              <a:ext uri="{FF2B5EF4-FFF2-40B4-BE49-F238E27FC236}">
                <a16:creationId xmlns:a16="http://schemas.microsoft.com/office/drawing/2014/main" id="{0469C7A5-509A-2A1B-D628-4DB639DA8D63}"/>
              </a:ext>
            </a:extLst>
          </p:cNvPr>
          <p:cNvSpPr txBox="1"/>
          <p:nvPr/>
        </p:nvSpPr>
        <p:spPr>
          <a:xfrm>
            <a:off x="9021238" y="4436953"/>
            <a:ext cx="2690283" cy="461665"/>
          </a:xfrm>
          <a:prstGeom prst="rect">
            <a:avLst/>
          </a:prstGeom>
          <a:noFill/>
        </p:spPr>
        <p:txBody>
          <a:bodyPr wrap="square" rtlCol="0">
            <a:spAutoFit/>
          </a:bodyPr>
          <a:lstStyle/>
          <a:p>
            <a:r>
              <a:rPr lang="en-US" sz="2400" dirty="0"/>
              <a:t>Phase label</a:t>
            </a:r>
          </a:p>
        </p:txBody>
      </p:sp>
      <p:sp>
        <p:nvSpPr>
          <p:cNvPr id="9" name="TextBox 8">
            <a:extLst>
              <a:ext uri="{FF2B5EF4-FFF2-40B4-BE49-F238E27FC236}">
                <a16:creationId xmlns:a16="http://schemas.microsoft.com/office/drawing/2014/main" id="{BA19B99C-E645-BC81-D364-8BB898A8A6F0}"/>
              </a:ext>
            </a:extLst>
          </p:cNvPr>
          <p:cNvSpPr txBox="1"/>
          <p:nvPr/>
        </p:nvSpPr>
        <p:spPr>
          <a:xfrm>
            <a:off x="838200" y="2621637"/>
            <a:ext cx="9029700" cy="584775"/>
          </a:xfrm>
          <a:prstGeom prst="rect">
            <a:avLst/>
          </a:prstGeom>
          <a:noFill/>
        </p:spPr>
        <p:txBody>
          <a:bodyPr wrap="square" rtlCol="0">
            <a:spAutoFit/>
          </a:bodyPr>
          <a:lstStyle/>
          <a:p>
            <a:r>
              <a:rPr lang="en-US" sz="3200" b="1" dirty="0">
                <a:solidFill>
                  <a:srgbClr val="FFC000"/>
                </a:solidFill>
              </a:rPr>
              <a:t>Example</a:t>
            </a:r>
            <a:r>
              <a:rPr lang="en-US" sz="3200" dirty="0"/>
              <a:t>: Classifying quantum phases of matter</a:t>
            </a:r>
          </a:p>
        </p:txBody>
      </p:sp>
      <p:pic>
        <p:nvPicPr>
          <p:cNvPr id="11" name="Picture 2" descr="470 Quantum Computing Illustrations &amp; Clip Art - iStock">
            <a:extLst>
              <a:ext uri="{FF2B5EF4-FFF2-40B4-BE49-F238E27FC236}">
                <a16:creationId xmlns:a16="http://schemas.microsoft.com/office/drawing/2014/main" id="{E2667DA9-A5EE-0B15-EF00-DD5F527373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660028" y="3458710"/>
            <a:ext cx="1262143" cy="21613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46EA426-66E1-F7C4-A376-130BC29E70A8}"/>
              </a:ext>
            </a:extLst>
          </p:cNvPr>
          <p:cNvSpPr/>
          <p:nvPr/>
        </p:nvSpPr>
        <p:spPr>
          <a:xfrm>
            <a:off x="5151965" y="3458710"/>
            <a:ext cx="2345266" cy="2303457"/>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0A393E2-A3F2-CACD-160A-2CEB82026F23}"/>
              </a:ext>
            </a:extLst>
          </p:cNvPr>
          <p:cNvSpPr txBox="1">
            <a:spLocks/>
          </p:cNvSpPr>
          <p:nvPr/>
        </p:nvSpPr>
        <p:spPr>
          <a:xfrm>
            <a:off x="838200" y="15335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live in a quantum universe, with quantum computations that </a:t>
            </a:r>
          </a:p>
          <a:p>
            <a:pPr marL="0" indent="0">
              <a:buFont typeface="Arial" panose="020B0604020202020204" pitchFamily="34" charset="0"/>
              <a:buNone/>
            </a:pPr>
            <a:r>
              <a:rPr lang="en-US" dirty="0">
                <a:solidFill>
                  <a:srgbClr val="00B0F0"/>
                </a:solidFill>
              </a:rPr>
              <a:t>don’t even make sense on classical computers</a:t>
            </a:r>
            <a:r>
              <a:rPr lang="en-US" dirty="0"/>
              <a:t>.</a:t>
            </a:r>
            <a:endParaRPr lang="en-US" dirty="0">
              <a:solidFill>
                <a:srgbClr val="00B0F0"/>
              </a:solidFill>
            </a:endParaRPr>
          </a:p>
        </p:txBody>
      </p:sp>
      <p:pic>
        <p:nvPicPr>
          <p:cNvPr id="13" name="Picture 8" descr="A flat vector style of quantum physics, electron icon 6742292 Vector Art at  Vecteezy">
            <a:extLst>
              <a:ext uri="{FF2B5EF4-FFF2-40B4-BE49-F238E27FC236}">
                <a16:creationId xmlns:a16="http://schemas.microsoft.com/office/drawing/2014/main" id="{4F6B4995-83D9-2463-D9C8-0283F8098D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217546" y="4269918"/>
            <a:ext cx="681037" cy="68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6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1E2E-9ED0-912B-0BB6-7A75ADCB50ED}"/>
              </a:ext>
            </a:extLst>
          </p:cNvPr>
          <p:cNvSpPr>
            <a:spLocks noGrp="1"/>
          </p:cNvSpPr>
          <p:nvPr>
            <p:ph type="title"/>
          </p:nvPr>
        </p:nvSpPr>
        <p:spPr/>
        <p:txBody>
          <a:bodyPr>
            <a:normAutofit/>
          </a:bodyPr>
          <a:lstStyle/>
          <a:p>
            <a:r>
              <a:rPr lang="en-US" dirty="0">
                <a:solidFill>
                  <a:schemeClr val="accent6">
                    <a:lumMod val="40000"/>
                    <a:lumOff val="60000"/>
                  </a:schemeClr>
                </a:solidFill>
              </a:rPr>
              <a:t>Quantum in, quantum out</a:t>
            </a:r>
          </a:p>
        </p:txBody>
      </p:sp>
      <p:sp>
        <p:nvSpPr>
          <p:cNvPr id="5" name="Right Arrow 4">
            <a:extLst>
              <a:ext uri="{FF2B5EF4-FFF2-40B4-BE49-F238E27FC236}">
                <a16:creationId xmlns:a16="http://schemas.microsoft.com/office/drawing/2014/main" id="{1E4E576A-58D0-B84A-F5F5-391C621EB0FA}"/>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3BE0076A-4F99-9B4D-9FAE-B7B8D4F92CBA}"/>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36A643-D4C0-BFDD-63D4-0DBA718A34E7}"/>
              </a:ext>
            </a:extLst>
          </p:cNvPr>
          <p:cNvSpPr txBox="1"/>
          <p:nvPr/>
        </p:nvSpPr>
        <p:spPr>
          <a:xfrm>
            <a:off x="1637300" y="4184397"/>
            <a:ext cx="3458630" cy="830997"/>
          </a:xfrm>
          <a:prstGeom prst="rect">
            <a:avLst/>
          </a:prstGeom>
          <a:noFill/>
        </p:spPr>
        <p:txBody>
          <a:bodyPr wrap="square" rtlCol="0">
            <a:spAutoFit/>
          </a:bodyPr>
          <a:lstStyle/>
          <a:p>
            <a:r>
              <a:rPr lang="en-US" sz="2400" i="1" dirty="0">
                <a:solidFill>
                  <a:srgbClr val="00B0F0"/>
                </a:solidFill>
              </a:rPr>
              <a:t>Black hole</a:t>
            </a:r>
            <a:br>
              <a:rPr lang="en-US" sz="2400" i="1" dirty="0">
                <a:solidFill>
                  <a:srgbClr val="00B0F0"/>
                </a:solidFill>
              </a:rPr>
            </a:br>
            <a:r>
              <a:rPr lang="en-US" sz="2400" i="1" dirty="0">
                <a:solidFill>
                  <a:srgbClr val="00B0F0"/>
                </a:solidFill>
              </a:rPr>
              <a:t>radiation</a:t>
            </a:r>
          </a:p>
        </p:txBody>
      </p:sp>
      <p:sp>
        <p:nvSpPr>
          <p:cNvPr id="10" name="TextBox 9">
            <a:extLst>
              <a:ext uri="{FF2B5EF4-FFF2-40B4-BE49-F238E27FC236}">
                <a16:creationId xmlns:a16="http://schemas.microsoft.com/office/drawing/2014/main" id="{0469C7A5-509A-2A1B-D628-4DB639DA8D63}"/>
              </a:ext>
            </a:extLst>
          </p:cNvPr>
          <p:cNvSpPr txBox="1"/>
          <p:nvPr/>
        </p:nvSpPr>
        <p:spPr>
          <a:xfrm>
            <a:off x="8791172" y="4244294"/>
            <a:ext cx="2690283" cy="830997"/>
          </a:xfrm>
          <a:prstGeom prst="rect">
            <a:avLst/>
          </a:prstGeom>
          <a:noFill/>
        </p:spPr>
        <p:txBody>
          <a:bodyPr wrap="square" rtlCol="0">
            <a:spAutoFit/>
          </a:bodyPr>
          <a:lstStyle/>
          <a:p>
            <a:r>
              <a:rPr lang="en-US" sz="2400" i="1" dirty="0">
                <a:solidFill>
                  <a:srgbClr val="00B0F0"/>
                </a:solidFill>
              </a:rPr>
              <a:t>Qubit tossed into black hole long ago</a:t>
            </a:r>
          </a:p>
        </p:txBody>
      </p:sp>
      <p:sp>
        <p:nvSpPr>
          <p:cNvPr id="9" name="TextBox 8">
            <a:extLst>
              <a:ext uri="{FF2B5EF4-FFF2-40B4-BE49-F238E27FC236}">
                <a16:creationId xmlns:a16="http://schemas.microsoft.com/office/drawing/2014/main" id="{BA19B99C-E645-BC81-D364-8BB898A8A6F0}"/>
              </a:ext>
            </a:extLst>
          </p:cNvPr>
          <p:cNvSpPr txBox="1"/>
          <p:nvPr/>
        </p:nvSpPr>
        <p:spPr>
          <a:xfrm>
            <a:off x="838200" y="2621637"/>
            <a:ext cx="9029700" cy="584775"/>
          </a:xfrm>
          <a:prstGeom prst="rect">
            <a:avLst/>
          </a:prstGeom>
          <a:noFill/>
        </p:spPr>
        <p:txBody>
          <a:bodyPr wrap="square" rtlCol="0">
            <a:spAutoFit/>
          </a:bodyPr>
          <a:lstStyle/>
          <a:p>
            <a:r>
              <a:rPr lang="en-US" sz="3200" b="1" dirty="0">
                <a:solidFill>
                  <a:srgbClr val="FFC000"/>
                </a:solidFill>
              </a:rPr>
              <a:t>Example</a:t>
            </a:r>
            <a:r>
              <a:rPr lang="en-US" sz="3200" dirty="0"/>
              <a:t>: Decoding Hawking radiation</a:t>
            </a:r>
          </a:p>
        </p:txBody>
      </p:sp>
      <p:pic>
        <p:nvPicPr>
          <p:cNvPr id="11" name="Picture 2" descr="470 Quantum Computing Illustrations &amp; Clip Art - iStock">
            <a:extLst>
              <a:ext uri="{FF2B5EF4-FFF2-40B4-BE49-F238E27FC236}">
                <a16:creationId xmlns:a16="http://schemas.microsoft.com/office/drawing/2014/main" id="{E2667DA9-A5EE-0B15-EF00-DD5F527373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660028" y="3458710"/>
            <a:ext cx="1262143" cy="21613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46EA426-66E1-F7C4-A376-130BC29E70A8}"/>
              </a:ext>
            </a:extLst>
          </p:cNvPr>
          <p:cNvSpPr/>
          <p:nvPr/>
        </p:nvSpPr>
        <p:spPr>
          <a:xfrm>
            <a:off x="5151965" y="3458710"/>
            <a:ext cx="2345266" cy="2303457"/>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0A393E2-A3F2-CACD-160A-2CEB82026F23}"/>
              </a:ext>
            </a:extLst>
          </p:cNvPr>
          <p:cNvSpPr txBox="1">
            <a:spLocks/>
          </p:cNvSpPr>
          <p:nvPr/>
        </p:nvSpPr>
        <p:spPr>
          <a:xfrm>
            <a:off x="838200" y="15335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live in a quantum universe, with quantum computations that </a:t>
            </a:r>
          </a:p>
          <a:p>
            <a:pPr marL="0" indent="0">
              <a:buFont typeface="Arial" panose="020B0604020202020204" pitchFamily="34" charset="0"/>
              <a:buNone/>
            </a:pPr>
            <a:r>
              <a:rPr lang="en-US" dirty="0">
                <a:solidFill>
                  <a:srgbClr val="00B0F0"/>
                </a:solidFill>
              </a:rPr>
              <a:t>don’t even make sense on classical computers</a:t>
            </a:r>
            <a:r>
              <a:rPr lang="en-US" dirty="0"/>
              <a:t>.</a:t>
            </a:r>
            <a:endParaRPr lang="en-US" dirty="0">
              <a:solidFill>
                <a:srgbClr val="00B0F0"/>
              </a:solidFill>
            </a:endParaRPr>
          </a:p>
        </p:txBody>
      </p:sp>
      <p:sp>
        <p:nvSpPr>
          <p:cNvPr id="3" name="TextBox 2">
            <a:extLst>
              <a:ext uri="{FF2B5EF4-FFF2-40B4-BE49-F238E27FC236}">
                <a16:creationId xmlns:a16="http://schemas.microsoft.com/office/drawing/2014/main" id="{66E2C5D6-03DF-5901-1DC6-0B89CE223753}"/>
              </a:ext>
            </a:extLst>
          </p:cNvPr>
          <p:cNvSpPr txBox="1"/>
          <p:nvPr/>
        </p:nvSpPr>
        <p:spPr>
          <a:xfrm>
            <a:off x="4121152" y="5902072"/>
            <a:ext cx="4313765" cy="461665"/>
          </a:xfrm>
          <a:prstGeom prst="rect">
            <a:avLst/>
          </a:prstGeom>
          <a:noFill/>
        </p:spPr>
        <p:txBody>
          <a:bodyPr wrap="square" rtlCol="0">
            <a:spAutoFit/>
          </a:bodyPr>
          <a:lstStyle/>
          <a:p>
            <a:pPr algn="ctr"/>
            <a:r>
              <a:rPr lang="en-US" sz="2400" dirty="0"/>
              <a:t>Quantum Computer</a:t>
            </a:r>
          </a:p>
        </p:txBody>
      </p:sp>
      <p:pic>
        <p:nvPicPr>
          <p:cNvPr id="16" name="Picture 8" descr="A flat vector style of quantum physics, electron icon 6742292 Vector Art at  Vecteezy">
            <a:extLst>
              <a:ext uri="{FF2B5EF4-FFF2-40B4-BE49-F238E27FC236}">
                <a16:creationId xmlns:a16="http://schemas.microsoft.com/office/drawing/2014/main" id="{2DBF2E8B-B05D-C859-BBB9-22D4B38C3B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217546" y="4269918"/>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 flat vector style of quantum physics, electron icon 6742292 Vector Art at  Vecteezy">
            <a:extLst>
              <a:ext uri="{FF2B5EF4-FFF2-40B4-BE49-F238E27FC236}">
                <a16:creationId xmlns:a16="http://schemas.microsoft.com/office/drawing/2014/main" id="{B6FE6B24-9073-872D-AD0B-A0C282095864}"/>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1353800" y="4304194"/>
            <a:ext cx="681037" cy="68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0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624F-24D8-A54A-729D-3E88D0B47C36}"/>
              </a:ext>
            </a:extLst>
          </p:cNvPr>
          <p:cNvSpPr>
            <a:spLocks noGrp="1"/>
          </p:cNvSpPr>
          <p:nvPr>
            <p:ph type="title"/>
          </p:nvPr>
        </p:nvSpPr>
        <p:spPr/>
        <p:txBody>
          <a:bodyPr/>
          <a:lstStyle/>
          <a:p>
            <a:r>
              <a:rPr lang="en-US" dirty="0">
                <a:solidFill>
                  <a:schemeClr val="accent6">
                    <a:lumMod val="40000"/>
                    <a:lumOff val="60000"/>
                  </a:schemeClr>
                </a:solidFill>
              </a:rPr>
              <a:t>Quantum in, quantum out</a:t>
            </a:r>
            <a:endParaRPr lang="en-US" dirty="0"/>
          </a:p>
        </p:txBody>
      </p:sp>
      <p:sp>
        <p:nvSpPr>
          <p:cNvPr id="3" name="Content Placeholder 2">
            <a:extLst>
              <a:ext uri="{FF2B5EF4-FFF2-40B4-BE49-F238E27FC236}">
                <a16:creationId xmlns:a16="http://schemas.microsoft.com/office/drawing/2014/main" id="{7558BB99-4FAB-F296-76CC-EFCE32F0B7E3}"/>
              </a:ext>
            </a:extLst>
          </p:cNvPr>
          <p:cNvSpPr>
            <a:spLocks noGrp="1"/>
          </p:cNvSpPr>
          <p:nvPr>
            <p:ph idx="1"/>
          </p:nvPr>
        </p:nvSpPr>
        <p:spPr/>
        <p:txBody>
          <a:bodyPr/>
          <a:lstStyle/>
          <a:p>
            <a:pPr marL="0" indent="0">
              <a:buNone/>
            </a:pPr>
            <a:r>
              <a:rPr lang="en-US" dirty="0"/>
              <a:t>These are “</a:t>
            </a:r>
            <a:r>
              <a:rPr lang="en-US" b="1" dirty="0">
                <a:solidFill>
                  <a:srgbClr val="00B0F0"/>
                </a:solidFill>
              </a:rPr>
              <a:t>Fully Quantum</a:t>
            </a:r>
            <a:r>
              <a:rPr lang="en-US" dirty="0"/>
              <a:t>” tasks.</a:t>
            </a:r>
          </a:p>
          <a:p>
            <a:pPr marL="0" indent="0">
              <a:buNone/>
            </a:pPr>
            <a:endParaRPr lang="en-US" dirty="0"/>
          </a:p>
          <a:p>
            <a:pPr marL="0" indent="0">
              <a:buNone/>
            </a:pPr>
            <a:r>
              <a:rPr lang="en-US" dirty="0"/>
              <a:t>Can Quantum Complexity Theory explain when they are easy? </a:t>
            </a:r>
          </a:p>
          <a:p>
            <a:pPr marL="0" indent="0">
              <a:buNone/>
            </a:pPr>
            <a:endParaRPr lang="en-US" dirty="0"/>
          </a:p>
          <a:p>
            <a:pPr marL="0" indent="0">
              <a:buNone/>
            </a:pPr>
            <a:r>
              <a:rPr lang="en-US" dirty="0"/>
              <a:t>Or when they are hard?</a:t>
            </a:r>
          </a:p>
          <a:p>
            <a:pPr marL="0" indent="0">
              <a:buNone/>
            </a:pPr>
            <a:endParaRPr lang="en-US" dirty="0"/>
          </a:p>
        </p:txBody>
      </p:sp>
    </p:spTree>
    <p:extLst>
      <p:ext uri="{BB962C8B-B14F-4D97-AF65-F5344CB8AC3E}">
        <p14:creationId xmlns:p14="http://schemas.microsoft.com/office/powerpoint/2010/main" val="89748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624F-24D8-A54A-729D-3E88D0B47C36}"/>
              </a:ext>
            </a:extLst>
          </p:cNvPr>
          <p:cNvSpPr>
            <a:spLocks noGrp="1"/>
          </p:cNvSpPr>
          <p:nvPr>
            <p:ph type="title"/>
          </p:nvPr>
        </p:nvSpPr>
        <p:spPr/>
        <p:txBody>
          <a:bodyPr/>
          <a:lstStyle/>
          <a:p>
            <a:r>
              <a:rPr lang="en-US" dirty="0">
                <a:solidFill>
                  <a:schemeClr val="accent6">
                    <a:lumMod val="40000"/>
                    <a:lumOff val="60000"/>
                  </a:schemeClr>
                </a:solidFill>
              </a:rPr>
              <a:t>Quantum in, quantum out</a:t>
            </a:r>
            <a:endParaRPr lang="en-US" dirty="0"/>
          </a:p>
        </p:txBody>
      </p:sp>
      <p:sp>
        <p:nvSpPr>
          <p:cNvPr id="3" name="Content Placeholder 2">
            <a:extLst>
              <a:ext uri="{FF2B5EF4-FFF2-40B4-BE49-F238E27FC236}">
                <a16:creationId xmlns:a16="http://schemas.microsoft.com/office/drawing/2014/main" id="{7558BB99-4FAB-F296-76CC-EFCE32F0B7E3}"/>
              </a:ext>
            </a:extLst>
          </p:cNvPr>
          <p:cNvSpPr>
            <a:spLocks noGrp="1"/>
          </p:cNvSpPr>
          <p:nvPr>
            <p:ph idx="1"/>
          </p:nvPr>
        </p:nvSpPr>
        <p:spPr>
          <a:xfrm>
            <a:off x="838199" y="1825625"/>
            <a:ext cx="10806953" cy="4351338"/>
          </a:xfrm>
        </p:spPr>
        <p:txBody>
          <a:bodyPr/>
          <a:lstStyle/>
          <a:p>
            <a:pPr marL="0" indent="0">
              <a:buNone/>
            </a:pPr>
            <a:r>
              <a:rPr lang="en-US" dirty="0"/>
              <a:t>These are “</a:t>
            </a:r>
            <a:r>
              <a:rPr lang="en-US" b="1" dirty="0">
                <a:solidFill>
                  <a:srgbClr val="00B0F0"/>
                </a:solidFill>
              </a:rPr>
              <a:t>Fully Quantum</a:t>
            </a:r>
            <a:r>
              <a:rPr lang="en-US" dirty="0"/>
              <a:t>” tasks.</a:t>
            </a:r>
          </a:p>
          <a:p>
            <a:pPr marL="0" indent="0">
              <a:buNone/>
            </a:pPr>
            <a:endParaRPr lang="en-US" dirty="0"/>
          </a:p>
          <a:p>
            <a:pPr marL="0" indent="0">
              <a:buNone/>
            </a:pPr>
            <a:r>
              <a:rPr lang="en-US" dirty="0"/>
              <a:t>Can Quantum Complexity Theory explain when they are easy? </a:t>
            </a:r>
          </a:p>
          <a:p>
            <a:pPr marL="0" indent="0">
              <a:buNone/>
            </a:pPr>
            <a:endParaRPr lang="en-US" dirty="0"/>
          </a:p>
          <a:p>
            <a:pPr marL="0" indent="0">
              <a:buNone/>
            </a:pPr>
            <a:r>
              <a:rPr lang="en-US" dirty="0"/>
              <a:t>Or when they are hard?</a:t>
            </a:r>
          </a:p>
          <a:p>
            <a:pPr marL="0" indent="0">
              <a:buNone/>
            </a:pPr>
            <a:endParaRPr lang="en-US" dirty="0"/>
          </a:p>
          <a:p>
            <a:pPr marL="0" indent="0">
              <a:buNone/>
            </a:pPr>
            <a:r>
              <a:rPr lang="en-US" dirty="0"/>
              <a:t>Recently, Quantum Complexity Theory has started looking </a:t>
            </a:r>
            <a:r>
              <a:rPr lang="en-US" i="1" dirty="0">
                <a:solidFill>
                  <a:srgbClr val="FFC000"/>
                </a:solidFill>
              </a:rPr>
              <a:t>incomplete</a:t>
            </a:r>
            <a:r>
              <a:rPr lang="en-US" dirty="0">
                <a:solidFill>
                  <a:srgbClr val="FFC000"/>
                </a:solidFill>
              </a:rPr>
              <a:t>.</a:t>
            </a:r>
          </a:p>
          <a:p>
            <a:pPr marL="0" indent="0">
              <a:buNone/>
            </a:pPr>
            <a:endParaRPr lang="en-US" dirty="0"/>
          </a:p>
        </p:txBody>
      </p:sp>
    </p:spTree>
    <p:extLst>
      <p:ext uri="{BB962C8B-B14F-4D97-AF65-F5344CB8AC3E}">
        <p14:creationId xmlns:p14="http://schemas.microsoft.com/office/powerpoint/2010/main" val="136834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29A28-D164-6F73-E902-2974CC321746}"/>
              </a:ext>
            </a:extLst>
          </p:cNvPr>
          <p:cNvSpPr>
            <a:spLocks noGrp="1"/>
          </p:cNvSpPr>
          <p:nvPr>
            <p:ph type="title"/>
          </p:nvPr>
        </p:nvSpPr>
        <p:spPr>
          <a:xfrm>
            <a:off x="831850" y="1736726"/>
            <a:ext cx="10515600" cy="2852737"/>
          </a:xfrm>
        </p:spPr>
        <p:txBody>
          <a:bodyPr/>
          <a:lstStyle/>
          <a:p>
            <a:r>
              <a:rPr lang="en-US" dirty="0">
                <a:solidFill>
                  <a:schemeClr val="accent6">
                    <a:lumMod val="40000"/>
                    <a:lumOff val="60000"/>
                  </a:schemeClr>
                </a:solidFill>
              </a:rPr>
              <a:t>The story of</a:t>
            </a:r>
            <a:br>
              <a:rPr lang="en-US" dirty="0"/>
            </a:br>
            <a:r>
              <a:rPr lang="en-US" dirty="0"/>
              <a:t>quantum bit commitments</a:t>
            </a:r>
          </a:p>
        </p:txBody>
      </p:sp>
      <p:sp>
        <p:nvSpPr>
          <p:cNvPr id="5" name="Text Placeholder 4">
            <a:extLst>
              <a:ext uri="{FF2B5EF4-FFF2-40B4-BE49-F238E27FC236}">
                <a16:creationId xmlns:a16="http://schemas.microsoft.com/office/drawing/2014/main" id="{E17D9A27-4421-007E-C3C5-6219C1E0991A}"/>
              </a:ext>
            </a:extLst>
          </p:cNvPr>
          <p:cNvSpPr>
            <a:spLocks noGrp="1"/>
          </p:cNvSpPr>
          <p:nvPr>
            <p:ph type="body" idx="1"/>
          </p:nvPr>
        </p:nvSpPr>
        <p:spPr/>
        <p:txBody>
          <a:bodyPr/>
          <a:lstStyle/>
          <a:p>
            <a:endParaRPr lang="en-US" dirty="0">
              <a:solidFill>
                <a:srgbClr val="FFC000"/>
              </a:solidFill>
            </a:endParaRPr>
          </a:p>
        </p:txBody>
      </p:sp>
    </p:spTree>
    <p:extLst>
      <p:ext uri="{BB962C8B-B14F-4D97-AF65-F5344CB8AC3E}">
        <p14:creationId xmlns:p14="http://schemas.microsoft.com/office/powerpoint/2010/main" val="412874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ASA Black Hole Animation Shows How Gravity Distorts Our Vision">
            <a:extLst>
              <a:ext uri="{FF2B5EF4-FFF2-40B4-BE49-F238E27FC236}">
                <a16:creationId xmlns:a16="http://schemas.microsoft.com/office/drawing/2014/main" id="{803C47C9-572D-E85C-6F3F-F5FA16780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38" y="2294578"/>
            <a:ext cx="4168476" cy="31263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s cloud clipart - Clip Art Library">
            <a:extLst>
              <a:ext uri="{FF2B5EF4-FFF2-40B4-BE49-F238E27FC236}">
                <a16:creationId xmlns:a16="http://schemas.microsoft.com/office/drawing/2014/main" id="{EED6E2CC-FC33-E525-683C-517EB98EF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767" y="2529137"/>
            <a:ext cx="2179659" cy="15729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C0DE4B-879C-D7EC-25B2-003100F0493D}"/>
              </a:ext>
            </a:extLst>
          </p:cNvPr>
          <p:cNvSpPr txBox="1"/>
          <p:nvPr/>
        </p:nvSpPr>
        <p:spPr>
          <a:xfrm>
            <a:off x="1572084" y="2093822"/>
            <a:ext cx="1347537" cy="369332"/>
          </a:xfrm>
          <a:prstGeom prst="rect">
            <a:avLst/>
          </a:prstGeom>
          <a:noFill/>
        </p:spPr>
        <p:txBody>
          <a:bodyPr wrap="square" rtlCol="0">
            <a:spAutoFit/>
          </a:bodyPr>
          <a:lstStyle/>
          <a:p>
            <a:r>
              <a:rPr lang="en-US" dirty="0"/>
              <a:t>Black hole</a:t>
            </a:r>
          </a:p>
        </p:txBody>
      </p:sp>
      <p:sp>
        <p:nvSpPr>
          <p:cNvPr id="15" name="TextBox 14">
            <a:extLst>
              <a:ext uri="{FF2B5EF4-FFF2-40B4-BE49-F238E27FC236}">
                <a16:creationId xmlns:a16="http://schemas.microsoft.com/office/drawing/2014/main" id="{997CDFB7-489E-EB78-EFE3-88233F71B967}"/>
              </a:ext>
            </a:extLst>
          </p:cNvPr>
          <p:cNvSpPr txBox="1"/>
          <p:nvPr/>
        </p:nvSpPr>
        <p:spPr>
          <a:xfrm>
            <a:off x="5305827" y="1925246"/>
            <a:ext cx="1347538" cy="369332"/>
          </a:xfrm>
          <a:prstGeom prst="rect">
            <a:avLst/>
          </a:prstGeom>
          <a:noFill/>
        </p:spPr>
        <p:txBody>
          <a:bodyPr wrap="square" rtlCol="0">
            <a:spAutoFit/>
          </a:bodyPr>
          <a:lstStyle/>
          <a:p>
            <a:r>
              <a:rPr lang="en-US" dirty="0"/>
              <a:t>Radiation</a:t>
            </a:r>
          </a:p>
        </p:txBody>
      </p:sp>
      <p:pic>
        <p:nvPicPr>
          <p:cNvPr id="6" name="Picture 8" descr="A flat vector style of quantum physics, electron icon 6742292 Vector Art at  Vecteezy">
            <a:extLst>
              <a:ext uri="{FF2B5EF4-FFF2-40B4-BE49-F238E27FC236}">
                <a16:creationId xmlns:a16="http://schemas.microsoft.com/office/drawing/2014/main" id="{AA5DA4FE-2592-7429-24B2-BEBE9C90E9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263493" y="5600935"/>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0;p22">
            <a:extLst>
              <a:ext uri="{FF2B5EF4-FFF2-40B4-BE49-F238E27FC236}">
                <a16:creationId xmlns:a16="http://schemas.microsoft.com/office/drawing/2014/main" id="{1C26C452-DB38-5EFC-1F89-BC801EEFE0E1}"/>
              </a:ext>
            </a:extLst>
          </p:cNvPr>
          <p:cNvSpPr/>
          <p:nvPr/>
        </p:nvSpPr>
        <p:spPr>
          <a:xfrm rot="13548401">
            <a:off x="2237443" y="468946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8" name="Picture 8" descr="A flat vector style of quantum physics, electron icon 6742292 Vector Art at  Vecteezy">
            <a:extLst>
              <a:ext uri="{FF2B5EF4-FFF2-40B4-BE49-F238E27FC236}">
                <a16:creationId xmlns:a16="http://schemas.microsoft.com/office/drawing/2014/main" id="{A2E5E25C-26F1-3CA9-E38B-4750886D1E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905333" y="3470808"/>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1246137A-2DBD-04E6-8B89-611F83544E0A}"/>
              </a:ext>
            </a:extLst>
          </p:cNvPr>
          <p:cNvSpPr>
            <a:spLocks noGrp="1"/>
          </p:cNvSpPr>
          <p:nvPr>
            <p:ph idx="1"/>
          </p:nvPr>
        </p:nvSpPr>
        <p:spPr>
          <a:xfrm>
            <a:off x="838200" y="638916"/>
            <a:ext cx="10515600" cy="680527"/>
          </a:xfrm>
        </p:spPr>
        <p:txBody>
          <a:bodyPr>
            <a:normAutofit/>
          </a:bodyPr>
          <a:lstStyle/>
          <a:p>
            <a:pPr marL="0" indent="0">
              <a:buNone/>
            </a:pPr>
            <a:r>
              <a:rPr lang="en-US" dirty="0"/>
              <a:t>Suppose an entangled qubit is thrown into a black hole.</a:t>
            </a:r>
          </a:p>
        </p:txBody>
      </p:sp>
    </p:spTree>
    <p:extLst>
      <p:ext uri="{BB962C8B-B14F-4D97-AF65-F5344CB8AC3E}">
        <p14:creationId xmlns:p14="http://schemas.microsoft.com/office/powerpoint/2010/main" val="373490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D19669-5480-88FD-B8C8-E3612901EA5C}"/>
              </a:ext>
            </a:extLst>
          </p:cNvPr>
          <p:cNvSpPr>
            <a:spLocks noGrp="1"/>
          </p:cNvSpPr>
          <p:nvPr>
            <p:ph type="title"/>
          </p:nvPr>
        </p:nvSpPr>
        <p:spPr/>
        <p:txBody>
          <a:bodyPr/>
          <a:lstStyle/>
          <a:p>
            <a:r>
              <a:rPr lang="en-US" dirty="0">
                <a:solidFill>
                  <a:schemeClr val="accent6">
                    <a:lumMod val="40000"/>
                    <a:lumOff val="60000"/>
                  </a:schemeClr>
                </a:solidFill>
              </a:rPr>
              <a:t>Bit commitments</a:t>
            </a:r>
          </a:p>
        </p:txBody>
      </p:sp>
      <p:sp>
        <p:nvSpPr>
          <p:cNvPr id="5" name="Content Placeholder 4">
            <a:extLst>
              <a:ext uri="{FF2B5EF4-FFF2-40B4-BE49-F238E27FC236}">
                <a16:creationId xmlns:a16="http://schemas.microsoft.com/office/drawing/2014/main" id="{9E87A50F-C385-03FF-3847-77254B8D2968}"/>
              </a:ext>
            </a:extLst>
          </p:cNvPr>
          <p:cNvSpPr>
            <a:spLocks noGrp="1"/>
          </p:cNvSpPr>
          <p:nvPr>
            <p:ph idx="1"/>
          </p:nvPr>
        </p:nvSpPr>
        <p:spPr>
          <a:xfrm>
            <a:off x="838200" y="1616076"/>
            <a:ext cx="10515600" cy="4351338"/>
          </a:xfrm>
        </p:spPr>
        <p:txBody>
          <a:bodyPr/>
          <a:lstStyle/>
          <a:p>
            <a:pPr marL="0" indent="0">
              <a:buNone/>
            </a:pPr>
            <a:r>
              <a:rPr lang="en-US" dirty="0"/>
              <a:t>Cryptographic analogue of putting a message in a sealed envelope that is opened later. A commitment protocol involves two phases, </a:t>
            </a:r>
            <a:r>
              <a:rPr lang="en-US" b="1" dirty="0">
                <a:solidFill>
                  <a:srgbClr val="FFC000"/>
                </a:solidFill>
              </a:rPr>
              <a:t>commit</a:t>
            </a:r>
            <a:r>
              <a:rPr lang="en-US" dirty="0"/>
              <a:t> and </a:t>
            </a:r>
            <a:r>
              <a:rPr lang="en-US" b="1" dirty="0">
                <a:solidFill>
                  <a:srgbClr val="00B0F0"/>
                </a:solidFill>
              </a:rPr>
              <a:t>reveal</a:t>
            </a:r>
            <a:r>
              <a:rPr lang="en-US" dirty="0"/>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0B7F8A-E90D-8635-2B9D-9AF0F904A411}"/>
                  </a:ext>
                </a:extLst>
              </p:cNvPr>
              <p:cNvSpPr txBox="1"/>
              <p:nvPr/>
            </p:nvSpPr>
            <p:spPr>
              <a:xfrm>
                <a:off x="838200" y="3099394"/>
                <a:ext cx="10782303" cy="523220"/>
              </a:xfrm>
              <a:prstGeom prst="rect">
                <a:avLst/>
              </a:prstGeom>
              <a:noFill/>
            </p:spPr>
            <p:txBody>
              <a:bodyPr wrap="square" rtlCol="0">
                <a:spAutoFit/>
              </a:bodyPr>
              <a:lstStyle/>
              <a:p>
                <a:r>
                  <a:rPr lang="en-US" sz="2800" b="1" dirty="0">
                    <a:solidFill>
                      <a:srgbClr val="FFC000"/>
                    </a:solidFill>
                  </a:rPr>
                  <a:t>Commit phase</a:t>
                </a:r>
                <a:r>
                  <a:rPr lang="en-US" sz="2800" dirty="0"/>
                  <a:t>: receiver obtains commitment </a:t>
                </a:r>
                <a14:m>
                  <m:oMath xmlns:m="http://schemas.openxmlformats.org/officeDocument/2006/math">
                    <m:r>
                      <a:rPr lang="en-US" sz="2800" b="0" i="1" smtClean="0">
                        <a:latin typeface="Cambria Math" panose="02040503050406030204" pitchFamily="18" charset="0"/>
                      </a:rPr>
                      <m:t>𝑐</m:t>
                    </m:r>
                  </m:oMath>
                </a14:m>
                <a:r>
                  <a:rPr lang="en-US" sz="2800" i="1" dirty="0"/>
                  <a:t> </a:t>
                </a:r>
                <a:r>
                  <a:rPr lang="en-US" sz="2800" dirty="0"/>
                  <a:t>to a bit </a:t>
                </a:r>
                <a14:m>
                  <m:oMath xmlns:m="http://schemas.openxmlformats.org/officeDocument/2006/math">
                    <m:r>
                      <a:rPr lang="en-US" sz="2800" i="1">
                        <a:latin typeface="Cambria Math" panose="02040503050406030204" pitchFamily="18" charset="0"/>
                      </a:rPr>
                      <m:t>𝑏</m:t>
                    </m:r>
                  </m:oMath>
                </a14:m>
                <a:r>
                  <a:rPr lang="en-US" sz="2800" dirty="0"/>
                  <a:t>.</a:t>
                </a:r>
              </a:p>
            </p:txBody>
          </p:sp>
        </mc:Choice>
        <mc:Fallback xmlns="">
          <p:sp>
            <p:nvSpPr>
              <p:cNvPr id="2" name="TextBox 1">
                <a:extLst>
                  <a:ext uri="{FF2B5EF4-FFF2-40B4-BE49-F238E27FC236}">
                    <a16:creationId xmlns:a16="http://schemas.microsoft.com/office/drawing/2014/main" id="{890B7F8A-E90D-8635-2B9D-9AF0F904A411}"/>
                  </a:ext>
                </a:extLst>
              </p:cNvPr>
              <p:cNvSpPr txBox="1">
                <a:spLocks noRot="1" noChangeAspect="1" noMove="1" noResize="1" noEditPoints="1" noAdjustHandles="1" noChangeArrowheads="1" noChangeShapeType="1" noTextEdit="1"/>
              </p:cNvSpPr>
              <p:nvPr/>
            </p:nvSpPr>
            <p:spPr>
              <a:xfrm>
                <a:off x="838200" y="3099394"/>
                <a:ext cx="10782303" cy="523220"/>
              </a:xfrm>
              <a:prstGeom prst="rect">
                <a:avLst/>
              </a:prstGeom>
              <a:blipFill>
                <a:blip r:embed="rId3"/>
                <a:stretch>
                  <a:fillRect l="-1178" t="-9302" b="-30233"/>
                </a:stretch>
              </a:blipFill>
            </p:spPr>
            <p:txBody>
              <a:bodyPr/>
              <a:lstStyle/>
              <a:p>
                <a:r>
                  <a:rPr lang="en-US">
                    <a:noFill/>
                  </a:rPr>
                  <a:t> </a:t>
                </a:r>
              </a:p>
            </p:txBody>
          </p:sp>
        </mc:Fallback>
      </mc:AlternateContent>
      <p:pic>
        <p:nvPicPr>
          <p:cNvPr id="3" name="Picture 2" descr="User Svg Png Icon Free Download (#367056) - OnlineWebFonts.COM">
            <a:extLst>
              <a:ext uri="{FF2B5EF4-FFF2-40B4-BE49-F238E27FC236}">
                <a16:creationId xmlns:a16="http://schemas.microsoft.com/office/drawing/2014/main" id="{F0D6DF47-66B6-7AF8-0D4F-E3438F34341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071999" y="498040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ser Svg Png Icon Free Download (#367056) - OnlineWebFonts.COM">
            <a:extLst>
              <a:ext uri="{FF2B5EF4-FFF2-40B4-BE49-F238E27FC236}">
                <a16:creationId xmlns:a16="http://schemas.microsoft.com/office/drawing/2014/main" id="{0B2605EA-3146-0E22-A529-90C76D9DE50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609199" y="498040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33A593-DB89-43CF-4AD9-EA1D5EBE7B55}"/>
              </a:ext>
            </a:extLst>
          </p:cNvPr>
          <p:cNvSpPr txBox="1"/>
          <p:nvPr/>
        </p:nvSpPr>
        <p:spPr>
          <a:xfrm>
            <a:off x="3071999" y="6277670"/>
            <a:ext cx="1245613" cy="369332"/>
          </a:xfrm>
          <a:prstGeom prst="rect">
            <a:avLst/>
          </a:prstGeom>
          <a:noFill/>
        </p:spPr>
        <p:txBody>
          <a:bodyPr wrap="square" rtlCol="0">
            <a:spAutoFit/>
          </a:bodyPr>
          <a:lstStyle/>
          <a:p>
            <a:r>
              <a:rPr lang="en-US" dirty="0"/>
              <a:t>Committer</a:t>
            </a:r>
          </a:p>
        </p:txBody>
      </p:sp>
      <p:sp>
        <p:nvSpPr>
          <p:cNvPr id="8" name="TextBox 7">
            <a:extLst>
              <a:ext uri="{FF2B5EF4-FFF2-40B4-BE49-F238E27FC236}">
                <a16:creationId xmlns:a16="http://schemas.microsoft.com/office/drawing/2014/main" id="{5AC20FFE-FDB0-6159-4C20-CA12422D5BAA}"/>
              </a:ext>
            </a:extLst>
          </p:cNvPr>
          <p:cNvSpPr txBox="1"/>
          <p:nvPr/>
        </p:nvSpPr>
        <p:spPr>
          <a:xfrm>
            <a:off x="8683908" y="6277670"/>
            <a:ext cx="1416244" cy="369332"/>
          </a:xfrm>
          <a:prstGeom prst="rect">
            <a:avLst/>
          </a:prstGeom>
          <a:noFill/>
        </p:spPr>
        <p:txBody>
          <a:bodyPr wrap="square" rtlCol="0">
            <a:spAutoFit/>
          </a:bodyPr>
          <a:lstStyle/>
          <a:p>
            <a:r>
              <a:rPr lang="en-US" dirty="0"/>
              <a:t>Receiver</a:t>
            </a:r>
          </a:p>
        </p:txBody>
      </p:sp>
      <p:sp>
        <p:nvSpPr>
          <p:cNvPr id="9" name="Right Arrow 8">
            <a:extLst>
              <a:ext uri="{FF2B5EF4-FFF2-40B4-BE49-F238E27FC236}">
                <a16:creationId xmlns:a16="http://schemas.microsoft.com/office/drawing/2014/main" id="{9F7002D5-F936-D17D-F1C4-3338A5B8E8E4}"/>
              </a:ext>
            </a:extLst>
          </p:cNvPr>
          <p:cNvSpPr/>
          <p:nvPr/>
        </p:nvSpPr>
        <p:spPr>
          <a:xfrm>
            <a:off x="4954364" y="4980403"/>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6A45380-149F-1123-27B2-9056B3A35FD1}"/>
              </a:ext>
            </a:extLst>
          </p:cNvPr>
          <p:cNvSpPr/>
          <p:nvPr/>
        </p:nvSpPr>
        <p:spPr>
          <a:xfrm rot="10800000">
            <a:off x="4954364" y="5295548"/>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ABF1840-941D-830E-DDA0-AE7CD9308E8C}"/>
              </a:ext>
            </a:extLst>
          </p:cNvPr>
          <p:cNvSpPr/>
          <p:nvPr/>
        </p:nvSpPr>
        <p:spPr>
          <a:xfrm>
            <a:off x="4954364" y="6016183"/>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7F62981-E5C8-1BDA-7C95-9CE4748B6483}"/>
              </a:ext>
            </a:extLst>
          </p:cNvPr>
          <p:cNvSpPr txBox="1"/>
          <p:nvPr/>
        </p:nvSpPr>
        <p:spPr>
          <a:xfrm rot="5400000">
            <a:off x="6151452" y="5742903"/>
            <a:ext cx="795866" cy="523220"/>
          </a:xfrm>
          <a:prstGeom prst="rect">
            <a:avLst/>
          </a:prstGeom>
          <a:noFill/>
        </p:spPr>
        <p:txBody>
          <a:bodyPr wrap="square" rtlCol="0">
            <a:spAutoFit/>
          </a:bodyPr>
          <a:lstStyle/>
          <a:p>
            <a:r>
              <a:rPr lang="en-US" sz="2800"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468294-E4DB-E1D7-EBEA-D613FF0A0C9B}"/>
                  </a:ext>
                </a:extLst>
              </p:cNvPr>
              <p:cNvSpPr txBox="1"/>
              <p:nvPr/>
            </p:nvSpPr>
            <p:spPr>
              <a:xfrm>
                <a:off x="9808312" y="6121482"/>
                <a:ext cx="1812191" cy="400110"/>
              </a:xfrm>
              <a:prstGeom prst="rect">
                <a:avLst/>
              </a:prstGeom>
              <a:noFill/>
            </p:spPr>
            <p:txBody>
              <a:bodyPr wrap="square">
                <a:spAutoFit/>
              </a:bodyPr>
              <a:lstStyle/>
              <a:p>
                <a:r>
                  <a:rPr lang="en-CA" sz="2000" b="0" dirty="0"/>
                  <a:t>commitment </a:t>
                </a:r>
                <a14:m>
                  <m:oMath xmlns:m="http://schemas.openxmlformats.org/officeDocument/2006/math">
                    <m:r>
                      <a:rPr lang="en-CA" sz="2000" b="0" i="1" smtClean="0">
                        <a:latin typeface="Cambria Math" panose="02040503050406030204" pitchFamily="18" charset="0"/>
                      </a:rPr>
                      <m:t>𝑐</m:t>
                    </m:r>
                  </m:oMath>
                </a14:m>
                <a:endParaRPr lang="en-US" sz="2000" dirty="0"/>
              </a:p>
            </p:txBody>
          </p:sp>
        </mc:Choice>
        <mc:Fallback xmlns="">
          <p:sp>
            <p:nvSpPr>
              <p:cNvPr id="14" name="TextBox 13">
                <a:extLst>
                  <a:ext uri="{FF2B5EF4-FFF2-40B4-BE49-F238E27FC236}">
                    <a16:creationId xmlns:a16="http://schemas.microsoft.com/office/drawing/2014/main" id="{B6468294-E4DB-E1D7-EBEA-D613FF0A0C9B}"/>
                  </a:ext>
                </a:extLst>
              </p:cNvPr>
              <p:cNvSpPr txBox="1">
                <a:spLocks noRot="1" noChangeAspect="1" noMove="1" noResize="1" noEditPoints="1" noAdjustHandles="1" noChangeArrowheads="1" noChangeShapeType="1" noTextEdit="1"/>
              </p:cNvSpPr>
              <p:nvPr/>
            </p:nvSpPr>
            <p:spPr>
              <a:xfrm>
                <a:off x="9808312" y="6121482"/>
                <a:ext cx="1812191" cy="400110"/>
              </a:xfrm>
              <a:prstGeom prst="rect">
                <a:avLst/>
              </a:prstGeom>
              <a:blipFill>
                <a:blip r:embed="rId5"/>
                <a:stretch>
                  <a:fillRect l="-3497" t="-6061" b="-24242"/>
                </a:stretch>
              </a:blipFill>
            </p:spPr>
            <p:txBody>
              <a:bodyPr/>
              <a:lstStyle/>
              <a:p>
                <a:r>
                  <a:rPr lang="en-US">
                    <a:noFill/>
                  </a:rPr>
                  <a:t> </a:t>
                </a:r>
              </a:p>
            </p:txBody>
          </p:sp>
        </mc:Fallback>
      </mc:AlternateContent>
      <p:pic>
        <p:nvPicPr>
          <p:cNvPr id="15" name="Picture 6" descr="Sealed envelope icon Images, Stock Photos &amp;amp; Vectors | Shutterstock">
            <a:extLst>
              <a:ext uri="{FF2B5EF4-FFF2-40B4-BE49-F238E27FC236}">
                <a16:creationId xmlns:a16="http://schemas.microsoft.com/office/drawing/2014/main" id="{B5C52187-EAFC-AE8D-D998-B997B44287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39" t="6680" r="5152" b="13608"/>
          <a:stretch/>
        </p:blipFill>
        <p:spPr bwMode="auto">
          <a:xfrm>
            <a:off x="10022667" y="5201435"/>
            <a:ext cx="1223749" cy="7903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62A76E5-80A4-8564-97A2-CC161F2DB354}"/>
              </a:ext>
            </a:extLst>
          </p:cNvPr>
          <p:cNvSpPr txBox="1"/>
          <p:nvPr/>
        </p:nvSpPr>
        <p:spPr>
          <a:xfrm>
            <a:off x="838200" y="3789708"/>
            <a:ext cx="10782303" cy="523220"/>
          </a:xfrm>
          <a:prstGeom prst="rect">
            <a:avLst/>
          </a:prstGeom>
          <a:noFill/>
        </p:spPr>
        <p:txBody>
          <a:bodyPr wrap="square" rtlCol="0">
            <a:spAutoFit/>
          </a:bodyPr>
          <a:lstStyle/>
          <a:p>
            <a:r>
              <a:rPr lang="en-US" sz="2800" b="1" dirty="0">
                <a:solidFill>
                  <a:srgbClr val="FF7DFB"/>
                </a:solidFill>
              </a:rPr>
              <a:t>Hiding security</a:t>
            </a:r>
            <a:r>
              <a:rPr lang="en-US" sz="2800" dirty="0"/>
              <a:t>: commitment </a:t>
            </a:r>
            <a:r>
              <a:rPr lang="en-US" sz="2800" i="1" dirty="0"/>
              <a:t>c </a:t>
            </a:r>
            <a:r>
              <a:rPr lang="en-US" sz="2800" dirty="0"/>
              <a:t>does not reveal bit </a:t>
            </a:r>
            <a:r>
              <a:rPr lang="en-US" sz="2800" i="1" dirty="0"/>
              <a:t>b </a:t>
            </a:r>
            <a:r>
              <a:rPr lang="en-US" sz="2800" dirty="0"/>
              <a:t>to receiver.</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181AFD6-D119-0F59-B394-D0726AA75B75}"/>
                  </a:ext>
                </a:extLst>
              </p:cNvPr>
              <p:cNvSpPr txBox="1"/>
              <p:nvPr/>
            </p:nvSpPr>
            <p:spPr>
              <a:xfrm>
                <a:off x="1147514" y="5021174"/>
                <a:ext cx="1560156" cy="400110"/>
              </a:xfrm>
              <a:prstGeom prst="rect">
                <a:avLst/>
              </a:prstGeom>
              <a:noFill/>
            </p:spPr>
            <p:txBody>
              <a:bodyPr wrap="square">
                <a:spAutoFit/>
              </a:bodyPr>
              <a:lstStyle/>
              <a:p>
                <a:r>
                  <a:rPr lang="en-CA" sz="2000" b="0" dirty="0"/>
                  <a:t>Bit </a:t>
                </a:r>
                <a14:m>
                  <m:oMath xmlns:m="http://schemas.openxmlformats.org/officeDocument/2006/math">
                    <m:r>
                      <a:rPr lang="en-US" sz="2000" b="0" i="1" smtClean="0">
                        <a:latin typeface="Cambria Math" panose="02040503050406030204" pitchFamily="18" charset="0"/>
                      </a:rPr>
                      <m:t>𝑏</m:t>
                    </m:r>
                  </m:oMath>
                </a14:m>
                <a:endParaRPr lang="en-US" sz="2000" dirty="0"/>
              </a:p>
            </p:txBody>
          </p:sp>
        </mc:Choice>
        <mc:Fallback xmlns="">
          <p:sp>
            <p:nvSpPr>
              <p:cNvPr id="20" name="TextBox 19">
                <a:extLst>
                  <a:ext uri="{FF2B5EF4-FFF2-40B4-BE49-F238E27FC236}">
                    <a16:creationId xmlns:a16="http://schemas.microsoft.com/office/drawing/2014/main" id="{D181AFD6-D119-0F59-B394-D0726AA75B75}"/>
                  </a:ext>
                </a:extLst>
              </p:cNvPr>
              <p:cNvSpPr txBox="1">
                <a:spLocks noRot="1" noChangeAspect="1" noMove="1" noResize="1" noEditPoints="1" noAdjustHandles="1" noChangeArrowheads="1" noChangeShapeType="1" noTextEdit="1"/>
              </p:cNvSpPr>
              <p:nvPr/>
            </p:nvSpPr>
            <p:spPr>
              <a:xfrm>
                <a:off x="1147514" y="5021174"/>
                <a:ext cx="1560156" cy="400110"/>
              </a:xfrm>
              <a:prstGeom prst="rect">
                <a:avLst/>
              </a:prstGeom>
              <a:blipFill>
                <a:blip r:embed="rId7"/>
                <a:stretch>
                  <a:fillRect l="-4032" t="-9375" b="-28125"/>
                </a:stretch>
              </a:blipFill>
            </p:spPr>
            <p:txBody>
              <a:bodyPr/>
              <a:lstStyle/>
              <a:p>
                <a:r>
                  <a:rPr lang="en-US">
                    <a:noFill/>
                  </a:rPr>
                  <a:t> </a:t>
                </a:r>
              </a:p>
            </p:txBody>
          </p:sp>
        </mc:Fallback>
      </mc:AlternateContent>
      <p:sp>
        <p:nvSpPr>
          <p:cNvPr id="21" name="Cloud Callout 20">
            <a:extLst>
              <a:ext uri="{FF2B5EF4-FFF2-40B4-BE49-F238E27FC236}">
                <a16:creationId xmlns:a16="http://schemas.microsoft.com/office/drawing/2014/main" id="{529899A4-0DB4-3076-05A0-757C89DA39D9}"/>
              </a:ext>
            </a:extLst>
          </p:cNvPr>
          <p:cNvSpPr/>
          <p:nvPr/>
        </p:nvSpPr>
        <p:spPr>
          <a:xfrm>
            <a:off x="804771" y="4629592"/>
            <a:ext cx="1384659" cy="1183275"/>
          </a:xfrm>
          <a:prstGeom prst="cloudCallout">
            <a:avLst>
              <a:gd name="adj1" fmla="val 114107"/>
              <a:gd name="adj2" fmla="val 13633"/>
            </a:avLst>
          </a:prstGeom>
          <a:noFill/>
          <a:ln w="28575">
            <a:solidFill>
              <a:schemeClr val="tx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3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Sealed envelope icon Images, Stock Photos &amp;amp; Vectors | Shutterstock">
            <a:extLst>
              <a:ext uri="{FF2B5EF4-FFF2-40B4-BE49-F238E27FC236}">
                <a16:creationId xmlns:a16="http://schemas.microsoft.com/office/drawing/2014/main" id="{8324DE7B-3F48-504F-AD8A-92AA58BD7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9" t="6680" r="5152" b="13608"/>
          <a:stretch/>
        </p:blipFill>
        <p:spPr bwMode="auto">
          <a:xfrm>
            <a:off x="10022667" y="5201435"/>
            <a:ext cx="1223749" cy="7903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ED19669-5480-88FD-B8C8-E3612901EA5C}"/>
              </a:ext>
            </a:extLst>
          </p:cNvPr>
          <p:cNvSpPr>
            <a:spLocks noGrp="1"/>
          </p:cNvSpPr>
          <p:nvPr>
            <p:ph type="title"/>
          </p:nvPr>
        </p:nvSpPr>
        <p:spPr/>
        <p:txBody>
          <a:bodyPr/>
          <a:lstStyle/>
          <a:p>
            <a:r>
              <a:rPr lang="en-US" dirty="0">
                <a:solidFill>
                  <a:schemeClr val="accent6">
                    <a:lumMod val="40000"/>
                    <a:lumOff val="60000"/>
                  </a:schemeClr>
                </a:solidFill>
              </a:rPr>
              <a:t>Bit commitments</a:t>
            </a:r>
          </a:p>
        </p:txBody>
      </p:sp>
      <p:sp>
        <p:nvSpPr>
          <p:cNvPr id="5" name="Content Placeholder 4">
            <a:extLst>
              <a:ext uri="{FF2B5EF4-FFF2-40B4-BE49-F238E27FC236}">
                <a16:creationId xmlns:a16="http://schemas.microsoft.com/office/drawing/2014/main" id="{9E87A50F-C385-03FF-3847-77254B8D2968}"/>
              </a:ext>
            </a:extLst>
          </p:cNvPr>
          <p:cNvSpPr>
            <a:spLocks noGrp="1"/>
          </p:cNvSpPr>
          <p:nvPr>
            <p:ph idx="1"/>
          </p:nvPr>
        </p:nvSpPr>
        <p:spPr>
          <a:xfrm>
            <a:off x="838200" y="1616076"/>
            <a:ext cx="10515600" cy="4351338"/>
          </a:xfrm>
        </p:spPr>
        <p:txBody>
          <a:bodyPr/>
          <a:lstStyle/>
          <a:p>
            <a:pPr marL="0" indent="0">
              <a:buNone/>
            </a:pPr>
            <a:r>
              <a:rPr lang="en-US" dirty="0"/>
              <a:t>Cryptographic analogue of putting a message in a sealed envelope that is opened later. A commitment protocol involves two phases, </a:t>
            </a:r>
            <a:r>
              <a:rPr lang="en-US" b="1" dirty="0">
                <a:solidFill>
                  <a:srgbClr val="FFC000"/>
                </a:solidFill>
              </a:rPr>
              <a:t>commit</a:t>
            </a:r>
            <a:r>
              <a:rPr lang="en-US" dirty="0"/>
              <a:t> and </a:t>
            </a:r>
            <a:r>
              <a:rPr lang="en-US" b="1" dirty="0">
                <a:solidFill>
                  <a:srgbClr val="00B0F0"/>
                </a:solidFill>
              </a:rPr>
              <a:t>reveal</a:t>
            </a:r>
            <a:r>
              <a:rPr lang="en-US" dirty="0"/>
              <a:t>.</a:t>
            </a:r>
          </a:p>
        </p:txBody>
      </p:sp>
      <p:sp>
        <p:nvSpPr>
          <p:cNvPr id="2" name="TextBox 1">
            <a:extLst>
              <a:ext uri="{FF2B5EF4-FFF2-40B4-BE49-F238E27FC236}">
                <a16:creationId xmlns:a16="http://schemas.microsoft.com/office/drawing/2014/main" id="{890B7F8A-E90D-8635-2B9D-9AF0F904A411}"/>
              </a:ext>
            </a:extLst>
          </p:cNvPr>
          <p:cNvSpPr txBox="1"/>
          <p:nvPr/>
        </p:nvSpPr>
        <p:spPr>
          <a:xfrm>
            <a:off x="838200" y="3099394"/>
            <a:ext cx="10782303" cy="523220"/>
          </a:xfrm>
          <a:prstGeom prst="rect">
            <a:avLst/>
          </a:prstGeom>
          <a:noFill/>
        </p:spPr>
        <p:txBody>
          <a:bodyPr wrap="square" rtlCol="0">
            <a:spAutoFit/>
          </a:bodyPr>
          <a:lstStyle/>
          <a:p>
            <a:r>
              <a:rPr lang="en-US" sz="2800" b="1" dirty="0">
                <a:solidFill>
                  <a:srgbClr val="00B0F0"/>
                </a:solidFill>
              </a:rPr>
              <a:t>Reveal phase</a:t>
            </a:r>
            <a:r>
              <a:rPr lang="en-US" sz="2800" dirty="0"/>
              <a:t>: committer opens commitment </a:t>
            </a:r>
            <a:r>
              <a:rPr lang="en-US" sz="2800" i="1" dirty="0"/>
              <a:t>c </a:t>
            </a:r>
            <a:r>
              <a:rPr lang="en-US" sz="2800" dirty="0"/>
              <a:t>to reveal </a:t>
            </a:r>
            <a:r>
              <a:rPr lang="en-US" sz="2800" i="1" dirty="0"/>
              <a:t>b</a:t>
            </a:r>
            <a:r>
              <a:rPr lang="en-US" sz="2800" dirty="0"/>
              <a:t>.</a:t>
            </a:r>
          </a:p>
        </p:txBody>
      </p:sp>
      <p:pic>
        <p:nvPicPr>
          <p:cNvPr id="3" name="Picture 2" descr="User Svg Png Icon Free Download (#367056) - OnlineWebFonts.COM">
            <a:extLst>
              <a:ext uri="{FF2B5EF4-FFF2-40B4-BE49-F238E27FC236}">
                <a16:creationId xmlns:a16="http://schemas.microsoft.com/office/drawing/2014/main" id="{F0D6DF47-66B6-7AF8-0D4F-E3438F34341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071999" y="498040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ser Svg Png Icon Free Download (#367056) - OnlineWebFonts.COM">
            <a:extLst>
              <a:ext uri="{FF2B5EF4-FFF2-40B4-BE49-F238E27FC236}">
                <a16:creationId xmlns:a16="http://schemas.microsoft.com/office/drawing/2014/main" id="{0B2605EA-3146-0E22-A529-90C76D9DE50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609199" y="498040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33A593-DB89-43CF-4AD9-EA1D5EBE7B55}"/>
              </a:ext>
            </a:extLst>
          </p:cNvPr>
          <p:cNvSpPr txBox="1"/>
          <p:nvPr/>
        </p:nvSpPr>
        <p:spPr>
          <a:xfrm>
            <a:off x="3071999" y="6277670"/>
            <a:ext cx="1245613" cy="369332"/>
          </a:xfrm>
          <a:prstGeom prst="rect">
            <a:avLst/>
          </a:prstGeom>
          <a:noFill/>
        </p:spPr>
        <p:txBody>
          <a:bodyPr wrap="square" rtlCol="0">
            <a:spAutoFit/>
          </a:bodyPr>
          <a:lstStyle/>
          <a:p>
            <a:r>
              <a:rPr lang="en-US" dirty="0"/>
              <a:t>Committer</a:t>
            </a:r>
          </a:p>
        </p:txBody>
      </p:sp>
      <p:sp>
        <p:nvSpPr>
          <p:cNvPr id="8" name="TextBox 7">
            <a:extLst>
              <a:ext uri="{FF2B5EF4-FFF2-40B4-BE49-F238E27FC236}">
                <a16:creationId xmlns:a16="http://schemas.microsoft.com/office/drawing/2014/main" id="{5AC20FFE-FDB0-6159-4C20-CA12422D5BAA}"/>
              </a:ext>
            </a:extLst>
          </p:cNvPr>
          <p:cNvSpPr txBox="1"/>
          <p:nvPr/>
        </p:nvSpPr>
        <p:spPr>
          <a:xfrm>
            <a:off x="8683908" y="6277670"/>
            <a:ext cx="1416244" cy="369332"/>
          </a:xfrm>
          <a:prstGeom prst="rect">
            <a:avLst/>
          </a:prstGeom>
          <a:noFill/>
        </p:spPr>
        <p:txBody>
          <a:bodyPr wrap="square" rtlCol="0">
            <a:spAutoFit/>
          </a:bodyPr>
          <a:lstStyle/>
          <a:p>
            <a:r>
              <a:rPr lang="en-US" dirty="0"/>
              <a:t>Receiver</a:t>
            </a:r>
          </a:p>
        </p:txBody>
      </p:sp>
      <p:sp>
        <p:nvSpPr>
          <p:cNvPr id="9" name="Right Arrow 8">
            <a:extLst>
              <a:ext uri="{FF2B5EF4-FFF2-40B4-BE49-F238E27FC236}">
                <a16:creationId xmlns:a16="http://schemas.microsoft.com/office/drawing/2014/main" id="{9F7002D5-F936-D17D-F1C4-3338A5B8E8E4}"/>
              </a:ext>
            </a:extLst>
          </p:cNvPr>
          <p:cNvSpPr/>
          <p:nvPr/>
        </p:nvSpPr>
        <p:spPr>
          <a:xfrm>
            <a:off x="4954364" y="4980403"/>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6A45380-149F-1123-27B2-9056B3A35FD1}"/>
              </a:ext>
            </a:extLst>
          </p:cNvPr>
          <p:cNvSpPr/>
          <p:nvPr/>
        </p:nvSpPr>
        <p:spPr>
          <a:xfrm rot="10800000">
            <a:off x="4954364" y="5295548"/>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ABF1840-941D-830E-DDA0-AE7CD9308E8C}"/>
              </a:ext>
            </a:extLst>
          </p:cNvPr>
          <p:cNvSpPr/>
          <p:nvPr/>
        </p:nvSpPr>
        <p:spPr>
          <a:xfrm>
            <a:off x="4954364" y="6016183"/>
            <a:ext cx="2816283" cy="25973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7F62981-E5C8-1BDA-7C95-9CE4748B6483}"/>
              </a:ext>
            </a:extLst>
          </p:cNvPr>
          <p:cNvSpPr txBox="1"/>
          <p:nvPr/>
        </p:nvSpPr>
        <p:spPr>
          <a:xfrm rot="5400000">
            <a:off x="6151452" y="5742903"/>
            <a:ext cx="795866" cy="523220"/>
          </a:xfrm>
          <a:prstGeom prst="rect">
            <a:avLst/>
          </a:prstGeom>
          <a:noFill/>
        </p:spPr>
        <p:txBody>
          <a:bodyPr wrap="square" rtlCol="0">
            <a:spAutoFit/>
          </a:bodyPr>
          <a:lstStyle/>
          <a:p>
            <a:r>
              <a:rPr lang="en-US" sz="2800" dirty="0"/>
              <a:t>…</a:t>
            </a:r>
          </a:p>
        </p:txBody>
      </p:sp>
      <p:sp>
        <p:nvSpPr>
          <p:cNvPr id="18" name="TextBox 17">
            <a:extLst>
              <a:ext uri="{FF2B5EF4-FFF2-40B4-BE49-F238E27FC236}">
                <a16:creationId xmlns:a16="http://schemas.microsoft.com/office/drawing/2014/main" id="{D62A76E5-80A4-8564-97A2-CC161F2DB354}"/>
              </a:ext>
            </a:extLst>
          </p:cNvPr>
          <p:cNvSpPr txBox="1"/>
          <p:nvPr/>
        </p:nvSpPr>
        <p:spPr>
          <a:xfrm>
            <a:off x="838200" y="3789708"/>
            <a:ext cx="10782303" cy="523220"/>
          </a:xfrm>
          <a:prstGeom prst="rect">
            <a:avLst/>
          </a:prstGeom>
          <a:noFill/>
        </p:spPr>
        <p:txBody>
          <a:bodyPr wrap="square" rtlCol="0">
            <a:spAutoFit/>
          </a:bodyPr>
          <a:lstStyle/>
          <a:p>
            <a:r>
              <a:rPr lang="en-US" sz="2800" b="1" dirty="0">
                <a:solidFill>
                  <a:srgbClr val="FF7DFB"/>
                </a:solidFill>
              </a:rPr>
              <a:t>Binding security</a:t>
            </a:r>
            <a:r>
              <a:rPr lang="en-US" sz="2800" dirty="0"/>
              <a:t>: committer cannot open to opposite bit 1 – </a:t>
            </a:r>
            <a:r>
              <a:rPr lang="en-US" sz="2800" i="1" dirty="0"/>
              <a:t>b</a:t>
            </a:r>
            <a:r>
              <a:rPr lang="en-US" sz="2800" dirty="0"/>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181AFD6-D119-0F59-B394-D0726AA75B75}"/>
                  </a:ext>
                </a:extLst>
              </p:cNvPr>
              <p:cNvSpPr txBox="1"/>
              <p:nvPr/>
            </p:nvSpPr>
            <p:spPr>
              <a:xfrm>
                <a:off x="1147514" y="5021174"/>
                <a:ext cx="1560156" cy="400110"/>
              </a:xfrm>
              <a:prstGeom prst="rect">
                <a:avLst/>
              </a:prstGeom>
              <a:noFill/>
            </p:spPr>
            <p:txBody>
              <a:bodyPr wrap="square">
                <a:spAutoFit/>
              </a:bodyPr>
              <a:lstStyle/>
              <a:p>
                <a:r>
                  <a:rPr lang="en-CA" sz="2000" b="0" dirty="0"/>
                  <a:t>Bit </a:t>
                </a:r>
                <a14:m>
                  <m:oMath xmlns:m="http://schemas.openxmlformats.org/officeDocument/2006/math">
                    <m:r>
                      <a:rPr lang="en-US" sz="2000" b="0" i="1" smtClean="0">
                        <a:latin typeface="Cambria Math" panose="02040503050406030204" pitchFamily="18" charset="0"/>
                      </a:rPr>
                      <m:t>𝑏</m:t>
                    </m:r>
                  </m:oMath>
                </a14:m>
                <a:endParaRPr lang="en-US" sz="2000" dirty="0"/>
              </a:p>
            </p:txBody>
          </p:sp>
        </mc:Choice>
        <mc:Fallback xmlns="">
          <p:sp>
            <p:nvSpPr>
              <p:cNvPr id="20" name="TextBox 19">
                <a:extLst>
                  <a:ext uri="{FF2B5EF4-FFF2-40B4-BE49-F238E27FC236}">
                    <a16:creationId xmlns:a16="http://schemas.microsoft.com/office/drawing/2014/main" id="{D181AFD6-D119-0F59-B394-D0726AA75B75}"/>
                  </a:ext>
                </a:extLst>
              </p:cNvPr>
              <p:cNvSpPr txBox="1">
                <a:spLocks noRot="1" noChangeAspect="1" noMove="1" noResize="1" noEditPoints="1" noAdjustHandles="1" noChangeArrowheads="1" noChangeShapeType="1" noTextEdit="1"/>
              </p:cNvSpPr>
              <p:nvPr/>
            </p:nvSpPr>
            <p:spPr>
              <a:xfrm>
                <a:off x="1147514" y="5021174"/>
                <a:ext cx="1560156" cy="400110"/>
              </a:xfrm>
              <a:prstGeom prst="rect">
                <a:avLst/>
              </a:prstGeom>
              <a:blipFill>
                <a:blip r:embed="rId5"/>
                <a:stretch>
                  <a:fillRect l="-4032" t="-9375" b="-28125"/>
                </a:stretch>
              </a:blipFill>
            </p:spPr>
            <p:txBody>
              <a:bodyPr/>
              <a:lstStyle/>
              <a:p>
                <a:r>
                  <a:rPr lang="en-US">
                    <a:noFill/>
                  </a:rPr>
                  <a:t> </a:t>
                </a:r>
              </a:p>
            </p:txBody>
          </p:sp>
        </mc:Fallback>
      </mc:AlternateContent>
      <p:sp>
        <p:nvSpPr>
          <p:cNvPr id="21" name="Cloud Callout 20">
            <a:extLst>
              <a:ext uri="{FF2B5EF4-FFF2-40B4-BE49-F238E27FC236}">
                <a16:creationId xmlns:a16="http://schemas.microsoft.com/office/drawing/2014/main" id="{529899A4-0DB4-3076-05A0-757C89DA39D9}"/>
              </a:ext>
            </a:extLst>
          </p:cNvPr>
          <p:cNvSpPr/>
          <p:nvPr/>
        </p:nvSpPr>
        <p:spPr>
          <a:xfrm>
            <a:off x="804771" y="4629592"/>
            <a:ext cx="1384659" cy="1183275"/>
          </a:xfrm>
          <a:prstGeom prst="cloudCallout">
            <a:avLst>
              <a:gd name="adj1" fmla="val 114107"/>
              <a:gd name="adj2" fmla="val 13633"/>
            </a:avLst>
          </a:prstGeom>
          <a:noFill/>
          <a:ln w="28575">
            <a:solidFill>
              <a:schemeClr val="tx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Opened Letter, Envelope with Empty Paper and Red Wax Seal in Cartoon Style.  Vintage, Old Correspondence. Textured and Stock Vector - Illustration of  advertising, envelope: 231070398">
            <a:extLst>
              <a:ext uri="{FF2B5EF4-FFF2-40B4-BE49-F238E27FC236}">
                <a16:creationId xmlns:a16="http://schemas.microsoft.com/office/drawing/2014/main" id="{723AF81D-0D1F-F7C8-C43F-F2DE3832406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500" b="86375" l="11000" r="87750">
                        <a14:foregroundMark x1="18500" y1="18125" x2="58750" y2="18125"/>
                        <a14:foregroundMark x1="58750" y1="18125" x2="91125" y2="41250"/>
                        <a14:foregroundMark x1="91125" y1="41250" x2="84375" y2="82375"/>
                        <a14:foregroundMark x1="84375" y1="82375" x2="45250" y2="87125"/>
                        <a14:foregroundMark x1="45250" y1="87125" x2="12875" y2="62375"/>
                        <a14:foregroundMark x1="12875" y1="62375" x2="12750" y2="47125"/>
                        <a14:foregroundMark x1="18500" y1="45750" x2="17500" y2="41875"/>
                        <a14:foregroundMark x1="45875" y1="17125" x2="60375" y2="17875"/>
                        <a14:foregroundMark x1="31250" y1="76250" x2="22625" y2="59875"/>
                        <a14:foregroundMark x1="68250" y1="69750" x2="74750" y2="65875"/>
                        <a14:foregroundMark x1="81000" y1="61125" x2="80500" y2="62750"/>
                        <a14:foregroundMark x1="71375" y1="61875" x2="39875" y2="77500"/>
                        <a14:foregroundMark x1="59125" y1="61625" x2="26000" y2="67375"/>
                        <a14:foregroundMark x1="11750" y1="82750" x2="15875" y2="69500"/>
                        <a14:foregroundMark x1="18000" y1="64750" x2="56250" y2="80500"/>
                        <a14:foregroundMark x1="56250" y1="80500" x2="84375" y2="52125"/>
                        <a14:foregroundMark x1="84375" y1="52125" x2="84375" y2="48375"/>
                        <a14:foregroundMark x1="80750" y1="44750" x2="79750" y2="37125"/>
                        <a14:foregroundMark x1="60625" y1="24125" x2="40625" y2="18500"/>
                        <a14:foregroundMark x1="45625" y1="19500" x2="57250" y2="63750"/>
                        <a14:foregroundMark x1="57250" y1="63750" x2="42500" y2="86375"/>
                        <a14:foregroundMark x1="14625" y1="84875" x2="32000" y2="85875"/>
                        <a14:foregroundMark x1="87500" y1="85625" x2="87750" y2="41125"/>
                        <a14:foregroundMark x1="86000" y1="44500" x2="82000" y2="47375"/>
                        <a14:foregroundMark x1="60375" y1="23125" x2="39375" y2="21875"/>
                        <a14:foregroundMark x1="43000" y1="38250" x2="17250" y2="36625"/>
                        <a14:foregroundMark x1="15375" y1="54875" x2="17500" y2="41875"/>
                        <a14:foregroundMark x1="20625" y1="36875" x2="12000" y2="51000"/>
                        <a14:foregroundMark x1="20875" y1="36875" x2="12963" y2="42543"/>
                        <a14:foregroundMark x1="11183" y1="42534" x2="11000" y2="42875"/>
                        <a14:foregroundMark x1="14625" y1="36125" x2="14511" y2="36338"/>
                        <a14:foregroundMark x1="35750" y1="23875" x2="56750" y2="18500"/>
                        <a14:foregroundMark x1="63250" y1="17625" x2="60125" y2="17875"/>
                        <a14:foregroundMark x1="39875" y1="17375" x2="37166" y2="16851"/>
                        <a14:foregroundMark x1="37500" y1="16375" x2="65625" y2="18750"/>
                        <a14:foregroundMark x1="53625" y1="13500" x2="60125" y2="16625"/>
                        <a14:backgroundMark x1="36000" y1="14750" x2="37500" y2="16625"/>
                        <a14:backgroundMark x1="37000" y1="14500" x2="38000" y2="15875"/>
                        <a14:backgroundMark x1="13250" y1="35875" x2="10750" y2="42375"/>
                      </a14:backgroundRemoval>
                    </a14:imgEffect>
                  </a14:imgLayer>
                </a14:imgProps>
              </a:ext>
              <a:ext uri="{28A0092B-C50C-407E-A947-70E740481C1C}">
                <a14:useLocalDpi xmlns:a14="http://schemas.microsoft.com/office/drawing/2010/main" val="0"/>
              </a:ext>
            </a:extLst>
          </a:blip>
          <a:srcRect l="9542" t="11995" r="8444" b="10791"/>
          <a:stretch/>
        </p:blipFill>
        <p:spPr bwMode="auto">
          <a:xfrm>
            <a:off x="10044360" y="5109377"/>
            <a:ext cx="1000126" cy="941584"/>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a:extLst>
              <a:ext uri="{FF2B5EF4-FFF2-40B4-BE49-F238E27FC236}">
                <a16:creationId xmlns:a16="http://schemas.microsoft.com/office/drawing/2014/main" id="{89135BD4-7776-DFA3-A0BC-39B8E191933E}"/>
              </a:ext>
            </a:extLst>
          </p:cNvPr>
          <p:cNvSpPr/>
          <p:nvPr/>
        </p:nvSpPr>
        <p:spPr>
          <a:xfrm>
            <a:off x="11157480" y="5555287"/>
            <a:ext cx="293737" cy="205931"/>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68DBA1B-1C2A-F246-19C3-8EFD16D07ACD}"/>
                  </a:ext>
                </a:extLst>
              </p:cNvPr>
              <p:cNvSpPr txBox="1"/>
              <p:nvPr/>
            </p:nvSpPr>
            <p:spPr>
              <a:xfrm>
                <a:off x="11497202" y="5458197"/>
                <a:ext cx="3364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oMath>
                  </m:oMathPara>
                </a14:m>
                <a:endParaRPr lang="en-US" sz="2000" dirty="0"/>
              </a:p>
            </p:txBody>
          </p:sp>
        </mc:Choice>
        <mc:Fallback xmlns="">
          <p:sp>
            <p:nvSpPr>
              <p:cNvPr id="17" name="TextBox 16">
                <a:extLst>
                  <a:ext uri="{FF2B5EF4-FFF2-40B4-BE49-F238E27FC236}">
                    <a16:creationId xmlns:a16="http://schemas.microsoft.com/office/drawing/2014/main" id="{768DBA1B-1C2A-F246-19C3-8EFD16D07ACD}"/>
                  </a:ext>
                </a:extLst>
              </p:cNvPr>
              <p:cNvSpPr txBox="1">
                <a:spLocks noRot="1" noChangeAspect="1" noMove="1" noResize="1" noEditPoints="1" noAdjustHandles="1" noChangeArrowheads="1" noChangeShapeType="1" noTextEdit="1"/>
              </p:cNvSpPr>
              <p:nvPr/>
            </p:nvSpPr>
            <p:spPr>
              <a:xfrm>
                <a:off x="11497202" y="5458197"/>
                <a:ext cx="336424" cy="40011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75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8" grpId="0"/>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A759-9061-4A8D-AD27-B6D75357949F}"/>
              </a:ext>
            </a:extLst>
          </p:cNvPr>
          <p:cNvSpPr>
            <a:spLocks noGrp="1"/>
          </p:cNvSpPr>
          <p:nvPr>
            <p:ph type="title"/>
          </p:nvPr>
        </p:nvSpPr>
        <p:spPr/>
        <p:txBody>
          <a:bodyPr/>
          <a:lstStyle/>
          <a:p>
            <a:r>
              <a:rPr lang="en-US" dirty="0">
                <a:solidFill>
                  <a:schemeClr val="accent6">
                    <a:lumMod val="40000"/>
                    <a:lumOff val="60000"/>
                  </a:schemeClr>
                </a:solidFill>
              </a:rPr>
              <a:t>Security of commitments</a:t>
            </a:r>
          </a:p>
        </p:txBody>
      </p:sp>
      <p:sp>
        <p:nvSpPr>
          <p:cNvPr id="3" name="Content Placeholder 2">
            <a:extLst>
              <a:ext uri="{FF2B5EF4-FFF2-40B4-BE49-F238E27FC236}">
                <a16:creationId xmlns:a16="http://schemas.microsoft.com/office/drawing/2014/main" id="{9011A890-C683-FD60-7234-4F410AA33A38}"/>
              </a:ext>
            </a:extLst>
          </p:cNvPr>
          <p:cNvSpPr>
            <a:spLocks noGrp="1"/>
          </p:cNvSpPr>
          <p:nvPr>
            <p:ph idx="1"/>
          </p:nvPr>
        </p:nvSpPr>
        <p:spPr/>
        <p:txBody>
          <a:bodyPr>
            <a:normAutofit/>
          </a:bodyPr>
          <a:lstStyle/>
          <a:p>
            <a:pPr marL="0" indent="0">
              <a:buNone/>
            </a:pPr>
            <a:r>
              <a:rPr lang="en-US" dirty="0"/>
              <a:t>Commitments are fundamental, used in multiparty computation and zero-knowledge protocols.</a:t>
            </a:r>
          </a:p>
        </p:txBody>
      </p:sp>
    </p:spTree>
    <p:extLst>
      <p:ext uri="{BB962C8B-B14F-4D97-AF65-F5344CB8AC3E}">
        <p14:creationId xmlns:p14="http://schemas.microsoft.com/office/powerpoint/2010/main" val="2683898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A759-9061-4A8D-AD27-B6D75357949F}"/>
              </a:ext>
            </a:extLst>
          </p:cNvPr>
          <p:cNvSpPr>
            <a:spLocks noGrp="1"/>
          </p:cNvSpPr>
          <p:nvPr>
            <p:ph type="title"/>
          </p:nvPr>
        </p:nvSpPr>
        <p:spPr/>
        <p:txBody>
          <a:bodyPr/>
          <a:lstStyle/>
          <a:p>
            <a:r>
              <a:rPr lang="en-US" dirty="0">
                <a:solidFill>
                  <a:schemeClr val="accent6">
                    <a:lumMod val="40000"/>
                    <a:lumOff val="60000"/>
                  </a:schemeClr>
                </a:solidFill>
              </a:rPr>
              <a:t>Security of commitments</a:t>
            </a:r>
          </a:p>
        </p:txBody>
      </p:sp>
      <p:sp>
        <p:nvSpPr>
          <p:cNvPr id="3" name="Content Placeholder 2">
            <a:extLst>
              <a:ext uri="{FF2B5EF4-FFF2-40B4-BE49-F238E27FC236}">
                <a16:creationId xmlns:a16="http://schemas.microsoft.com/office/drawing/2014/main" id="{9011A890-C683-FD60-7234-4F410AA33A38}"/>
              </a:ext>
            </a:extLst>
          </p:cNvPr>
          <p:cNvSpPr>
            <a:spLocks noGrp="1"/>
          </p:cNvSpPr>
          <p:nvPr>
            <p:ph idx="1"/>
          </p:nvPr>
        </p:nvSpPr>
        <p:spPr>
          <a:xfrm>
            <a:off x="838200" y="1825624"/>
            <a:ext cx="10515600" cy="5032375"/>
          </a:xfrm>
        </p:spPr>
        <p:txBody>
          <a:bodyPr>
            <a:normAutofit/>
          </a:bodyPr>
          <a:lstStyle/>
          <a:p>
            <a:pPr marL="0" indent="0">
              <a:buNone/>
            </a:pPr>
            <a:r>
              <a:rPr lang="en-US" dirty="0"/>
              <a:t>Commitments are fundamental, used in multiparty computation and zero-knowledge protocols.</a:t>
            </a:r>
          </a:p>
          <a:p>
            <a:pPr marL="0" indent="0">
              <a:buNone/>
            </a:pPr>
            <a:endParaRPr lang="en-US" dirty="0"/>
          </a:p>
          <a:p>
            <a:pPr marL="0" indent="0">
              <a:buNone/>
            </a:pPr>
            <a:r>
              <a:rPr lang="en-US" dirty="0"/>
              <a:t>The security of commitments requires </a:t>
            </a:r>
            <a:r>
              <a:rPr lang="en-US" i="1" dirty="0"/>
              <a:t>some</a:t>
            </a:r>
            <a:r>
              <a:rPr lang="en-US" dirty="0"/>
              <a:t> computational assumptions, e.g. P ≠ NP.</a:t>
            </a:r>
          </a:p>
          <a:p>
            <a:pPr marL="0" indent="0">
              <a:buNone/>
            </a:pPr>
            <a:endParaRPr lang="en-US" dirty="0"/>
          </a:p>
          <a:p>
            <a:pPr marL="0" indent="0">
              <a:buNone/>
            </a:pPr>
            <a:r>
              <a:rPr lang="en-US" dirty="0"/>
              <a:t>If both parties can solve NP-complete problems, either </a:t>
            </a:r>
            <a:br>
              <a:rPr lang="en-US" dirty="0"/>
            </a:br>
            <a:r>
              <a:rPr lang="en-US" dirty="0">
                <a:solidFill>
                  <a:srgbClr val="FF7DFB"/>
                </a:solidFill>
              </a:rPr>
              <a:t>Hiding security</a:t>
            </a:r>
            <a:r>
              <a:rPr lang="en-US" dirty="0"/>
              <a:t> or </a:t>
            </a:r>
            <a:r>
              <a:rPr lang="en-US" dirty="0">
                <a:solidFill>
                  <a:srgbClr val="FF7DFB"/>
                </a:solidFill>
              </a:rPr>
              <a:t>Binding security</a:t>
            </a:r>
            <a:r>
              <a:rPr lang="en-US" dirty="0"/>
              <a:t> (or both) can be broken… </a:t>
            </a:r>
          </a:p>
        </p:txBody>
      </p:sp>
    </p:spTree>
    <p:extLst>
      <p:ext uri="{BB962C8B-B14F-4D97-AF65-F5344CB8AC3E}">
        <p14:creationId xmlns:p14="http://schemas.microsoft.com/office/powerpoint/2010/main" val="480469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A759-9061-4A8D-AD27-B6D75357949F}"/>
              </a:ext>
            </a:extLst>
          </p:cNvPr>
          <p:cNvSpPr>
            <a:spLocks noGrp="1"/>
          </p:cNvSpPr>
          <p:nvPr>
            <p:ph type="title"/>
          </p:nvPr>
        </p:nvSpPr>
        <p:spPr/>
        <p:txBody>
          <a:bodyPr/>
          <a:lstStyle/>
          <a:p>
            <a:r>
              <a:rPr lang="en-US" dirty="0">
                <a:solidFill>
                  <a:schemeClr val="accent6">
                    <a:lumMod val="40000"/>
                    <a:lumOff val="60000"/>
                  </a:schemeClr>
                </a:solidFill>
              </a:rPr>
              <a:t>Security of commitments</a:t>
            </a:r>
          </a:p>
        </p:txBody>
      </p:sp>
      <p:sp>
        <p:nvSpPr>
          <p:cNvPr id="3" name="Content Placeholder 2">
            <a:extLst>
              <a:ext uri="{FF2B5EF4-FFF2-40B4-BE49-F238E27FC236}">
                <a16:creationId xmlns:a16="http://schemas.microsoft.com/office/drawing/2014/main" id="{9011A890-C683-FD60-7234-4F410AA33A38}"/>
              </a:ext>
            </a:extLst>
          </p:cNvPr>
          <p:cNvSpPr>
            <a:spLocks noGrp="1"/>
          </p:cNvSpPr>
          <p:nvPr>
            <p:ph idx="1"/>
          </p:nvPr>
        </p:nvSpPr>
        <p:spPr>
          <a:xfrm>
            <a:off x="838200" y="1825624"/>
            <a:ext cx="10515600" cy="5032375"/>
          </a:xfrm>
        </p:spPr>
        <p:txBody>
          <a:bodyPr>
            <a:normAutofit/>
          </a:bodyPr>
          <a:lstStyle/>
          <a:p>
            <a:pPr marL="0" indent="0">
              <a:buNone/>
            </a:pPr>
            <a:r>
              <a:rPr lang="en-US" dirty="0"/>
              <a:t>Commitments are fundamental, used in multiparty computation and zero-knowledge protocols.</a:t>
            </a:r>
          </a:p>
          <a:p>
            <a:pPr marL="0" indent="0">
              <a:buNone/>
            </a:pPr>
            <a:endParaRPr lang="en-US" dirty="0"/>
          </a:p>
          <a:p>
            <a:pPr marL="0" indent="0">
              <a:buNone/>
            </a:pPr>
            <a:r>
              <a:rPr lang="en-US" dirty="0"/>
              <a:t>The security of commitments requires </a:t>
            </a:r>
            <a:r>
              <a:rPr lang="en-US" i="1" dirty="0"/>
              <a:t>some</a:t>
            </a:r>
            <a:r>
              <a:rPr lang="en-US" dirty="0"/>
              <a:t> computational assumptions, e.g. P ≠ NP.</a:t>
            </a:r>
          </a:p>
          <a:p>
            <a:pPr marL="0" indent="0">
              <a:buNone/>
            </a:pPr>
            <a:endParaRPr lang="en-US" dirty="0"/>
          </a:p>
          <a:p>
            <a:pPr marL="0" indent="0">
              <a:buNone/>
            </a:pPr>
            <a:r>
              <a:rPr lang="en-US" dirty="0"/>
              <a:t>If both parties can solve NP-complete problems, either </a:t>
            </a:r>
            <a:br>
              <a:rPr lang="en-US" dirty="0"/>
            </a:br>
            <a:r>
              <a:rPr lang="en-US" dirty="0">
                <a:solidFill>
                  <a:srgbClr val="FF7DFB"/>
                </a:solidFill>
              </a:rPr>
              <a:t>Hiding security</a:t>
            </a:r>
            <a:r>
              <a:rPr lang="en-US" dirty="0"/>
              <a:t> or </a:t>
            </a:r>
            <a:r>
              <a:rPr lang="en-US" dirty="0">
                <a:solidFill>
                  <a:srgbClr val="FF7DFB"/>
                </a:solidFill>
              </a:rPr>
              <a:t>Binding security</a:t>
            </a:r>
            <a:r>
              <a:rPr lang="en-US" dirty="0"/>
              <a:t> (or both) can be broken… </a:t>
            </a:r>
            <a:br>
              <a:rPr lang="en-US" dirty="0"/>
            </a:br>
            <a:br>
              <a:rPr lang="en-US" dirty="0"/>
            </a:br>
            <a:r>
              <a:rPr lang="en-US" dirty="0"/>
              <a:t>…at least, if the scheme is </a:t>
            </a:r>
            <a:r>
              <a:rPr lang="en-US" dirty="0">
                <a:solidFill>
                  <a:srgbClr val="00B0F0"/>
                </a:solidFill>
              </a:rPr>
              <a:t>classical</a:t>
            </a:r>
            <a:r>
              <a:rPr lang="en-US" dirty="0"/>
              <a:t>.</a:t>
            </a:r>
          </a:p>
        </p:txBody>
      </p:sp>
    </p:spTree>
    <p:extLst>
      <p:ext uri="{BB962C8B-B14F-4D97-AF65-F5344CB8AC3E}">
        <p14:creationId xmlns:p14="http://schemas.microsoft.com/office/powerpoint/2010/main" val="1924824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Quantum bit commitments</a:t>
            </a:r>
          </a:p>
        </p:txBody>
      </p:sp>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p:txBody>
          <a:bodyPr>
            <a:normAutofit/>
          </a:bodyPr>
          <a:lstStyle/>
          <a:p>
            <a:pPr marL="0" indent="0">
              <a:buNone/>
            </a:pPr>
            <a:r>
              <a:rPr lang="en-US" dirty="0"/>
              <a:t>What if the scheme takes advantage of quantum physics?</a:t>
            </a:r>
          </a:p>
        </p:txBody>
      </p:sp>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295200" y="377846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832400" y="377846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168800" y="5075730"/>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7907109" y="5075730"/>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3365101" y="3992530"/>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32863" y="421661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614214" y="4216614"/>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B72090-CA9E-3ADD-4497-C8AC5D52217A}"/>
              </a:ext>
            </a:extLst>
          </p:cNvPr>
          <p:cNvSpPr txBox="1"/>
          <p:nvPr/>
        </p:nvSpPr>
        <p:spPr>
          <a:xfrm>
            <a:off x="805075" y="2561062"/>
            <a:ext cx="10548725" cy="954107"/>
          </a:xfrm>
          <a:prstGeom prst="rect">
            <a:avLst/>
          </a:prstGeom>
          <a:noFill/>
        </p:spPr>
        <p:txBody>
          <a:bodyPr wrap="square" rtlCol="0">
            <a:spAutoFit/>
          </a:bodyPr>
          <a:lstStyle/>
          <a:p>
            <a:r>
              <a:rPr lang="en-US" sz="2800" b="1" dirty="0">
                <a:solidFill>
                  <a:srgbClr val="FFC000"/>
                </a:solidFill>
              </a:rPr>
              <a:t>Commit phase</a:t>
            </a:r>
            <a:r>
              <a:rPr lang="en-US" sz="2800" dirty="0"/>
              <a:t>: Committer, receiver exchange </a:t>
            </a:r>
            <a:r>
              <a:rPr lang="en-US" sz="2800" b="1" dirty="0">
                <a:solidFill>
                  <a:srgbClr val="00B0F0"/>
                </a:solidFill>
              </a:rPr>
              <a:t>quantum</a:t>
            </a:r>
            <a:r>
              <a:rPr lang="en-US" sz="2800" dirty="0"/>
              <a:t> messages. </a:t>
            </a:r>
            <a:br>
              <a:rPr lang="en-US" sz="2800" dirty="0"/>
            </a:br>
            <a:r>
              <a:rPr lang="en-US" sz="2800" dirty="0"/>
              <a:t>Afterwards, they can be </a:t>
            </a:r>
            <a:r>
              <a:rPr lang="en-US" sz="2800" b="1" dirty="0">
                <a:solidFill>
                  <a:srgbClr val="00B0F0"/>
                </a:solidFill>
              </a:rPr>
              <a:t>entangled</a:t>
            </a:r>
            <a:r>
              <a:rPr lang="en-US" sz="2800" dirty="0"/>
              <a:t>. </a:t>
            </a:r>
          </a:p>
        </p:txBody>
      </p:sp>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243557" y="3992530"/>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5CFA9F-8244-1576-B720-46D10BE3153B}"/>
              </a:ext>
            </a:extLst>
          </p:cNvPr>
          <p:cNvSpPr txBox="1"/>
          <p:nvPr/>
        </p:nvSpPr>
        <p:spPr>
          <a:xfrm>
            <a:off x="838200" y="5648530"/>
            <a:ext cx="11353800" cy="523220"/>
          </a:xfrm>
          <a:prstGeom prst="rect">
            <a:avLst/>
          </a:prstGeom>
          <a:noFill/>
        </p:spPr>
        <p:txBody>
          <a:bodyPr wrap="square" rtlCol="0">
            <a:spAutoFit/>
          </a:bodyPr>
          <a:lstStyle/>
          <a:p>
            <a:r>
              <a:rPr lang="en-US" sz="2800" b="1" dirty="0">
                <a:solidFill>
                  <a:srgbClr val="FF7DFB"/>
                </a:solidFill>
              </a:rPr>
              <a:t>Hiding security</a:t>
            </a:r>
            <a:r>
              <a:rPr lang="en-US" sz="2800" dirty="0"/>
              <a:t>: receiver cannot learn </a:t>
            </a:r>
            <a:r>
              <a:rPr lang="en-US" sz="2800" i="1" dirty="0"/>
              <a:t>b </a:t>
            </a:r>
            <a:r>
              <a:rPr lang="en-US" sz="2800" dirty="0"/>
              <a:t>by measuring her quantum state.</a:t>
            </a:r>
          </a:p>
        </p:txBody>
      </p:sp>
      <p:sp>
        <p:nvSpPr>
          <p:cNvPr id="29" name="Google Shape;200;p22">
            <a:extLst>
              <a:ext uri="{FF2B5EF4-FFF2-40B4-BE49-F238E27FC236}">
                <a16:creationId xmlns:a16="http://schemas.microsoft.com/office/drawing/2014/main" id="{E5EF49BF-2843-97ED-433D-FF023935284C}"/>
              </a:ext>
            </a:extLst>
          </p:cNvPr>
          <p:cNvSpPr/>
          <p:nvPr/>
        </p:nvSpPr>
        <p:spPr>
          <a:xfrm>
            <a:off x="4403951" y="445106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Tree>
    <p:extLst>
      <p:ext uri="{BB962C8B-B14F-4D97-AF65-F5344CB8AC3E}">
        <p14:creationId xmlns:p14="http://schemas.microsoft.com/office/powerpoint/2010/main" val="26997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Quantum bit commitments</a:t>
            </a:r>
          </a:p>
        </p:txBody>
      </p:sp>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p:txBody>
          <a:bodyPr>
            <a:normAutofit/>
          </a:bodyPr>
          <a:lstStyle/>
          <a:p>
            <a:pPr marL="0" indent="0">
              <a:buNone/>
            </a:pPr>
            <a:r>
              <a:rPr lang="en-US" dirty="0"/>
              <a:t>What if the scheme takes advantage of quantum physics?</a:t>
            </a:r>
          </a:p>
        </p:txBody>
      </p:sp>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295200" y="377846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832400" y="377846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168800" y="5075730"/>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7907109" y="5075730"/>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3365101" y="3992530"/>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32863" y="421661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614214" y="4216614"/>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B72090-CA9E-3ADD-4497-C8AC5D52217A}"/>
              </a:ext>
            </a:extLst>
          </p:cNvPr>
          <p:cNvSpPr txBox="1"/>
          <p:nvPr/>
        </p:nvSpPr>
        <p:spPr>
          <a:xfrm>
            <a:off x="805076" y="2561062"/>
            <a:ext cx="11047400" cy="954107"/>
          </a:xfrm>
          <a:prstGeom prst="rect">
            <a:avLst/>
          </a:prstGeom>
          <a:noFill/>
        </p:spPr>
        <p:txBody>
          <a:bodyPr wrap="square" rtlCol="0">
            <a:spAutoFit/>
          </a:bodyPr>
          <a:lstStyle/>
          <a:p>
            <a:r>
              <a:rPr lang="en-US" sz="2800" b="1" dirty="0">
                <a:solidFill>
                  <a:srgbClr val="FFC000"/>
                </a:solidFill>
              </a:rPr>
              <a:t>Reveal phase</a:t>
            </a:r>
            <a:r>
              <a:rPr lang="en-US" sz="2800" dirty="0"/>
              <a:t>: they exchange more </a:t>
            </a:r>
            <a:r>
              <a:rPr lang="en-US" sz="2800" b="1" dirty="0">
                <a:solidFill>
                  <a:srgbClr val="00B0F0"/>
                </a:solidFill>
              </a:rPr>
              <a:t>quantum</a:t>
            </a:r>
            <a:r>
              <a:rPr lang="en-US" sz="2800" dirty="0"/>
              <a:t> messages. </a:t>
            </a:r>
            <a:br>
              <a:rPr lang="en-US" sz="2800" dirty="0"/>
            </a:br>
            <a:r>
              <a:rPr lang="en-US" sz="2800" dirty="0"/>
              <a:t>Afterwards, receiver measures her state to verify commitment to </a:t>
            </a:r>
            <a:r>
              <a:rPr lang="en-US" sz="2800" i="1" dirty="0"/>
              <a:t>b</a:t>
            </a:r>
            <a:r>
              <a:rPr lang="en-US" sz="2800" dirty="0"/>
              <a:t>.</a:t>
            </a:r>
          </a:p>
        </p:txBody>
      </p:sp>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243557" y="3992530"/>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5CFA9F-8244-1576-B720-46D10BE3153B}"/>
              </a:ext>
            </a:extLst>
          </p:cNvPr>
          <p:cNvSpPr txBox="1"/>
          <p:nvPr/>
        </p:nvSpPr>
        <p:spPr>
          <a:xfrm>
            <a:off x="838200" y="5648530"/>
            <a:ext cx="10782303" cy="954107"/>
          </a:xfrm>
          <a:prstGeom prst="rect">
            <a:avLst/>
          </a:prstGeom>
          <a:noFill/>
        </p:spPr>
        <p:txBody>
          <a:bodyPr wrap="square" rtlCol="0">
            <a:spAutoFit/>
          </a:bodyPr>
          <a:lstStyle/>
          <a:p>
            <a:r>
              <a:rPr lang="en-US" sz="2800" b="1" dirty="0">
                <a:solidFill>
                  <a:srgbClr val="FF7DFB"/>
                </a:solidFill>
              </a:rPr>
              <a:t>Binding security</a:t>
            </a:r>
            <a:r>
              <a:rPr lang="en-US" sz="2800" dirty="0"/>
              <a:t>: even if committer deviates from the protocol, </a:t>
            </a:r>
            <a:br>
              <a:rPr lang="en-US" sz="2800" dirty="0"/>
            </a:br>
            <a:r>
              <a:rPr lang="en-US" sz="2800" dirty="0"/>
              <a:t>receiver accepts 1 - </a:t>
            </a:r>
            <a:r>
              <a:rPr lang="en-US" sz="2800" i="1" dirty="0"/>
              <a:t>b  </a:t>
            </a:r>
            <a:r>
              <a:rPr lang="en-US" sz="2800" dirty="0"/>
              <a:t>with very small probability.</a:t>
            </a:r>
          </a:p>
        </p:txBody>
      </p:sp>
      <p:sp>
        <p:nvSpPr>
          <p:cNvPr id="29" name="Google Shape;200;p22">
            <a:extLst>
              <a:ext uri="{FF2B5EF4-FFF2-40B4-BE49-F238E27FC236}">
                <a16:creationId xmlns:a16="http://schemas.microsoft.com/office/drawing/2014/main" id="{E5EF49BF-2843-97ED-433D-FF023935284C}"/>
              </a:ext>
            </a:extLst>
          </p:cNvPr>
          <p:cNvSpPr/>
          <p:nvPr/>
        </p:nvSpPr>
        <p:spPr>
          <a:xfrm>
            <a:off x="4403951" y="445106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Tree>
    <p:extLst>
      <p:ext uri="{BB962C8B-B14F-4D97-AF65-F5344CB8AC3E}">
        <p14:creationId xmlns:p14="http://schemas.microsoft.com/office/powerpoint/2010/main" val="27189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Quantum bit commitments</a:t>
            </a:r>
          </a:p>
        </p:txBody>
      </p:sp>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a:xfrm>
            <a:off x="838200" y="1825625"/>
            <a:ext cx="10515600" cy="2825888"/>
          </a:xfrm>
        </p:spPr>
        <p:txBody>
          <a:bodyPr/>
          <a:lstStyle/>
          <a:p>
            <a:pPr marL="0" indent="0">
              <a:buNone/>
            </a:pPr>
            <a:r>
              <a:rPr lang="en-US" dirty="0"/>
              <a:t>In 1980s, cryptographers were fascinated by the possibility of </a:t>
            </a:r>
            <a:r>
              <a:rPr lang="en-US" i="1" dirty="0">
                <a:solidFill>
                  <a:srgbClr val="FFC000"/>
                </a:solidFill>
              </a:rPr>
              <a:t>unconditionally secure quantum commitment schemes.</a:t>
            </a:r>
            <a:endParaRPr lang="en-US" dirty="0"/>
          </a:p>
          <a:p>
            <a:pPr marL="0" indent="0">
              <a:buNone/>
            </a:pPr>
            <a:endParaRPr lang="en-US" dirty="0"/>
          </a:p>
          <a:p>
            <a:pPr marL="0" indent="0">
              <a:buNone/>
            </a:pPr>
            <a:r>
              <a:rPr lang="en-US" dirty="0"/>
              <a:t>This was motivated by quantum key distribution (QKD), </a:t>
            </a:r>
            <a:br>
              <a:rPr lang="en-US" dirty="0"/>
            </a:br>
            <a:r>
              <a:rPr lang="en-US" dirty="0"/>
              <a:t>whose security is based only “on the laws of quantum physics”, rather than unproven complexity conjectures.</a:t>
            </a:r>
          </a:p>
          <a:p>
            <a:pPr marL="0" indent="0">
              <a:buNone/>
            </a:pPr>
            <a:endParaRPr lang="en-US" dirty="0"/>
          </a:p>
        </p:txBody>
      </p:sp>
      <p:sp>
        <p:nvSpPr>
          <p:cNvPr id="5" name="Content Placeholder 2">
            <a:extLst>
              <a:ext uri="{FF2B5EF4-FFF2-40B4-BE49-F238E27FC236}">
                <a16:creationId xmlns:a16="http://schemas.microsoft.com/office/drawing/2014/main" id="{FA2396A0-55D9-968D-8884-D8D6C4F1D341}"/>
              </a:ext>
            </a:extLst>
          </p:cNvPr>
          <p:cNvSpPr txBox="1">
            <a:spLocks/>
          </p:cNvSpPr>
          <p:nvPr/>
        </p:nvSpPr>
        <p:spPr>
          <a:xfrm>
            <a:off x="838200" y="4820616"/>
            <a:ext cx="10515600" cy="586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FFC000"/>
                </a:solidFill>
              </a:rPr>
              <a:t>Some researchers (1993)</a:t>
            </a:r>
            <a:r>
              <a:rPr lang="en-US" dirty="0"/>
              <a:t>: We found it!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Content Placeholder 2">
            <a:extLst>
              <a:ext uri="{FF2B5EF4-FFF2-40B4-BE49-F238E27FC236}">
                <a16:creationId xmlns:a16="http://schemas.microsoft.com/office/drawing/2014/main" id="{D02DC4A3-0BF0-BCBB-AA64-02654F38CF3B}"/>
              </a:ext>
            </a:extLst>
          </p:cNvPr>
          <p:cNvSpPr txBox="1">
            <a:spLocks/>
          </p:cNvSpPr>
          <p:nvPr/>
        </p:nvSpPr>
        <p:spPr>
          <a:xfrm>
            <a:off x="838200" y="5579441"/>
            <a:ext cx="10515600" cy="586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FFC000"/>
                </a:solidFill>
              </a:rPr>
              <a:t>Lo, Chau/</a:t>
            </a:r>
            <a:r>
              <a:rPr lang="en-US" b="1" dirty="0" err="1">
                <a:solidFill>
                  <a:srgbClr val="FFC000"/>
                </a:solidFill>
              </a:rPr>
              <a:t>Mayers</a:t>
            </a:r>
            <a:r>
              <a:rPr lang="en-US" b="1" dirty="0">
                <a:solidFill>
                  <a:srgbClr val="FFC000"/>
                </a:solidFill>
              </a:rPr>
              <a:t> (1996)</a:t>
            </a:r>
            <a:r>
              <a:rPr lang="en-US" dirty="0"/>
              <a:t>: No you didn’t.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4933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Quantum bit commitments</a:t>
            </a:r>
          </a:p>
        </p:txBody>
      </p:sp>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p:txBody>
          <a:bodyPr>
            <a:normAutofit/>
          </a:bodyPr>
          <a:lstStyle/>
          <a:p>
            <a:pPr marL="0" indent="0">
              <a:buNone/>
            </a:pPr>
            <a:r>
              <a:rPr lang="en-US" b="1" dirty="0">
                <a:solidFill>
                  <a:srgbClr val="FFC000"/>
                </a:solidFill>
              </a:rPr>
              <a:t>Lo, Chau/</a:t>
            </a:r>
            <a:r>
              <a:rPr lang="en-US" b="1" dirty="0" err="1">
                <a:solidFill>
                  <a:srgbClr val="FFC000"/>
                </a:solidFill>
              </a:rPr>
              <a:t>Mayers</a:t>
            </a:r>
            <a:r>
              <a:rPr lang="en-US" b="1" dirty="0">
                <a:solidFill>
                  <a:srgbClr val="FFC000"/>
                </a:solidFill>
              </a:rPr>
              <a:t> 1996</a:t>
            </a:r>
            <a:r>
              <a:rPr lang="en-US" dirty="0"/>
              <a:t>: The security of</a:t>
            </a:r>
            <a:r>
              <a:rPr lang="en-US" i="1" dirty="0"/>
              <a:t> </a:t>
            </a:r>
            <a:r>
              <a:rPr lang="en-US" dirty="0"/>
              <a:t>commitment schemes </a:t>
            </a:r>
            <a:br>
              <a:rPr lang="en-US" dirty="0"/>
            </a:br>
            <a:r>
              <a:rPr lang="en-US" dirty="0"/>
              <a:t>(even quantum ones) must rely on computational assumptions.</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2656206-CE87-AD3F-E4D5-97A2A9533CA9}"/>
              </a:ext>
            </a:extLst>
          </p:cNvPr>
          <p:cNvPicPr>
            <a:picLocks noChangeAspect="1"/>
          </p:cNvPicPr>
          <p:nvPr/>
        </p:nvPicPr>
        <p:blipFill>
          <a:blip r:embed="rId2"/>
          <a:stretch>
            <a:fillRect/>
          </a:stretch>
        </p:blipFill>
        <p:spPr>
          <a:xfrm>
            <a:off x="5232267" y="4752914"/>
            <a:ext cx="6665544" cy="1837926"/>
          </a:xfrm>
          <a:prstGeom prst="rect">
            <a:avLst/>
          </a:prstGeom>
        </p:spPr>
      </p:pic>
      <p:pic>
        <p:nvPicPr>
          <p:cNvPr id="6" name="Picture 5">
            <a:extLst>
              <a:ext uri="{FF2B5EF4-FFF2-40B4-BE49-F238E27FC236}">
                <a16:creationId xmlns:a16="http://schemas.microsoft.com/office/drawing/2014/main" id="{56BBE2FC-4694-DDA3-6117-368186127CFA}"/>
              </a:ext>
            </a:extLst>
          </p:cNvPr>
          <p:cNvPicPr>
            <a:picLocks noChangeAspect="1"/>
          </p:cNvPicPr>
          <p:nvPr/>
        </p:nvPicPr>
        <p:blipFill>
          <a:blip r:embed="rId3"/>
          <a:stretch>
            <a:fillRect/>
          </a:stretch>
        </p:blipFill>
        <p:spPr>
          <a:xfrm>
            <a:off x="838200" y="2975156"/>
            <a:ext cx="6665544" cy="1642821"/>
          </a:xfrm>
          <a:prstGeom prst="rect">
            <a:avLst/>
          </a:prstGeom>
        </p:spPr>
      </p:pic>
    </p:spTree>
    <p:extLst>
      <p:ext uri="{BB962C8B-B14F-4D97-AF65-F5344CB8AC3E}">
        <p14:creationId xmlns:p14="http://schemas.microsoft.com/office/powerpoint/2010/main" val="3972572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Lo, Chau/</a:t>
            </a:r>
            <a:r>
              <a:rPr lang="en-US" dirty="0" err="1">
                <a:solidFill>
                  <a:schemeClr val="accent6">
                    <a:lumMod val="40000"/>
                    <a:lumOff val="60000"/>
                  </a:schemeClr>
                </a:solidFill>
              </a:rPr>
              <a:t>Mayers</a:t>
            </a:r>
            <a:r>
              <a:rPr lang="en-US" dirty="0">
                <a:solidFill>
                  <a:schemeClr val="accent6">
                    <a:lumMod val="40000"/>
                    <a:lumOff val="60000"/>
                  </a:schemeClr>
                </a:solidFill>
              </a:rPr>
              <a:t>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a:xfrm>
                <a:off x="838200" y="1594131"/>
                <a:ext cx="10515600" cy="681037"/>
              </a:xfrm>
            </p:spPr>
            <p:txBody>
              <a:bodyPr>
                <a:normAutofit/>
              </a:bodyPr>
              <a:lstStyle/>
              <a:p>
                <a:pPr marL="0" indent="0">
                  <a:buNone/>
                </a:pP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𝑏</m:t>
                        </m:r>
                      </m:sub>
                    </m:sSub>
                    <m:r>
                      <a:rPr lang="en-US" sz="2400" b="0" i="1" smtClean="0">
                        <a:latin typeface="Cambria Math" panose="02040503050406030204" pitchFamily="18" charset="0"/>
                      </a:rPr>
                      <m:t>⟩</m:t>
                    </m:r>
                  </m:oMath>
                </a14:m>
                <a:r>
                  <a:rPr lang="en-US" sz="2400" dirty="0"/>
                  <a:t> = joint quantum state after </a:t>
                </a:r>
                <a:r>
                  <a:rPr lang="en-US" sz="2400" b="1" dirty="0">
                    <a:solidFill>
                      <a:srgbClr val="FFC000"/>
                    </a:solidFill>
                  </a:rPr>
                  <a:t>commit phase</a:t>
                </a:r>
                <a:r>
                  <a:rPr lang="en-US" sz="2400" dirty="0"/>
                  <a:t>, where committer commits to </a:t>
                </a:r>
                <a:r>
                  <a:rPr lang="en-US" sz="2400" i="1" dirty="0"/>
                  <a:t>b   </a:t>
                </a:r>
                <a:endParaRPr lang="en-US" sz="2400" dirty="0"/>
              </a:p>
            </p:txBody>
          </p:sp>
        </mc:Choice>
        <mc:Fallback xmlns="">
          <p:sp>
            <p:nvSpPr>
              <p:cNvPr id="3" name="Content Placeholder 2">
                <a:extLst>
                  <a:ext uri="{FF2B5EF4-FFF2-40B4-BE49-F238E27FC236}">
                    <a16:creationId xmlns:a16="http://schemas.microsoft.com/office/drawing/2014/main" id="{6D27EE8F-63DD-FD9D-E8A3-0873B9B5C777}"/>
                  </a:ext>
                </a:extLst>
              </p:cNvPr>
              <p:cNvSpPr>
                <a:spLocks noGrp="1" noRot="1" noChangeAspect="1" noMove="1" noResize="1" noEditPoints="1" noAdjustHandles="1" noChangeArrowheads="1" noChangeShapeType="1" noTextEdit="1"/>
              </p:cNvSpPr>
              <p:nvPr>
                <p:ph idx="1"/>
              </p:nvPr>
            </p:nvSpPr>
            <p:spPr>
              <a:xfrm>
                <a:off x="838200" y="1594131"/>
                <a:ext cx="10515600" cy="681037"/>
              </a:xfrm>
              <a:blipFill>
                <a:blip r:embed="rId3"/>
                <a:stretch>
                  <a:fillRect l="-603" t="-12727" r="-1086"/>
                </a:stretch>
              </a:blipFill>
            </p:spPr>
            <p:txBody>
              <a:bodyPr/>
              <a:lstStyle/>
              <a:p>
                <a:r>
                  <a:rPr lang="en-US">
                    <a:noFill/>
                  </a:rPr>
                  <a:t> </a:t>
                </a:r>
              </a:p>
            </p:txBody>
          </p:sp>
        </mc:Fallback>
      </mc:AlternateContent>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49843" y="3829502"/>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087043" y="3829502"/>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423443" y="5126769"/>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8161752" y="5126769"/>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619744" y="4043569"/>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087506" y="4267653"/>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6">
            <a:extLst>
              <a:ext uri="{BEBA8EAE-BF5A-486C-A8C5-ECC9F3942E4B}">
                <a14:imgProps xmlns:a14="http://schemas.microsoft.com/office/drawing/2010/main">
                  <a14:imgLayer r:embed="rId8">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68857" y="4267653"/>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7498200" y="4043569"/>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00;p22">
            <a:extLst>
              <a:ext uri="{FF2B5EF4-FFF2-40B4-BE49-F238E27FC236}">
                <a16:creationId xmlns:a16="http://schemas.microsoft.com/office/drawing/2014/main" id="{E5EF49BF-2843-97ED-433D-FF023935284C}"/>
              </a:ext>
            </a:extLst>
          </p:cNvPr>
          <p:cNvSpPr/>
          <p:nvPr/>
        </p:nvSpPr>
        <p:spPr>
          <a:xfrm>
            <a:off x="4658594" y="4502099"/>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
        <p:nvSpPr>
          <p:cNvPr id="8" name="Rectangle 7">
            <a:extLst>
              <a:ext uri="{FF2B5EF4-FFF2-40B4-BE49-F238E27FC236}">
                <a16:creationId xmlns:a16="http://schemas.microsoft.com/office/drawing/2014/main" id="{0548551F-8C11-BE84-0F89-6824CF48B604}"/>
              </a:ext>
            </a:extLst>
          </p:cNvPr>
          <p:cNvSpPr/>
          <p:nvPr/>
        </p:nvSpPr>
        <p:spPr>
          <a:xfrm>
            <a:off x="6685467" y="4034946"/>
            <a:ext cx="1475983" cy="1091823"/>
          </a:xfrm>
          <a:prstGeom prst="rect">
            <a:avLst/>
          </a:prstGeom>
          <a:no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D545190F-8F02-0969-9B74-0D85AEB08A01}"/>
              </a:ext>
            </a:extLst>
          </p:cNvPr>
          <p:cNvSpPr/>
          <p:nvPr/>
        </p:nvSpPr>
        <p:spPr>
          <a:xfrm rot="16200000">
            <a:off x="5728329" y="3955823"/>
            <a:ext cx="486136" cy="3156995"/>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960AE5-A546-87D6-581C-D2B32512C422}"/>
                  </a:ext>
                </a:extLst>
              </p:cNvPr>
              <p:cNvSpPr txBox="1"/>
              <p:nvPr/>
            </p:nvSpPr>
            <p:spPr>
              <a:xfrm>
                <a:off x="5189350" y="5902024"/>
                <a:ext cx="1813299" cy="369332"/>
              </a:xfrm>
              <a:prstGeom prst="rect">
                <a:avLst/>
              </a:prstGeom>
              <a:noFill/>
            </p:spPr>
            <p:txBody>
              <a:bodyPr wrap="square" rtlCol="0">
                <a:spAutoFit/>
              </a:bodyPr>
              <a:lstStyle/>
              <a:p>
                <a:r>
                  <a:rPr lang="en-US" sz="1800" b="0" dirty="0"/>
                  <a:t>Joint state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𝜓</m:t>
                        </m:r>
                      </m:e>
                      <m:sub>
                        <m:r>
                          <a:rPr lang="en-US" sz="1800" b="0" i="1" smtClean="0">
                            <a:latin typeface="Cambria Math" panose="02040503050406030204" pitchFamily="18" charset="0"/>
                          </a:rPr>
                          <m:t>𝑏</m:t>
                        </m:r>
                      </m:sub>
                    </m:sSub>
                    <m:r>
                      <a:rPr lang="en-US" sz="1800"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8F960AE5-A546-87D6-581C-D2B32512C422}"/>
                  </a:ext>
                </a:extLst>
              </p:cNvPr>
              <p:cNvSpPr txBox="1">
                <a:spLocks noRot="1" noChangeAspect="1" noMove="1" noResize="1" noEditPoints="1" noAdjustHandles="1" noChangeArrowheads="1" noChangeShapeType="1" noTextEdit="1"/>
              </p:cNvSpPr>
              <p:nvPr/>
            </p:nvSpPr>
            <p:spPr>
              <a:xfrm>
                <a:off x="5189350" y="5902024"/>
                <a:ext cx="1813299" cy="369332"/>
              </a:xfrm>
              <a:prstGeom prst="rect">
                <a:avLst/>
              </a:prstGeom>
              <a:blipFill>
                <a:blip r:embed="rId9"/>
                <a:stretch>
                  <a:fillRect l="-2778" t="-6667" b="-23333"/>
                </a:stretch>
              </a:blipFill>
            </p:spPr>
            <p:txBody>
              <a:bodyPr/>
              <a:lstStyle/>
              <a:p>
                <a:r>
                  <a:rPr lang="en-US">
                    <a:noFill/>
                  </a:rPr>
                  <a:t> </a:t>
                </a:r>
              </a:p>
            </p:txBody>
          </p:sp>
        </mc:Fallback>
      </mc:AlternateContent>
      <p:sp>
        <p:nvSpPr>
          <p:cNvPr id="11" name="Left Brace 10">
            <a:extLst>
              <a:ext uri="{FF2B5EF4-FFF2-40B4-BE49-F238E27FC236}">
                <a16:creationId xmlns:a16="http://schemas.microsoft.com/office/drawing/2014/main" id="{0B9D20C6-44CB-27EE-9AA4-4208C6FC4D99}"/>
              </a:ext>
            </a:extLst>
          </p:cNvPr>
          <p:cNvSpPr/>
          <p:nvPr/>
        </p:nvSpPr>
        <p:spPr>
          <a:xfrm rot="5400000">
            <a:off x="7235399" y="3000153"/>
            <a:ext cx="322002" cy="1530099"/>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561792-F4BC-4E9E-7848-57E77B145D02}"/>
                  </a:ext>
                </a:extLst>
              </p:cNvPr>
              <p:cNvSpPr txBox="1"/>
              <p:nvPr/>
            </p:nvSpPr>
            <p:spPr>
              <a:xfrm>
                <a:off x="6205272" y="3187864"/>
                <a:ext cx="2925585" cy="338554"/>
              </a:xfrm>
              <a:prstGeom prst="rect">
                <a:avLst/>
              </a:prstGeom>
              <a:noFill/>
            </p:spPr>
            <p:txBody>
              <a:bodyPr wrap="square" rtlCol="0">
                <a:spAutoFit/>
              </a:bodyPr>
              <a:lstStyle/>
              <a:p>
                <a:r>
                  <a:rPr lang="en-US" sz="1600" b="0" dirty="0"/>
                  <a:t>Receiver’s marginal state</a:t>
                </a:r>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𝜌</m:t>
                        </m:r>
                      </m:e>
                      <m:sub>
                        <m:r>
                          <a:rPr lang="en-US" sz="1600" i="1">
                            <a:latin typeface="Cambria Math" panose="02040503050406030204" pitchFamily="18" charset="0"/>
                          </a:rPr>
                          <m:t>𝑏</m:t>
                        </m:r>
                      </m:sub>
                    </m:sSub>
                  </m:oMath>
                </a14:m>
                <a:endParaRPr lang="en-US" sz="1600" dirty="0"/>
              </a:p>
            </p:txBody>
          </p:sp>
        </mc:Choice>
        <mc:Fallback xmlns="">
          <p:sp>
            <p:nvSpPr>
              <p:cNvPr id="12" name="TextBox 11">
                <a:extLst>
                  <a:ext uri="{FF2B5EF4-FFF2-40B4-BE49-F238E27FC236}">
                    <a16:creationId xmlns:a16="http://schemas.microsoft.com/office/drawing/2014/main" id="{C8561792-F4BC-4E9E-7848-57E77B145D02}"/>
                  </a:ext>
                </a:extLst>
              </p:cNvPr>
              <p:cNvSpPr txBox="1">
                <a:spLocks noRot="1" noChangeAspect="1" noMove="1" noResize="1" noEditPoints="1" noAdjustHandles="1" noChangeArrowheads="1" noChangeShapeType="1" noTextEdit="1"/>
              </p:cNvSpPr>
              <p:nvPr/>
            </p:nvSpPr>
            <p:spPr>
              <a:xfrm>
                <a:off x="6205272" y="3187864"/>
                <a:ext cx="2925585" cy="338554"/>
              </a:xfrm>
              <a:prstGeom prst="rect">
                <a:avLst/>
              </a:prstGeom>
              <a:blipFill>
                <a:blip r:embed="rId10"/>
                <a:stretch>
                  <a:fillRect l="-862" t="-7407"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C36F233-F322-FFD3-7688-E29B95987A0F}"/>
                  </a:ext>
                </a:extLst>
              </p:cNvPr>
              <p:cNvSpPr txBox="1"/>
              <p:nvPr/>
            </p:nvSpPr>
            <p:spPr>
              <a:xfrm>
                <a:off x="838200" y="2131442"/>
                <a:ext cx="6102626" cy="461665"/>
              </a:xfrm>
              <a:prstGeom prst="rect">
                <a:avLst/>
              </a:prstGeom>
              <a:noFill/>
            </p:spPr>
            <p:txBody>
              <a:bodyPr wrap="square">
                <a:spAutoFit/>
              </a:bodyPr>
              <a:lstStyle/>
              <a:p>
                <a14:m>
                  <m:oMath xmlns:m="http://schemas.openxmlformats.org/officeDocument/2006/math">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𝑏</m:t>
                        </m:r>
                      </m:sub>
                    </m:sSub>
                  </m:oMath>
                </a14:m>
                <a:r>
                  <a:rPr lang="en-US" sz="2400" dirty="0"/>
                  <a:t>   = receiver’s marginal state on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𝑏</m:t>
                        </m:r>
                      </m:sub>
                    </m:sSub>
                    <m:r>
                      <a:rPr lang="en-US" sz="2400" b="0" i="1" smtClean="0">
                        <a:latin typeface="Cambria Math" panose="02040503050406030204" pitchFamily="18" charset="0"/>
                      </a:rPr>
                      <m:t>⟩</m:t>
                    </m:r>
                  </m:oMath>
                </a14:m>
                <a:endParaRPr lang="en-US" sz="2400" dirty="0"/>
              </a:p>
            </p:txBody>
          </p:sp>
        </mc:Choice>
        <mc:Fallback xmlns="">
          <p:sp>
            <p:nvSpPr>
              <p:cNvPr id="14" name="TextBox 13">
                <a:extLst>
                  <a:ext uri="{FF2B5EF4-FFF2-40B4-BE49-F238E27FC236}">
                    <a16:creationId xmlns:a16="http://schemas.microsoft.com/office/drawing/2014/main" id="{1C36F233-F322-FFD3-7688-E29B95987A0F}"/>
                  </a:ext>
                </a:extLst>
              </p:cNvPr>
              <p:cNvSpPr txBox="1">
                <a:spLocks noRot="1" noChangeAspect="1" noMove="1" noResize="1" noEditPoints="1" noAdjustHandles="1" noChangeArrowheads="1" noChangeShapeType="1" noTextEdit="1"/>
              </p:cNvSpPr>
              <p:nvPr/>
            </p:nvSpPr>
            <p:spPr>
              <a:xfrm>
                <a:off x="838200" y="2131442"/>
                <a:ext cx="6102626" cy="461665"/>
              </a:xfrm>
              <a:prstGeom prst="rect">
                <a:avLst/>
              </a:prstGeom>
              <a:blipFill>
                <a:blip r:embed="rId11"/>
                <a:stretch>
                  <a:fillRect l="-1247" t="-10811" b="-29730"/>
                </a:stretch>
              </a:blipFill>
            </p:spPr>
            <p:txBody>
              <a:bodyPr/>
              <a:lstStyle/>
              <a:p>
                <a:r>
                  <a:rPr lang="en-US">
                    <a:noFill/>
                  </a:rPr>
                  <a:t> </a:t>
                </a:r>
              </a:p>
            </p:txBody>
          </p:sp>
        </mc:Fallback>
      </mc:AlternateContent>
    </p:spTree>
    <p:extLst>
      <p:ext uri="{BB962C8B-B14F-4D97-AF65-F5344CB8AC3E}">
        <p14:creationId xmlns:p14="http://schemas.microsoft.com/office/powerpoint/2010/main" val="13662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ASA Black Hole Animation Shows How Gravity Distorts Our Vision">
            <a:extLst>
              <a:ext uri="{FF2B5EF4-FFF2-40B4-BE49-F238E27FC236}">
                <a16:creationId xmlns:a16="http://schemas.microsoft.com/office/drawing/2014/main" id="{803C47C9-572D-E85C-6F3F-F5FA16780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38" y="2294578"/>
            <a:ext cx="4168476" cy="31263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s cloud clipart - Clip Art Library">
            <a:extLst>
              <a:ext uri="{FF2B5EF4-FFF2-40B4-BE49-F238E27FC236}">
                <a16:creationId xmlns:a16="http://schemas.microsoft.com/office/drawing/2014/main" id="{EED6E2CC-FC33-E525-683C-517EB98EF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767" y="2529137"/>
            <a:ext cx="2179659" cy="15729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C0DE4B-879C-D7EC-25B2-003100F0493D}"/>
              </a:ext>
            </a:extLst>
          </p:cNvPr>
          <p:cNvSpPr txBox="1"/>
          <p:nvPr/>
        </p:nvSpPr>
        <p:spPr>
          <a:xfrm>
            <a:off x="1572084" y="2093822"/>
            <a:ext cx="1347537" cy="369332"/>
          </a:xfrm>
          <a:prstGeom prst="rect">
            <a:avLst/>
          </a:prstGeom>
          <a:noFill/>
        </p:spPr>
        <p:txBody>
          <a:bodyPr wrap="square" rtlCol="0">
            <a:spAutoFit/>
          </a:bodyPr>
          <a:lstStyle/>
          <a:p>
            <a:r>
              <a:rPr lang="en-US" dirty="0"/>
              <a:t>Black hole</a:t>
            </a:r>
          </a:p>
        </p:txBody>
      </p:sp>
      <p:sp>
        <p:nvSpPr>
          <p:cNvPr id="15" name="TextBox 14">
            <a:extLst>
              <a:ext uri="{FF2B5EF4-FFF2-40B4-BE49-F238E27FC236}">
                <a16:creationId xmlns:a16="http://schemas.microsoft.com/office/drawing/2014/main" id="{997CDFB7-489E-EB78-EFE3-88233F71B967}"/>
              </a:ext>
            </a:extLst>
          </p:cNvPr>
          <p:cNvSpPr txBox="1"/>
          <p:nvPr/>
        </p:nvSpPr>
        <p:spPr>
          <a:xfrm>
            <a:off x="5305827" y="1925246"/>
            <a:ext cx="1347538" cy="369332"/>
          </a:xfrm>
          <a:prstGeom prst="rect">
            <a:avLst/>
          </a:prstGeom>
          <a:noFill/>
        </p:spPr>
        <p:txBody>
          <a:bodyPr wrap="square" rtlCol="0">
            <a:spAutoFit/>
          </a:bodyPr>
          <a:lstStyle/>
          <a:p>
            <a:r>
              <a:rPr lang="en-US" dirty="0"/>
              <a:t>Radiation</a:t>
            </a:r>
          </a:p>
        </p:txBody>
      </p:sp>
      <p:pic>
        <p:nvPicPr>
          <p:cNvPr id="6" name="Picture 8" descr="A flat vector style of quantum physics, electron icon 6742292 Vector Art at  Vecteezy">
            <a:extLst>
              <a:ext uri="{FF2B5EF4-FFF2-40B4-BE49-F238E27FC236}">
                <a16:creationId xmlns:a16="http://schemas.microsoft.com/office/drawing/2014/main" id="{AA5DA4FE-2592-7429-24B2-BEBE9C90E9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263493" y="5600935"/>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0;p22">
            <a:extLst>
              <a:ext uri="{FF2B5EF4-FFF2-40B4-BE49-F238E27FC236}">
                <a16:creationId xmlns:a16="http://schemas.microsoft.com/office/drawing/2014/main" id="{1C26C452-DB38-5EFC-1F89-BC801EEFE0E1}"/>
              </a:ext>
            </a:extLst>
          </p:cNvPr>
          <p:cNvSpPr/>
          <p:nvPr/>
        </p:nvSpPr>
        <p:spPr>
          <a:xfrm rot="13548401">
            <a:off x="2237443" y="468946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8" name="Picture 8" descr="A flat vector style of quantum physics, electron icon 6742292 Vector Art at  Vecteezy">
            <a:extLst>
              <a:ext uri="{FF2B5EF4-FFF2-40B4-BE49-F238E27FC236}">
                <a16:creationId xmlns:a16="http://schemas.microsoft.com/office/drawing/2014/main" id="{A2E5E25C-26F1-3CA9-E38B-4750886D1E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905333" y="3470808"/>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1246137A-2DBD-04E6-8B89-611F83544E0A}"/>
              </a:ext>
            </a:extLst>
          </p:cNvPr>
          <p:cNvSpPr>
            <a:spLocks noGrp="1"/>
          </p:cNvSpPr>
          <p:nvPr>
            <p:ph idx="1"/>
          </p:nvPr>
        </p:nvSpPr>
        <p:spPr>
          <a:xfrm>
            <a:off x="838200" y="638916"/>
            <a:ext cx="10515600" cy="680527"/>
          </a:xfrm>
        </p:spPr>
        <p:txBody>
          <a:bodyPr/>
          <a:lstStyle/>
          <a:p>
            <a:pPr marL="0" indent="0">
              <a:buNone/>
            </a:pPr>
            <a:r>
              <a:rPr lang="en-US" dirty="0"/>
              <a:t>The black hole radiates.</a:t>
            </a:r>
          </a:p>
        </p:txBody>
      </p:sp>
    </p:spTree>
    <p:extLst>
      <p:ext uri="{BB962C8B-B14F-4D97-AF65-F5344CB8AC3E}">
        <p14:creationId xmlns:p14="http://schemas.microsoft.com/office/powerpoint/2010/main" val="36804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par>
                                <p:cTn id="7" presetID="6" presetClass="emph" presetSubtype="0" fill="hold" nodeType="withEffect">
                                  <p:stCondLst>
                                    <p:cond delay="0"/>
                                  </p:stCondLst>
                                  <p:childTnLst>
                                    <p:animScale>
                                      <p:cBhvr>
                                        <p:cTn id="8" dur="1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Lo, Chau/</a:t>
            </a:r>
            <a:r>
              <a:rPr lang="en-US" dirty="0" err="1">
                <a:solidFill>
                  <a:schemeClr val="accent6">
                    <a:lumMod val="40000"/>
                    <a:lumOff val="60000"/>
                  </a:schemeClr>
                </a:solidFill>
              </a:rPr>
              <a:t>Mayers</a:t>
            </a:r>
            <a:r>
              <a:rPr lang="en-US" dirty="0">
                <a:solidFill>
                  <a:schemeClr val="accent6">
                    <a:lumMod val="40000"/>
                    <a:lumOff val="60000"/>
                  </a:schemeClr>
                </a:solidFill>
              </a:rPr>
              <a:t>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a:xfrm>
                <a:off x="838199" y="2528420"/>
                <a:ext cx="10515600" cy="796494"/>
              </a:xfrm>
            </p:spPr>
            <p:txBody>
              <a:bodyPr>
                <a:normAutofit/>
              </a:bodyPr>
              <a:lstStyle/>
              <a:p>
                <a:pPr marL="0" indent="0">
                  <a:buNone/>
                </a:pPr>
                <a:r>
                  <a:rPr lang="en-US" sz="2400" dirty="0">
                    <a:solidFill>
                      <a:srgbClr val="FF7DFB"/>
                    </a:solidFill>
                  </a:rPr>
                  <a:t>Hiding security </a:t>
                </a:r>
                <a14:m>
                  <m:oMath xmlns:m="http://schemas.openxmlformats.org/officeDocument/2006/math">
                    <m:r>
                      <a:rPr lang="en-US" sz="2400" b="0" i="1" smtClean="0">
                        <a:latin typeface="Cambria Math" panose="02040503050406030204" pitchFamily="18" charset="0"/>
                      </a:rPr>
                      <m:t>⟹</m:t>
                    </m:r>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0</m:t>
                        </m:r>
                      </m:sub>
                    </m:sSub>
                  </m:oMath>
                </a14:m>
                <a:r>
                  <a:rPr lang="en-US" sz="2400" dirty="0"/>
                  <a:t> 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1</m:t>
                        </m:r>
                      </m:sub>
                    </m:sSub>
                  </m:oMath>
                </a14:m>
                <a:r>
                  <a:rPr lang="en-US" sz="2400" dirty="0"/>
                  <a:t> cannot be distinguished by </a:t>
                </a:r>
                <a:r>
                  <a:rPr lang="en-US" sz="2400" b="1" i="1" dirty="0">
                    <a:solidFill>
                      <a:srgbClr val="FFC000"/>
                    </a:solidFill>
                  </a:rPr>
                  <a:t>any</a:t>
                </a:r>
                <a:r>
                  <a:rPr lang="en-US" sz="2400" dirty="0"/>
                  <a:t> measurement.</a:t>
                </a:r>
              </a:p>
            </p:txBody>
          </p:sp>
        </mc:Choice>
        <mc:Fallback xmlns="">
          <p:sp>
            <p:nvSpPr>
              <p:cNvPr id="3" name="Content Placeholder 2">
                <a:extLst>
                  <a:ext uri="{FF2B5EF4-FFF2-40B4-BE49-F238E27FC236}">
                    <a16:creationId xmlns:a16="http://schemas.microsoft.com/office/drawing/2014/main" id="{6D27EE8F-63DD-FD9D-E8A3-0873B9B5C777}"/>
                  </a:ext>
                </a:extLst>
              </p:cNvPr>
              <p:cNvSpPr>
                <a:spLocks noGrp="1" noRot="1" noChangeAspect="1" noMove="1" noResize="1" noEditPoints="1" noAdjustHandles="1" noChangeArrowheads="1" noChangeShapeType="1" noTextEdit="1"/>
              </p:cNvSpPr>
              <p:nvPr>
                <p:ph idx="1"/>
              </p:nvPr>
            </p:nvSpPr>
            <p:spPr>
              <a:xfrm>
                <a:off x="838199" y="2528420"/>
                <a:ext cx="10515600" cy="796494"/>
              </a:xfrm>
              <a:blipFill>
                <a:blip r:embed="rId3"/>
                <a:stretch>
                  <a:fillRect l="-844" t="-11111"/>
                </a:stretch>
              </a:blipFill>
            </p:spPr>
            <p:txBody>
              <a:bodyPr/>
              <a:lstStyle/>
              <a:p>
                <a:r>
                  <a:rPr lang="en-US">
                    <a:noFill/>
                  </a:rPr>
                  <a:t> </a:t>
                </a:r>
              </a:p>
            </p:txBody>
          </p:sp>
        </mc:Fallback>
      </mc:AlternateContent>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49843" y="3829502"/>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087043" y="3829502"/>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423443" y="5126769"/>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8161752" y="5126769"/>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619744" y="4043569"/>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087506" y="4267653"/>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68857" y="4267653"/>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7498200" y="4043569"/>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00;p22">
            <a:extLst>
              <a:ext uri="{FF2B5EF4-FFF2-40B4-BE49-F238E27FC236}">
                <a16:creationId xmlns:a16="http://schemas.microsoft.com/office/drawing/2014/main" id="{E5EF49BF-2843-97ED-433D-FF023935284C}"/>
              </a:ext>
            </a:extLst>
          </p:cNvPr>
          <p:cNvSpPr/>
          <p:nvPr/>
        </p:nvSpPr>
        <p:spPr>
          <a:xfrm>
            <a:off x="4658594" y="4502099"/>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
        <p:nvSpPr>
          <p:cNvPr id="8" name="Rectangle 7">
            <a:extLst>
              <a:ext uri="{FF2B5EF4-FFF2-40B4-BE49-F238E27FC236}">
                <a16:creationId xmlns:a16="http://schemas.microsoft.com/office/drawing/2014/main" id="{0548551F-8C11-BE84-0F89-6824CF48B604}"/>
              </a:ext>
            </a:extLst>
          </p:cNvPr>
          <p:cNvSpPr/>
          <p:nvPr/>
        </p:nvSpPr>
        <p:spPr>
          <a:xfrm>
            <a:off x="6685467" y="4034946"/>
            <a:ext cx="1475983" cy="1091823"/>
          </a:xfrm>
          <a:prstGeom prst="rect">
            <a:avLst/>
          </a:prstGeom>
          <a:no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D545190F-8F02-0969-9B74-0D85AEB08A01}"/>
              </a:ext>
            </a:extLst>
          </p:cNvPr>
          <p:cNvSpPr/>
          <p:nvPr/>
        </p:nvSpPr>
        <p:spPr>
          <a:xfrm rot="16200000">
            <a:off x="5728329" y="3955823"/>
            <a:ext cx="486136" cy="3156995"/>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960AE5-A546-87D6-581C-D2B32512C422}"/>
                  </a:ext>
                </a:extLst>
              </p:cNvPr>
              <p:cNvSpPr txBox="1"/>
              <p:nvPr/>
            </p:nvSpPr>
            <p:spPr>
              <a:xfrm>
                <a:off x="5189350" y="5902024"/>
                <a:ext cx="1813299" cy="369332"/>
              </a:xfrm>
              <a:prstGeom prst="rect">
                <a:avLst/>
              </a:prstGeom>
              <a:noFill/>
            </p:spPr>
            <p:txBody>
              <a:bodyPr wrap="square" rtlCol="0">
                <a:spAutoFit/>
              </a:bodyPr>
              <a:lstStyle/>
              <a:p>
                <a:r>
                  <a:rPr lang="en-US" sz="1800" b="0" dirty="0"/>
                  <a:t>Joint state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𝜓</m:t>
                        </m:r>
                      </m:e>
                      <m:sub>
                        <m:r>
                          <a:rPr lang="en-US" sz="1800" b="0" i="1" smtClean="0">
                            <a:latin typeface="Cambria Math" panose="02040503050406030204" pitchFamily="18" charset="0"/>
                          </a:rPr>
                          <m:t>𝑏</m:t>
                        </m:r>
                      </m:sub>
                    </m:sSub>
                    <m:r>
                      <a:rPr lang="en-US" sz="1800"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8F960AE5-A546-87D6-581C-D2B32512C422}"/>
                  </a:ext>
                </a:extLst>
              </p:cNvPr>
              <p:cNvSpPr txBox="1">
                <a:spLocks noRot="1" noChangeAspect="1" noMove="1" noResize="1" noEditPoints="1" noAdjustHandles="1" noChangeArrowheads="1" noChangeShapeType="1" noTextEdit="1"/>
              </p:cNvSpPr>
              <p:nvPr/>
            </p:nvSpPr>
            <p:spPr>
              <a:xfrm>
                <a:off x="5189350" y="5902024"/>
                <a:ext cx="1813299" cy="369332"/>
              </a:xfrm>
              <a:prstGeom prst="rect">
                <a:avLst/>
              </a:prstGeom>
              <a:blipFill>
                <a:blip r:embed="rId8"/>
                <a:stretch>
                  <a:fillRect l="-2778" t="-6667" b="-23333"/>
                </a:stretch>
              </a:blipFill>
            </p:spPr>
            <p:txBody>
              <a:bodyPr/>
              <a:lstStyle/>
              <a:p>
                <a:r>
                  <a:rPr lang="en-US">
                    <a:noFill/>
                  </a:rPr>
                  <a:t> </a:t>
                </a:r>
              </a:p>
            </p:txBody>
          </p:sp>
        </mc:Fallback>
      </mc:AlternateContent>
      <p:sp>
        <p:nvSpPr>
          <p:cNvPr id="11" name="Left Brace 10">
            <a:extLst>
              <a:ext uri="{FF2B5EF4-FFF2-40B4-BE49-F238E27FC236}">
                <a16:creationId xmlns:a16="http://schemas.microsoft.com/office/drawing/2014/main" id="{0B9D20C6-44CB-27EE-9AA4-4208C6FC4D99}"/>
              </a:ext>
            </a:extLst>
          </p:cNvPr>
          <p:cNvSpPr/>
          <p:nvPr/>
        </p:nvSpPr>
        <p:spPr>
          <a:xfrm rot="5400000">
            <a:off x="7235399" y="3000153"/>
            <a:ext cx="322002" cy="1530099"/>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561792-F4BC-4E9E-7848-57E77B145D02}"/>
                  </a:ext>
                </a:extLst>
              </p:cNvPr>
              <p:cNvSpPr txBox="1"/>
              <p:nvPr/>
            </p:nvSpPr>
            <p:spPr>
              <a:xfrm>
                <a:off x="6205272" y="3187864"/>
                <a:ext cx="2925585" cy="338554"/>
              </a:xfrm>
              <a:prstGeom prst="rect">
                <a:avLst/>
              </a:prstGeom>
              <a:noFill/>
            </p:spPr>
            <p:txBody>
              <a:bodyPr wrap="square" rtlCol="0">
                <a:spAutoFit/>
              </a:bodyPr>
              <a:lstStyle/>
              <a:p>
                <a:r>
                  <a:rPr lang="en-US" sz="1600" b="0" dirty="0"/>
                  <a:t>Receiver’s marginal state</a:t>
                </a:r>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𝜌</m:t>
                        </m:r>
                      </m:e>
                      <m:sub>
                        <m:r>
                          <a:rPr lang="en-US" sz="1600" i="1">
                            <a:latin typeface="Cambria Math" panose="02040503050406030204" pitchFamily="18" charset="0"/>
                          </a:rPr>
                          <m:t>𝑏</m:t>
                        </m:r>
                      </m:sub>
                    </m:sSub>
                  </m:oMath>
                </a14:m>
                <a:endParaRPr lang="en-US" sz="1600" dirty="0"/>
              </a:p>
            </p:txBody>
          </p:sp>
        </mc:Choice>
        <mc:Fallback xmlns="">
          <p:sp>
            <p:nvSpPr>
              <p:cNvPr id="12" name="TextBox 11">
                <a:extLst>
                  <a:ext uri="{FF2B5EF4-FFF2-40B4-BE49-F238E27FC236}">
                    <a16:creationId xmlns:a16="http://schemas.microsoft.com/office/drawing/2014/main" id="{C8561792-F4BC-4E9E-7848-57E77B145D02}"/>
                  </a:ext>
                </a:extLst>
              </p:cNvPr>
              <p:cNvSpPr txBox="1">
                <a:spLocks noRot="1" noChangeAspect="1" noMove="1" noResize="1" noEditPoints="1" noAdjustHandles="1" noChangeArrowheads="1" noChangeShapeType="1" noTextEdit="1"/>
              </p:cNvSpPr>
              <p:nvPr/>
            </p:nvSpPr>
            <p:spPr>
              <a:xfrm>
                <a:off x="6205272" y="3187864"/>
                <a:ext cx="2925585" cy="338554"/>
              </a:xfrm>
              <a:prstGeom prst="rect">
                <a:avLst/>
              </a:prstGeom>
              <a:blipFill>
                <a:blip r:embed="rId9"/>
                <a:stretch>
                  <a:fillRect l="-862" t="-7407" b="-25926"/>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id="{8D605F3B-B721-5CC8-0733-490A714F1759}"/>
              </a:ext>
            </a:extLst>
          </p:cNvPr>
          <p:cNvSpPr txBox="1">
            <a:spLocks/>
          </p:cNvSpPr>
          <p:nvPr/>
        </p:nvSpPr>
        <p:spPr>
          <a:xfrm>
            <a:off x="838199" y="1585681"/>
            <a:ext cx="10515600" cy="796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Suppose, for contradiction, that both </a:t>
            </a:r>
            <a:r>
              <a:rPr lang="en-US" sz="2400" dirty="0">
                <a:solidFill>
                  <a:srgbClr val="FF7DFB"/>
                </a:solidFill>
              </a:rPr>
              <a:t>Hiding </a:t>
            </a:r>
            <a:r>
              <a:rPr lang="en-US" sz="2400" dirty="0"/>
              <a:t>and </a:t>
            </a:r>
            <a:r>
              <a:rPr lang="en-US" sz="2400" dirty="0">
                <a:solidFill>
                  <a:srgbClr val="FF7DFB"/>
                </a:solidFill>
              </a:rPr>
              <a:t>Binding security</a:t>
            </a:r>
            <a:r>
              <a:rPr lang="en-US" sz="2400" dirty="0"/>
              <a:t> do not require computational assumptions. </a:t>
            </a:r>
          </a:p>
        </p:txBody>
      </p:sp>
    </p:spTree>
    <p:extLst>
      <p:ext uri="{BB962C8B-B14F-4D97-AF65-F5344CB8AC3E}">
        <p14:creationId xmlns:p14="http://schemas.microsoft.com/office/powerpoint/2010/main" val="344072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8227-4745-523D-C01F-62684E216E23}"/>
              </a:ext>
            </a:extLst>
          </p:cNvPr>
          <p:cNvSpPr>
            <a:spLocks noGrp="1"/>
          </p:cNvSpPr>
          <p:nvPr>
            <p:ph type="title"/>
          </p:nvPr>
        </p:nvSpPr>
        <p:spPr/>
        <p:txBody>
          <a:bodyPr/>
          <a:lstStyle/>
          <a:p>
            <a:r>
              <a:rPr lang="en-US" dirty="0">
                <a:solidFill>
                  <a:schemeClr val="accent6">
                    <a:lumMod val="40000"/>
                    <a:lumOff val="60000"/>
                  </a:schemeClr>
                </a:solidFill>
              </a:rPr>
              <a:t>Uhlmann’s theorem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B5D0B2-17B2-11BA-7DCD-D0289F6871BF}"/>
                  </a:ext>
                </a:extLst>
              </p:cNvPr>
              <p:cNvSpPr>
                <a:spLocks noGrp="1"/>
              </p:cNvSpPr>
              <p:nvPr>
                <p:ph idx="1"/>
              </p:nvPr>
            </p:nvSpPr>
            <p:spPr>
              <a:xfrm>
                <a:off x="838200" y="1605706"/>
                <a:ext cx="10515600" cy="937441"/>
              </a:xfrm>
            </p:spPr>
            <p:txBody>
              <a:bodyPr>
                <a:normAutofit/>
              </a:bodyPr>
              <a:lstStyle/>
              <a:p>
                <a:pPr marL="0" indent="0">
                  <a:buNone/>
                </a:pPr>
                <a:r>
                  <a:rPr lang="en-US" sz="2400" b="0" dirty="0"/>
                  <a:t>If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0</m:t>
                            </m:r>
                          </m:sub>
                        </m:sSub>
                      </m:e>
                    </m:d>
                    <m:r>
                      <a:rPr lang="en-US" sz="2400" b="0" i="0" smtClean="0">
                        <a:latin typeface="Cambria Math" panose="02040503050406030204" pitchFamily="18" charset="0"/>
                      </a:rPr>
                      <m:t>,</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a14:m>
                <a:r>
                  <a:rPr lang="en-US" sz="2400" dirty="0"/>
                  <a:t> are quantum states on systems </a:t>
                </a:r>
                <a:r>
                  <a:rPr lang="en-US" sz="2400" b="1" dirty="0">
                    <a:solidFill>
                      <a:srgbClr val="00B0F0"/>
                    </a:solidFill>
                  </a:rPr>
                  <a:t>A</a:t>
                </a:r>
                <a:r>
                  <a:rPr lang="en-US" sz="2400" b="1" dirty="0">
                    <a:solidFill>
                      <a:srgbClr val="FFC000"/>
                    </a:solidFill>
                  </a:rPr>
                  <a:t>B</a:t>
                </a:r>
                <a:r>
                  <a:rPr lang="en-US" sz="2400" dirty="0"/>
                  <a:t> with indistinguishable marginals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1</m:t>
                        </m:r>
                      </m:sub>
                    </m:sSub>
                  </m:oMath>
                </a14:m>
                <a:r>
                  <a:rPr lang="en-US" sz="2400" dirty="0"/>
                  <a:t> on </a:t>
                </a:r>
                <a:r>
                  <a:rPr lang="en-US" sz="2400" b="1" dirty="0">
                    <a:solidFill>
                      <a:srgbClr val="FFC000"/>
                    </a:solidFill>
                  </a:rPr>
                  <a:t>system B</a:t>
                </a:r>
                <a:r>
                  <a:rPr lang="en-US" sz="2400" dirty="0"/>
                  <a:t>, then there is a unitary </a:t>
                </a:r>
                <a14:m>
                  <m:oMath xmlns:m="http://schemas.openxmlformats.org/officeDocument/2006/math">
                    <m:r>
                      <a:rPr lang="en-US" sz="2400" b="0" i="1" smtClean="0">
                        <a:latin typeface="Cambria Math" panose="02040503050406030204" pitchFamily="18" charset="0"/>
                      </a:rPr>
                      <m:t>𝑈</m:t>
                    </m:r>
                  </m:oMath>
                </a14:m>
                <a:r>
                  <a:rPr lang="en-US" sz="2400" dirty="0"/>
                  <a:t> acting on </a:t>
                </a:r>
                <a:r>
                  <a:rPr lang="en-US" sz="2400" b="1" dirty="0">
                    <a:solidFill>
                      <a:srgbClr val="00B0F0"/>
                    </a:solidFill>
                  </a:rPr>
                  <a:t>system A</a:t>
                </a:r>
                <a:r>
                  <a:rPr lang="en-US" sz="2400" dirty="0"/>
                  <a:t> where</a:t>
                </a:r>
                <a:endParaRPr lang="en-US" sz="2400" b="1" dirty="0"/>
              </a:p>
            </p:txBody>
          </p:sp>
        </mc:Choice>
        <mc:Fallback xmlns="">
          <p:sp>
            <p:nvSpPr>
              <p:cNvPr id="3" name="Content Placeholder 2">
                <a:extLst>
                  <a:ext uri="{FF2B5EF4-FFF2-40B4-BE49-F238E27FC236}">
                    <a16:creationId xmlns:a16="http://schemas.microsoft.com/office/drawing/2014/main" id="{64B5D0B2-17B2-11BA-7DCD-D0289F6871BF}"/>
                  </a:ext>
                </a:extLst>
              </p:cNvPr>
              <p:cNvSpPr>
                <a:spLocks noGrp="1" noRot="1" noChangeAspect="1" noMove="1" noResize="1" noEditPoints="1" noAdjustHandles="1" noChangeArrowheads="1" noChangeShapeType="1" noTextEdit="1"/>
              </p:cNvSpPr>
              <p:nvPr>
                <p:ph idx="1"/>
              </p:nvPr>
            </p:nvSpPr>
            <p:spPr>
              <a:xfrm>
                <a:off x="838200" y="1605706"/>
                <a:ext cx="10515600" cy="937441"/>
              </a:xfrm>
              <a:blipFill>
                <a:blip r:embed="rId2"/>
                <a:stretch>
                  <a:fillRect l="-965" t="-9333" r="-72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1B971DC-7E0C-9984-E895-1AA2CB192450}"/>
              </a:ext>
            </a:extLst>
          </p:cNvPr>
          <p:cNvSpPr txBox="1"/>
          <p:nvPr/>
        </p:nvSpPr>
        <p:spPr>
          <a:xfrm>
            <a:off x="838200" y="4610980"/>
            <a:ext cx="10676965" cy="830997"/>
          </a:xfrm>
          <a:prstGeom prst="rect">
            <a:avLst/>
          </a:prstGeom>
          <a:noFill/>
        </p:spPr>
        <p:txBody>
          <a:bodyPr wrap="square" rtlCol="0">
            <a:spAutoFit/>
          </a:bodyPr>
          <a:lstStyle/>
          <a:p>
            <a:r>
              <a:rPr lang="en-US" sz="2400" dirty="0"/>
              <a:t>Uhlmann’s theorem is central in quantum information: it quantifies how well one can locally transform one entangled state into another. </a:t>
            </a:r>
          </a:p>
        </p:txBody>
      </p:sp>
      <p:cxnSp>
        <p:nvCxnSpPr>
          <p:cNvPr id="6" name="Curved Connector 5">
            <a:extLst>
              <a:ext uri="{FF2B5EF4-FFF2-40B4-BE49-F238E27FC236}">
                <a16:creationId xmlns:a16="http://schemas.microsoft.com/office/drawing/2014/main" id="{C54B5798-7BF3-D493-2F6F-2BE5E3FF9009}"/>
              </a:ext>
            </a:extLst>
          </p:cNvPr>
          <p:cNvCxnSpPr>
            <a:cxnSpLocks/>
          </p:cNvCxnSpPr>
          <p:nvPr/>
        </p:nvCxnSpPr>
        <p:spPr>
          <a:xfrm rot="16200000" flipV="1">
            <a:off x="4786643" y="3596406"/>
            <a:ext cx="420262" cy="309283"/>
          </a:xfrm>
          <a:prstGeom prst="curvedConnector3">
            <a:avLst>
              <a:gd name="adj1" fmla="val 50000"/>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B983-E54B-D44C-4A1A-5B9EAE98EC78}"/>
              </a:ext>
            </a:extLst>
          </p:cNvPr>
          <p:cNvSpPr txBox="1"/>
          <p:nvPr/>
        </p:nvSpPr>
        <p:spPr>
          <a:xfrm>
            <a:off x="4448735" y="3943732"/>
            <a:ext cx="3294529" cy="369332"/>
          </a:xfrm>
          <a:prstGeom prst="rect">
            <a:avLst/>
          </a:prstGeom>
          <a:noFill/>
        </p:spPr>
        <p:txBody>
          <a:bodyPr wrap="square" rtlCol="0">
            <a:spAutoFit/>
          </a:bodyPr>
          <a:lstStyle/>
          <a:p>
            <a:r>
              <a:rPr lang="en-US" dirty="0">
                <a:solidFill>
                  <a:srgbClr val="FF7DFB"/>
                </a:solidFill>
              </a:rPr>
              <a:t>Uhlmann transformation on </a:t>
            </a:r>
            <a:r>
              <a:rPr lang="en-US" b="1" dirty="0">
                <a:solidFill>
                  <a:srgbClr val="00B0F0"/>
                </a:solidFill>
              </a:rPr>
              <a:t>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36A93CF-6608-A083-B629-FB100E5EE652}"/>
                  </a:ext>
                </a:extLst>
              </p:cNvPr>
              <p:cNvSpPr txBox="1"/>
              <p:nvPr/>
            </p:nvSpPr>
            <p:spPr>
              <a:xfrm>
                <a:off x="3242839" y="3028435"/>
                <a:ext cx="6099858" cy="584775"/>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3200" b="0" i="1" smtClean="0">
                          <a:solidFill>
                            <a:srgbClr val="00B0F0"/>
                          </a:solidFill>
                          <a:latin typeface="Cambria Math" panose="02040503050406030204" pitchFamily="18" charset="0"/>
                        </a:rPr>
                        <m:t>𝑈</m:t>
                      </m:r>
                      <m:r>
                        <a:rPr lang="en-US" sz="3200" b="0" i="1" smtClean="0">
                          <a:latin typeface="Cambria Math" panose="02040503050406030204" pitchFamily="18" charset="0"/>
                        </a:rPr>
                        <m:t>⊗</m:t>
                      </m:r>
                      <m:r>
                        <a:rPr lang="en-US" sz="3200" b="0" i="1" smtClean="0">
                          <a:solidFill>
                            <a:srgbClr val="FFC000"/>
                          </a:solidFill>
                          <a:latin typeface="Cambria Math" panose="02040503050406030204" pitchFamily="18" charset="0"/>
                        </a:rPr>
                        <m:t>𝐼</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𝜓</m:t>
                              </m:r>
                            </m:e>
                            <m:sub>
                              <m:r>
                                <a:rPr lang="en-US" sz="3200" b="0" i="1" smtClean="0">
                                  <a:latin typeface="Cambria Math" panose="02040503050406030204" pitchFamily="18" charset="0"/>
                                </a:rPr>
                                <m:t>0</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𝜓</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oMath>
                  </m:oMathPara>
                </a14:m>
                <a:endParaRPr lang="en-US" sz="3200" b="1" dirty="0"/>
              </a:p>
            </p:txBody>
          </p:sp>
        </mc:Choice>
        <mc:Fallback xmlns="">
          <p:sp>
            <p:nvSpPr>
              <p:cNvPr id="7" name="TextBox 6">
                <a:extLst>
                  <a:ext uri="{FF2B5EF4-FFF2-40B4-BE49-F238E27FC236}">
                    <a16:creationId xmlns:a16="http://schemas.microsoft.com/office/drawing/2014/main" id="{C36A93CF-6608-A083-B629-FB100E5EE652}"/>
                  </a:ext>
                </a:extLst>
              </p:cNvPr>
              <p:cNvSpPr txBox="1">
                <a:spLocks noRot="1" noChangeAspect="1" noMove="1" noResize="1" noEditPoints="1" noAdjustHandles="1" noChangeArrowheads="1" noChangeShapeType="1" noTextEdit="1"/>
              </p:cNvSpPr>
              <p:nvPr/>
            </p:nvSpPr>
            <p:spPr>
              <a:xfrm>
                <a:off x="3242839" y="3028435"/>
                <a:ext cx="6099858" cy="584775"/>
              </a:xfrm>
              <a:prstGeom prst="rect">
                <a:avLst/>
              </a:prstGeom>
              <a:blipFill>
                <a:blip r:embed="rId3"/>
                <a:stretch>
                  <a:fillRect b="-25532"/>
                </a:stretch>
              </a:blipFill>
            </p:spPr>
            <p:txBody>
              <a:bodyPr/>
              <a:lstStyle/>
              <a:p>
                <a:r>
                  <a:rPr lang="en-US">
                    <a:noFill/>
                  </a:rPr>
                  <a:t> </a:t>
                </a:r>
              </a:p>
            </p:txBody>
          </p:sp>
        </mc:Fallback>
      </mc:AlternateContent>
    </p:spTree>
    <p:extLst>
      <p:ext uri="{BB962C8B-B14F-4D97-AF65-F5344CB8AC3E}">
        <p14:creationId xmlns:p14="http://schemas.microsoft.com/office/powerpoint/2010/main" val="3196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Lo, Chau/</a:t>
            </a:r>
            <a:r>
              <a:rPr lang="en-US" dirty="0" err="1">
                <a:solidFill>
                  <a:schemeClr val="accent6">
                    <a:lumMod val="40000"/>
                    <a:lumOff val="60000"/>
                  </a:schemeClr>
                </a:solidFill>
              </a:rPr>
              <a:t>Mayers</a:t>
            </a:r>
            <a:r>
              <a:rPr lang="en-US" dirty="0">
                <a:solidFill>
                  <a:schemeClr val="accent6">
                    <a:lumMod val="40000"/>
                    <a:lumOff val="60000"/>
                  </a:schemeClr>
                </a:solidFill>
              </a:rPr>
              <a:t>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a:xfrm>
                <a:off x="838199" y="1556641"/>
                <a:ext cx="10515600" cy="796494"/>
              </a:xfrm>
            </p:spPr>
            <p:txBody>
              <a:bodyPr>
                <a:normAutofit/>
              </a:bodyPr>
              <a:lstStyle/>
              <a:p>
                <a:pPr marL="0" indent="0">
                  <a:buNone/>
                </a:pPr>
                <a:r>
                  <a:rPr lang="en-US" sz="2400" b="1" dirty="0">
                    <a:solidFill>
                      <a:srgbClr val="FF7DFB"/>
                    </a:solidFill>
                  </a:rPr>
                  <a:t>Hiding security</a:t>
                </a:r>
                <a:r>
                  <a:rPr lang="en-US" sz="2400" dirty="0">
                    <a:solidFill>
                      <a:srgbClr val="FF7DFB"/>
                    </a:solidFill>
                  </a:rPr>
                  <a:t> </a:t>
                </a:r>
                <a14:m>
                  <m:oMath xmlns:m="http://schemas.openxmlformats.org/officeDocument/2006/math">
                    <m:r>
                      <a:rPr lang="en-US" sz="2400" b="0" i="1" smtClean="0">
                        <a:latin typeface="Cambria Math" panose="02040503050406030204" pitchFamily="18" charset="0"/>
                      </a:rPr>
                      <m:t>⟹</m:t>
                    </m:r>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1</m:t>
                        </m:r>
                      </m:sub>
                    </m:sSub>
                  </m:oMath>
                </a14:m>
                <a:endParaRPr lang="en-US" sz="2400" dirty="0"/>
              </a:p>
            </p:txBody>
          </p:sp>
        </mc:Choice>
        <mc:Fallback xmlns="">
          <p:sp>
            <p:nvSpPr>
              <p:cNvPr id="3" name="Content Placeholder 2">
                <a:extLst>
                  <a:ext uri="{FF2B5EF4-FFF2-40B4-BE49-F238E27FC236}">
                    <a16:creationId xmlns:a16="http://schemas.microsoft.com/office/drawing/2014/main" id="{6D27EE8F-63DD-FD9D-E8A3-0873B9B5C777}"/>
                  </a:ext>
                </a:extLst>
              </p:cNvPr>
              <p:cNvSpPr>
                <a:spLocks noGrp="1" noRot="1" noChangeAspect="1" noMove="1" noResize="1" noEditPoints="1" noAdjustHandles="1" noChangeArrowheads="1" noChangeShapeType="1" noTextEdit="1"/>
              </p:cNvSpPr>
              <p:nvPr>
                <p:ph idx="1"/>
              </p:nvPr>
            </p:nvSpPr>
            <p:spPr>
              <a:xfrm>
                <a:off x="838199" y="1556641"/>
                <a:ext cx="10515600" cy="796494"/>
              </a:xfrm>
              <a:blipFill>
                <a:blip r:embed="rId3"/>
                <a:stretch>
                  <a:fillRect l="-844" t="-10938"/>
                </a:stretch>
              </a:blipFill>
            </p:spPr>
            <p:txBody>
              <a:bodyPr/>
              <a:lstStyle/>
              <a:p>
                <a:r>
                  <a:rPr lang="en-US">
                    <a:noFill/>
                  </a:rPr>
                  <a:t> </a:t>
                </a:r>
              </a:p>
            </p:txBody>
          </p:sp>
        </mc:Fallback>
      </mc:AlternateContent>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49843" y="413878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087043" y="413878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423443" y="5436050"/>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8161752" y="5436050"/>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619744" y="4352850"/>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087506" y="457693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68857" y="457693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7498200" y="4352850"/>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00;p22">
            <a:extLst>
              <a:ext uri="{FF2B5EF4-FFF2-40B4-BE49-F238E27FC236}">
                <a16:creationId xmlns:a16="http://schemas.microsoft.com/office/drawing/2014/main" id="{E5EF49BF-2843-97ED-433D-FF023935284C}"/>
              </a:ext>
            </a:extLst>
          </p:cNvPr>
          <p:cNvSpPr/>
          <p:nvPr/>
        </p:nvSpPr>
        <p:spPr>
          <a:xfrm>
            <a:off x="4658594" y="481138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
        <p:nvSpPr>
          <p:cNvPr id="8" name="Rectangle 7">
            <a:extLst>
              <a:ext uri="{FF2B5EF4-FFF2-40B4-BE49-F238E27FC236}">
                <a16:creationId xmlns:a16="http://schemas.microsoft.com/office/drawing/2014/main" id="{0548551F-8C11-BE84-0F89-6824CF48B604}"/>
              </a:ext>
            </a:extLst>
          </p:cNvPr>
          <p:cNvSpPr/>
          <p:nvPr/>
        </p:nvSpPr>
        <p:spPr>
          <a:xfrm>
            <a:off x="6685467" y="4344227"/>
            <a:ext cx="1475983" cy="1091823"/>
          </a:xfrm>
          <a:prstGeom prst="rect">
            <a:avLst/>
          </a:prstGeom>
          <a:no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D545190F-8F02-0969-9B74-0D85AEB08A01}"/>
              </a:ext>
            </a:extLst>
          </p:cNvPr>
          <p:cNvSpPr/>
          <p:nvPr/>
        </p:nvSpPr>
        <p:spPr>
          <a:xfrm rot="16200000">
            <a:off x="5728329" y="4265104"/>
            <a:ext cx="486136" cy="3156995"/>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960AE5-A546-87D6-581C-D2B32512C422}"/>
                  </a:ext>
                </a:extLst>
              </p:cNvPr>
              <p:cNvSpPr txBox="1"/>
              <p:nvPr/>
            </p:nvSpPr>
            <p:spPr>
              <a:xfrm>
                <a:off x="5189350" y="6211305"/>
                <a:ext cx="1813299" cy="369332"/>
              </a:xfrm>
              <a:prstGeom prst="rect">
                <a:avLst/>
              </a:prstGeom>
              <a:noFill/>
            </p:spPr>
            <p:txBody>
              <a:bodyPr wrap="square" rtlCol="0">
                <a:spAutoFit/>
              </a:bodyPr>
              <a:lstStyle/>
              <a:p>
                <a:r>
                  <a:rPr lang="en-US" sz="1800" b="0" dirty="0"/>
                  <a:t>Joint state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𝜓</m:t>
                        </m:r>
                      </m:e>
                      <m:sub>
                        <m:r>
                          <a:rPr lang="en-US" sz="1800" b="0" i="1" smtClean="0">
                            <a:latin typeface="Cambria Math" panose="02040503050406030204" pitchFamily="18" charset="0"/>
                          </a:rPr>
                          <m:t>𝑏</m:t>
                        </m:r>
                      </m:sub>
                    </m:sSub>
                    <m:r>
                      <a:rPr lang="en-US" sz="1800"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8F960AE5-A546-87D6-581C-D2B32512C422}"/>
                  </a:ext>
                </a:extLst>
              </p:cNvPr>
              <p:cNvSpPr txBox="1">
                <a:spLocks noRot="1" noChangeAspect="1" noMove="1" noResize="1" noEditPoints="1" noAdjustHandles="1" noChangeArrowheads="1" noChangeShapeType="1" noTextEdit="1"/>
              </p:cNvSpPr>
              <p:nvPr/>
            </p:nvSpPr>
            <p:spPr>
              <a:xfrm>
                <a:off x="5189350" y="6211305"/>
                <a:ext cx="1813299" cy="369332"/>
              </a:xfrm>
              <a:prstGeom prst="rect">
                <a:avLst/>
              </a:prstGeom>
              <a:blipFill>
                <a:blip r:embed="rId8"/>
                <a:stretch>
                  <a:fillRect l="-2778" t="-10000" b="-23333"/>
                </a:stretch>
              </a:blipFill>
            </p:spPr>
            <p:txBody>
              <a:bodyPr/>
              <a:lstStyle/>
              <a:p>
                <a:r>
                  <a:rPr lang="en-US">
                    <a:noFill/>
                  </a:rPr>
                  <a:t> </a:t>
                </a:r>
              </a:p>
            </p:txBody>
          </p:sp>
        </mc:Fallback>
      </mc:AlternateContent>
      <p:sp>
        <p:nvSpPr>
          <p:cNvPr id="11" name="Left Brace 10">
            <a:extLst>
              <a:ext uri="{FF2B5EF4-FFF2-40B4-BE49-F238E27FC236}">
                <a16:creationId xmlns:a16="http://schemas.microsoft.com/office/drawing/2014/main" id="{0B9D20C6-44CB-27EE-9AA4-4208C6FC4D99}"/>
              </a:ext>
            </a:extLst>
          </p:cNvPr>
          <p:cNvSpPr/>
          <p:nvPr/>
        </p:nvSpPr>
        <p:spPr>
          <a:xfrm rot="5400000">
            <a:off x="7235399" y="3309434"/>
            <a:ext cx="322002" cy="1530099"/>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561792-F4BC-4E9E-7848-57E77B145D02}"/>
                  </a:ext>
                </a:extLst>
              </p:cNvPr>
              <p:cNvSpPr txBox="1"/>
              <p:nvPr/>
            </p:nvSpPr>
            <p:spPr>
              <a:xfrm>
                <a:off x="6205272" y="3497145"/>
                <a:ext cx="2925585" cy="338554"/>
              </a:xfrm>
              <a:prstGeom prst="rect">
                <a:avLst/>
              </a:prstGeom>
              <a:noFill/>
            </p:spPr>
            <p:txBody>
              <a:bodyPr wrap="square" rtlCol="0">
                <a:spAutoFit/>
              </a:bodyPr>
              <a:lstStyle/>
              <a:p>
                <a:r>
                  <a:rPr lang="en-US" sz="1600" b="0" dirty="0"/>
                  <a:t>Receiver’s marginal state</a:t>
                </a:r>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𝜌</m:t>
                        </m:r>
                      </m:e>
                      <m:sub>
                        <m:r>
                          <a:rPr lang="en-US" sz="1600" i="1">
                            <a:latin typeface="Cambria Math" panose="02040503050406030204" pitchFamily="18" charset="0"/>
                          </a:rPr>
                          <m:t>𝑏</m:t>
                        </m:r>
                      </m:sub>
                    </m:sSub>
                  </m:oMath>
                </a14:m>
                <a:endParaRPr lang="en-US" sz="1600" dirty="0"/>
              </a:p>
            </p:txBody>
          </p:sp>
        </mc:Choice>
        <mc:Fallback xmlns="">
          <p:sp>
            <p:nvSpPr>
              <p:cNvPr id="12" name="TextBox 11">
                <a:extLst>
                  <a:ext uri="{FF2B5EF4-FFF2-40B4-BE49-F238E27FC236}">
                    <a16:creationId xmlns:a16="http://schemas.microsoft.com/office/drawing/2014/main" id="{C8561792-F4BC-4E9E-7848-57E77B145D02}"/>
                  </a:ext>
                </a:extLst>
              </p:cNvPr>
              <p:cNvSpPr txBox="1">
                <a:spLocks noRot="1" noChangeAspect="1" noMove="1" noResize="1" noEditPoints="1" noAdjustHandles="1" noChangeArrowheads="1" noChangeShapeType="1" noTextEdit="1"/>
              </p:cNvSpPr>
              <p:nvPr/>
            </p:nvSpPr>
            <p:spPr>
              <a:xfrm>
                <a:off x="6205272" y="3497145"/>
                <a:ext cx="2925585" cy="338554"/>
              </a:xfrm>
              <a:prstGeom prst="rect">
                <a:avLst/>
              </a:prstGeom>
              <a:blipFill>
                <a:blip r:embed="rId9"/>
                <a:stretch>
                  <a:fillRect l="-862" t="-3704"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4CC12C7-5F68-257A-C8A8-2792D8BF03E1}"/>
                  </a:ext>
                </a:extLst>
              </p:cNvPr>
              <p:cNvSpPr txBox="1">
                <a:spLocks/>
              </p:cNvSpPr>
              <p:nvPr/>
            </p:nvSpPr>
            <p:spPr>
              <a:xfrm>
                <a:off x="838199" y="2093439"/>
                <a:ext cx="10515600" cy="1569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Uhlmann’s theorem </a:t>
                </a:r>
                <a14:m>
                  <m:oMath xmlns:m="http://schemas.openxmlformats.org/officeDocument/2006/math">
                    <m:r>
                      <a:rPr lang="en-US" sz="2400" i="1">
                        <a:latin typeface="Cambria Math" panose="02040503050406030204" pitchFamily="18" charset="0"/>
                      </a:rPr>
                      <m:t>⟹</m:t>
                    </m:r>
                  </m:oMath>
                </a14:m>
                <a:r>
                  <a:rPr lang="en-US" sz="2400" dirty="0"/>
                  <a:t> before running </a:t>
                </a:r>
                <a:r>
                  <a:rPr lang="en-US" sz="2400" b="1" dirty="0">
                    <a:solidFill>
                      <a:srgbClr val="FFC000"/>
                    </a:solidFill>
                  </a:rPr>
                  <a:t>Reveal phase</a:t>
                </a:r>
                <a:r>
                  <a:rPr lang="en-US" sz="2400" dirty="0"/>
                  <a:t>, committer can first implement an Uhlmann transformation </a:t>
                </a:r>
                <a14:m>
                  <m:oMath xmlns:m="http://schemas.openxmlformats.org/officeDocument/2006/math">
                    <m:r>
                      <a:rPr lang="en-US" sz="2400" b="0" i="1" smtClean="0">
                        <a:latin typeface="Cambria Math" panose="02040503050406030204" pitchFamily="18" charset="0"/>
                      </a:rPr>
                      <m:t>𝑈</m:t>
                    </m:r>
                  </m:oMath>
                </a14:m>
                <a:r>
                  <a:rPr lang="en-US" sz="2400" dirty="0"/>
                  <a:t> to locally map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𝑏</m:t>
                            </m:r>
                          </m:sub>
                        </m:sSub>
                      </m:e>
                    </m:d>
                  </m:oMath>
                </a14:m>
                <a:r>
                  <a:rPr lang="en-US" sz="2400" dirty="0"/>
                  <a:t> to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1−</m:t>
                            </m:r>
                            <m:r>
                              <a:rPr lang="en-US" sz="2400" b="0" i="1" smtClean="0">
                                <a:latin typeface="Cambria Math" panose="02040503050406030204" pitchFamily="18" charset="0"/>
                              </a:rPr>
                              <m:t>𝑏</m:t>
                            </m:r>
                          </m:sub>
                        </m:sSub>
                      </m:e>
                    </m:d>
                    <m:r>
                      <a:rPr lang="en-US" sz="2400" b="0" i="0" smtClean="0">
                        <a:latin typeface="Cambria Math" panose="02040503050406030204" pitchFamily="18" charset="0"/>
                      </a:rPr>
                      <m:t>.</m:t>
                    </m:r>
                  </m:oMath>
                </a14:m>
                <a:r>
                  <a:rPr lang="en-US" sz="2400" dirty="0"/>
                  <a:t> </a:t>
                </a:r>
              </a:p>
            </p:txBody>
          </p:sp>
        </mc:Choice>
        <mc:Fallback xmlns="">
          <p:sp>
            <p:nvSpPr>
              <p:cNvPr id="14" name="Content Placeholder 2">
                <a:extLst>
                  <a:ext uri="{FF2B5EF4-FFF2-40B4-BE49-F238E27FC236}">
                    <a16:creationId xmlns:a16="http://schemas.microsoft.com/office/drawing/2014/main" id="{B4CC12C7-5F68-257A-C8A8-2792D8BF03E1}"/>
                  </a:ext>
                </a:extLst>
              </p:cNvPr>
              <p:cNvSpPr txBox="1">
                <a:spLocks noRot="1" noChangeAspect="1" noMove="1" noResize="1" noEditPoints="1" noAdjustHandles="1" noChangeArrowheads="1" noChangeShapeType="1" noTextEdit="1"/>
              </p:cNvSpPr>
              <p:nvPr/>
            </p:nvSpPr>
            <p:spPr>
              <a:xfrm>
                <a:off x="838199" y="2093439"/>
                <a:ext cx="10515600" cy="1569116"/>
              </a:xfrm>
              <a:prstGeom prst="rect">
                <a:avLst/>
              </a:prstGeom>
              <a:blipFill>
                <a:blip r:embed="rId10"/>
                <a:stretch>
                  <a:fillRect l="-844" t="-560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5617F62-6AC1-666F-971B-0AC0157ED435}"/>
              </a:ext>
            </a:extLst>
          </p:cNvPr>
          <p:cNvSpPr/>
          <p:nvPr/>
        </p:nvSpPr>
        <p:spPr>
          <a:xfrm>
            <a:off x="3593657" y="4138783"/>
            <a:ext cx="2502343" cy="14617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0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6" presetClass="emph" presetSubtype="0" repeatCount="3000" fill="hold" grpId="0"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subTnLst>
                                    <p:set>
                                      <p:cBhvr override="childStyle">
                                        <p:cTn dur="1" fill="hold" display="0" masterRel="sameClick" afterEffect="1">
                                          <p:stCondLst>
                                            <p:cond evt="end" delay="0">
                                              <p:tn val="11"/>
                                            </p:cond>
                                          </p:stCondLst>
                                        </p:cTn>
                                        <p:tgtEl>
                                          <p:spTgt spid="13"/>
                                        </p:tgtEl>
                                        <p:attrNameLst>
                                          <p:attrName>style.visibility</p:attrName>
                                        </p:attrNameLst>
                                      </p:cBhvr>
                                      <p:to>
                                        <p:strVal val="hidden"/>
                                      </p:to>
                                    </p:set>
                                  </p:subTnLst>
                                </p:cTn>
                              </p:par>
                            </p:childTnLst>
                          </p:cTn>
                        </p:par>
                        <p:par>
                          <p:cTn id="14" fill="hold">
                            <p:stCondLst>
                              <p:cond delay="1500"/>
                            </p:stCondLst>
                            <p:childTnLst>
                              <p:par>
                                <p:cTn id="15" presetID="1" presetClass="exit" presetSubtype="0" fill="hold" grpId="1" nodeType="after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3" grpId="1" animBg="1"/>
      <p:bldP spid="13"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C74D-8CF7-331D-34B5-CEEF6FE27846}"/>
              </a:ext>
            </a:extLst>
          </p:cNvPr>
          <p:cNvSpPr>
            <a:spLocks noGrp="1"/>
          </p:cNvSpPr>
          <p:nvPr>
            <p:ph type="title"/>
          </p:nvPr>
        </p:nvSpPr>
        <p:spPr/>
        <p:txBody>
          <a:bodyPr/>
          <a:lstStyle/>
          <a:p>
            <a:r>
              <a:rPr lang="en-US" dirty="0">
                <a:solidFill>
                  <a:schemeClr val="accent6">
                    <a:lumMod val="40000"/>
                    <a:lumOff val="60000"/>
                  </a:schemeClr>
                </a:solidFill>
              </a:rPr>
              <a:t>Lo, Chau/</a:t>
            </a:r>
            <a:r>
              <a:rPr lang="en-US" dirty="0" err="1">
                <a:solidFill>
                  <a:schemeClr val="accent6">
                    <a:lumMod val="40000"/>
                    <a:lumOff val="60000"/>
                  </a:schemeClr>
                </a:solidFill>
              </a:rPr>
              <a:t>Mayers</a:t>
            </a:r>
            <a:r>
              <a:rPr lang="en-US" dirty="0">
                <a:solidFill>
                  <a:schemeClr val="accent6">
                    <a:lumMod val="40000"/>
                    <a:lumOff val="60000"/>
                  </a:schemeClr>
                </a:solidFill>
              </a:rPr>
              <a:t>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27EE8F-63DD-FD9D-E8A3-0873B9B5C777}"/>
                  </a:ext>
                </a:extLst>
              </p:cNvPr>
              <p:cNvSpPr>
                <a:spLocks noGrp="1"/>
              </p:cNvSpPr>
              <p:nvPr>
                <p:ph idx="1"/>
              </p:nvPr>
            </p:nvSpPr>
            <p:spPr>
              <a:xfrm>
                <a:off x="838199" y="1556641"/>
                <a:ext cx="10515600" cy="796494"/>
              </a:xfrm>
            </p:spPr>
            <p:txBody>
              <a:bodyPr>
                <a:normAutofit/>
              </a:bodyPr>
              <a:lstStyle/>
              <a:p>
                <a:pPr marL="0" indent="0">
                  <a:buNone/>
                </a:pPr>
                <a:r>
                  <a:rPr lang="en-US" sz="2400" b="1" dirty="0">
                    <a:solidFill>
                      <a:srgbClr val="FF7DFB"/>
                    </a:solidFill>
                  </a:rPr>
                  <a:t>Hiding security</a:t>
                </a:r>
                <a:r>
                  <a:rPr lang="en-US" sz="2400" dirty="0">
                    <a:solidFill>
                      <a:srgbClr val="FF7DFB"/>
                    </a:solidFill>
                  </a:rPr>
                  <a:t> </a:t>
                </a:r>
                <a14:m>
                  <m:oMath xmlns:m="http://schemas.openxmlformats.org/officeDocument/2006/math">
                    <m:r>
                      <a:rPr lang="en-US" sz="2400" b="0" i="1" smtClean="0">
                        <a:latin typeface="Cambria Math" panose="02040503050406030204" pitchFamily="18" charset="0"/>
                      </a:rPr>
                      <m:t>⟹</m:t>
                    </m:r>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𝜌</m:t>
                        </m:r>
                      </m:e>
                      <m:sub>
                        <m:r>
                          <a:rPr lang="en-US" sz="2400" b="0" i="1" smtClean="0">
                            <a:latin typeface="Cambria Math" panose="02040503050406030204" pitchFamily="18" charset="0"/>
                          </a:rPr>
                          <m:t>1</m:t>
                        </m:r>
                      </m:sub>
                    </m:sSub>
                  </m:oMath>
                </a14:m>
                <a:endParaRPr lang="en-US" sz="2400" dirty="0"/>
              </a:p>
            </p:txBody>
          </p:sp>
        </mc:Choice>
        <mc:Fallback xmlns="">
          <p:sp>
            <p:nvSpPr>
              <p:cNvPr id="3" name="Content Placeholder 2">
                <a:extLst>
                  <a:ext uri="{FF2B5EF4-FFF2-40B4-BE49-F238E27FC236}">
                    <a16:creationId xmlns:a16="http://schemas.microsoft.com/office/drawing/2014/main" id="{6D27EE8F-63DD-FD9D-E8A3-0873B9B5C777}"/>
                  </a:ext>
                </a:extLst>
              </p:cNvPr>
              <p:cNvSpPr>
                <a:spLocks noGrp="1" noRot="1" noChangeAspect="1" noMove="1" noResize="1" noEditPoints="1" noAdjustHandles="1" noChangeArrowheads="1" noChangeShapeType="1" noTextEdit="1"/>
              </p:cNvSpPr>
              <p:nvPr>
                <p:ph idx="1"/>
              </p:nvPr>
            </p:nvSpPr>
            <p:spPr>
              <a:xfrm>
                <a:off x="838199" y="1556641"/>
                <a:ext cx="10515600" cy="796494"/>
              </a:xfrm>
              <a:blipFill>
                <a:blip r:embed="rId3"/>
                <a:stretch>
                  <a:fillRect l="-844" t="-10938"/>
                </a:stretch>
              </a:blipFill>
            </p:spPr>
            <p:txBody>
              <a:bodyPr/>
              <a:lstStyle/>
              <a:p>
                <a:r>
                  <a:rPr lang="en-US">
                    <a:noFill/>
                  </a:rPr>
                  <a:t> </a:t>
                </a:r>
              </a:p>
            </p:txBody>
          </p:sp>
        </mc:Fallback>
      </mc:AlternateContent>
      <p:pic>
        <p:nvPicPr>
          <p:cNvPr id="4" name="Picture 3" descr="User Svg Png Icon Free Download (#367056) - OnlineWebFonts.COM">
            <a:extLst>
              <a:ext uri="{FF2B5EF4-FFF2-40B4-BE49-F238E27FC236}">
                <a16:creationId xmlns:a16="http://schemas.microsoft.com/office/drawing/2014/main" id="{9415ECFD-C172-1E0F-8C5E-6C4CC11B47C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49843" y="4138783"/>
            <a:ext cx="1043814" cy="111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er Svg Png Icon Free Download (#367056) - OnlineWebFonts.COM">
            <a:extLst>
              <a:ext uri="{FF2B5EF4-FFF2-40B4-BE49-F238E27FC236}">
                <a16:creationId xmlns:a16="http://schemas.microsoft.com/office/drawing/2014/main" id="{C4E85193-3E8C-E303-EDD2-2737C4A06BB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087043" y="4138783"/>
            <a:ext cx="1043814" cy="1119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B99D6-513C-8E9E-3895-39E5EA92FFC9}"/>
              </a:ext>
            </a:extLst>
          </p:cNvPr>
          <p:cNvSpPr txBox="1"/>
          <p:nvPr/>
        </p:nvSpPr>
        <p:spPr>
          <a:xfrm>
            <a:off x="2423443" y="5436050"/>
            <a:ext cx="1245613" cy="369332"/>
          </a:xfrm>
          <a:prstGeom prst="rect">
            <a:avLst/>
          </a:prstGeom>
          <a:noFill/>
        </p:spPr>
        <p:txBody>
          <a:bodyPr wrap="square" rtlCol="0">
            <a:spAutoFit/>
          </a:bodyPr>
          <a:lstStyle/>
          <a:p>
            <a:r>
              <a:rPr lang="en-US" dirty="0"/>
              <a:t>Committer</a:t>
            </a:r>
          </a:p>
        </p:txBody>
      </p:sp>
      <p:sp>
        <p:nvSpPr>
          <p:cNvPr id="7" name="TextBox 6">
            <a:extLst>
              <a:ext uri="{FF2B5EF4-FFF2-40B4-BE49-F238E27FC236}">
                <a16:creationId xmlns:a16="http://schemas.microsoft.com/office/drawing/2014/main" id="{E21A6983-4A46-8141-D928-12CA56441C5F}"/>
              </a:ext>
            </a:extLst>
          </p:cNvPr>
          <p:cNvSpPr txBox="1"/>
          <p:nvPr/>
        </p:nvSpPr>
        <p:spPr>
          <a:xfrm>
            <a:off x="8161752" y="5436050"/>
            <a:ext cx="1416244" cy="369332"/>
          </a:xfrm>
          <a:prstGeom prst="rect">
            <a:avLst/>
          </a:prstGeom>
          <a:noFill/>
        </p:spPr>
        <p:txBody>
          <a:bodyPr wrap="square" rtlCol="0">
            <a:spAutoFit/>
          </a:bodyPr>
          <a:lstStyle/>
          <a:p>
            <a:r>
              <a:rPr lang="en-US" dirty="0"/>
              <a:t>Receiver</a:t>
            </a:r>
          </a:p>
        </p:txBody>
      </p:sp>
      <p:pic>
        <p:nvPicPr>
          <p:cNvPr id="16" name="Picture 2" descr="470 Quantum Computing Illustrations &amp; Clip Art - iStock">
            <a:extLst>
              <a:ext uri="{FF2B5EF4-FFF2-40B4-BE49-F238E27FC236}">
                <a16:creationId xmlns:a16="http://schemas.microsoft.com/office/drawing/2014/main" id="{C0022AB6-0189-A3C4-5BC2-F5C7BC61ED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619744" y="4352850"/>
            <a:ext cx="571087" cy="9779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lat vector style of quantum physics, electron icon 6742292 Vector Art at  Vecteezy">
            <a:extLst>
              <a:ext uri="{FF2B5EF4-FFF2-40B4-BE49-F238E27FC236}">
                <a16:creationId xmlns:a16="http://schemas.microsoft.com/office/drawing/2014/main" id="{C4BE1066-E149-6E5C-88D8-FEF4DC1584C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087506" y="457693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 flat vector style of quantum physics, electron icon 6742292 Vector Art at  Vecteezy">
            <a:extLst>
              <a:ext uri="{FF2B5EF4-FFF2-40B4-BE49-F238E27FC236}">
                <a16:creationId xmlns:a16="http://schemas.microsoft.com/office/drawing/2014/main" id="{0E44C2F0-18F7-855B-BACE-8E6897F852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68857" y="4576934"/>
            <a:ext cx="681037" cy="68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70 Quantum Computing Illustrations &amp; Clip Art - iStock">
            <a:extLst>
              <a:ext uri="{FF2B5EF4-FFF2-40B4-BE49-F238E27FC236}">
                <a16:creationId xmlns:a16="http://schemas.microsoft.com/office/drawing/2014/main" id="{A6D30486-DAA7-E922-270B-2915C8707E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7498200" y="4352850"/>
            <a:ext cx="571087" cy="977939"/>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00;p22">
            <a:extLst>
              <a:ext uri="{FF2B5EF4-FFF2-40B4-BE49-F238E27FC236}">
                <a16:creationId xmlns:a16="http://schemas.microsoft.com/office/drawing/2014/main" id="{E5EF49BF-2843-97ED-433D-FF023935284C}"/>
              </a:ext>
            </a:extLst>
          </p:cNvPr>
          <p:cNvSpPr/>
          <p:nvPr/>
        </p:nvSpPr>
        <p:spPr>
          <a:xfrm>
            <a:off x="4658594" y="4811380"/>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
        <p:nvSpPr>
          <p:cNvPr id="9" name="Left Brace 8">
            <a:extLst>
              <a:ext uri="{FF2B5EF4-FFF2-40B4-BE49-F238E27FC236}">
                <a16:creationId xmlns:a16="http://schemas.microsoft.com/office/drawing/2014/main" id="{D545190F-8F02-0969-9B74-0D85AEB08A01}"/>
              </a:ext>
            </a:extLst>
          </p:cNvPr>
          <p:cNvSpPr/>
          <p:nvPr/>
        </p:nvSpPr>
        <p:spPr>
          <a:xfrm rot="16200000">
            <a:off x="5728329" y="4265104"/>
            <a:ext cx="486136" cy="3156995"/>
          </a:xfrm>
          <a:prstGeom prst="leftBrac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960AE5-A546-87D6-581C-D2B32512C422}"/>
                  </a:ext>
                </a:extLst>
              </p:cNvPr>
              <p:cNvSpPr txBox="1"/>
              <p:nvPr/>
            </p:nvSpPr>
            <p:spPr>
              <a:xfrm>
                <a:off x="5189350" y="6211305"/>
                <a:ext cx="2125850" cy="369332"/>
              </a:xfrm>
              <a:prstGeom prst="rect">
                <a:avLst/>
              </a:prstGeom>
              <a:noFill/>
            </p:spPr>
            <p:txBody>
              <a:bodyPr wrap="square" rtlCol="0">
                <a:spAutoFit/>
              </a:bodyPr>
              <a:lstStyle/>
              <a:p>
                <a:r>
                  <a:rPr lang="en-US" sz="1800" b="0" dirty="0"/>
                  <a:t>Joint state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𝜓</m:t>
                        </m:r>
                      </m:e>
                      <m:sub>
                        <m:r>
                          <a:rPr lang="en-US" sz="1800" b="0" i="1" smtClean="0">
                            <a:latin typeface="Cambria Math" panose="02040503050406030204" pitchFamily="18" charset="0"/>
                          </a:rPr>
                          <m:t>1−</m:t>
                        </m:r>
                        <m:r>
                          <a:rPr lang="en-US" sz="1800" b="0" i="1" smtClean="0">
                            <a:latin typeface="Cambria Math" panose="02040503050406030204" pitchFamily="18" charset="0"/>
                          </a:rPr>
                          <m:t>𝑏</m:t>
                        </m:r>
                      </m:sub>
                    </m:sSub>
                    <m:r>
                      <a:rPr lang="en-US" sz="1800"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8F960AE5-A546-87D6-581C-D2B32512C422}"/>
                  </a:ext>
                </a:extLst>
              </p:cNvPr>
              <p:cNvSpPr txBox="1">
                <a:spLocks noRot="1" noChangeAspect="1" noMove="1" noResize="1" noEditPoints="1" noAdjustHandles="1" noChangeArrowheads="1" noChangeShapeType="1" noTextEdit="1"/>
              </p:cNvSpPr>
              <p:nvPr/>
            </p:nvSpPr>
            <p:spPr>
              <a:xfrm>
                <a:off x="5189350" y="6211305"/>
                <a:ext cx="2125850" cy="369332"/>
              </a:xfrm>
              <a:prstGeom prst="rect">
                <a:avLst/>
              </a:prstGeom>
              <a:blipFill>
                <a:blip r:embed="rId8"/>
                <a:stretch>
                  <a:fillRect l="-2381"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4CC12C7-5F68-257A-C8A8-2792D8BF03E1}"/>
                  </a:ext>
                </a:extLst>
              </p:cNvPr>
              <p:cNvSpPr txBox="1">
                <a:spLocks/>
              </p:cNvSpPr>
              <p:nvPr/>
            </p:nvSpPr>
            <p:spPr>
              <a:xfrm>
                <a:off x="838199" y="2093439"/>
                <a:ext cx="10515600" cy="2016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Uhlmann’s theorem </a:t>
                </a:r>
                <a14:m>
                  <m:oMath xmlns:m="http://schemas.openxmlformats.org/officeDocument/2006/math">
                    <m:r>
                      <a:rPr lang="en-US" sz="2400" i="1">
                        <a:latin typeface="Cambria Math" panose="02040503050406030204" pitchFamily="18" charset="0"/>
                      </a:rPr>
                      <m:t>⟹</m:t>
                    </m:r>
                  </m:oMath>
                </a14:m>
                <a:r>
                  <a:rPr lang="en-US" sz="2400" dirty="0"/>
                  <a:t> before running </a:t>
                </a:r>
                <a:r>
                  <a:rPr lang="en-US" sz="2400" b="1" dirty="0">
                    <a:solidFill>
                      <a:srgbClr val="FFC000"/>
                    </a:solidFill>
                  </a:rPr>
                  <a:t>Reveal phase</a:t>
                </a:r>
                <a:r>
                  <a:rPr lang="en-US" sz="2400" dirty="0"/>
                  <a:t>, committer can first implement an Uhlmann transformation </a:t>
                </a:r>
                <a14:m>
                  <m:oMath xmlns:m="http://schemas.openxmlformats.org/officeDocument/2006/math">
                    <m:r>
                      <a:rPr lang="en-US" sz="2400" b="0" i="1" smtClean="0">
                        <a:latin typeface="Cambria Math" panose="02040503050406030204" pitchFamily="18" charset="0"/>
                      </a:rPr>
                      <m:t>𝑈</m:t>
                    </m:r>
                  </m:oMath>
                </a14:m>
                <a:r>
                  <a:rPr lang="en-US" sz="2400" dirty="0"/>
                  <a:t> to locally map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𝑏</m:t>
                            </m:r>
                          </m:sub>
                        </m:sSub>
                      </m:e>
                    </m:d>
                  </m:oMath>
                </a14:m>
                <a:r>
                  <a:rPr lang="en-US" sz="2400" dirty="0"/>
                  <a:t> to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1−</m:t>
                            </m:r>
                            <m:r>
                              <a:rPr lang="en-US" sz="2400" b="0" i="1" smtClean="0">
                                <a:latin typeface="Cambria Math" panose="02040503050406030204" pitchFamily="18" charset="0"/>
                              </a:rPr>
                              <m:t>𝑏</m:t>
                            </m:r>
                          </m:sub>
                        </m:sSub>
                      </m:e>
                    </m:d>
                    <m:r>
                      <a:rPr lang="en-US" sz="2400" b="0" i="0" smtClean="0">
                        <a:latin typeface="Cambria Math" panose="02040503050406030204" pitchFamily="18" charset="0"/>
                      </a:rPr>
                      <m:t>.</m:t>
                    </m:r>
                  </m:oMath>
                </a14:m>
                <a:r>
                  <a:rPr lang="en-US" sz="2400" dirty="0"/>
                  <a:t> </a:t>
                </a:r>
              </a:p>
              <a:p>
                <a:pPr marL="0" indent="0">
                  <a:buNone/>
                </a:pPr>
                <a:r>
                  <a:rPr lang="en-US" sz="2400" dirty="0"/>
                  <a:t>After the </a:t>
                </a:r>
                <a:r>
                  <a:rPr lang="en-US" sz="2400" b="1" dirty="0">
                    <a:solidFill>
                      <a:srgbClr val="FFC000"/>
                    </a:solidFill>
                  </a:rPr>
                  <a:t>Reveal phase</a:t>
                </a:r>
                <a:r>
                  <a:rPr lang="en-US" sz="2400" dirty="0"/>
                  <a:t>, receiver is convinced the bit is </a:t>
                </a:r>
                <a14:m>
                  <m:oMath xmlns:m="http://schemas.openxmlformats.org/officeDocument/2006/math">
                    <m:r>
                      <a:rPr lang="en-US" sz="2400" b="0" i="1" smtClean="0">
                        <a:latin typeface="Cambria Math" panose="02040503050406030204" pitchFamily="18" charset="0"/>
                      </a:rPr>
                      <m:t>1−</m:t>
                    </m:r>
                    <m:r>
                      <a:rPr lang="en-US" sz="2400" b="0" i="1" smtClean="0">
                        <a:latin typeface="Cambria Math" panose="02040503050406030204" pitchFamily="18" charset="0"/>
                      </a:rPr>
                      <m:t>𝑏</m:t>
                    </m:r>
                  </m:oMath>
                </a14:m>
                <a:r>
                  <a:rPr lang="en-US" sz="2400" dirty="0"/>
                  <a:t>.</a:t>
                </a:r>
              </a:p>
              <a:p>
                <a:pPr marL="0" indent="0">
                  <a:buNone/>
                </a:pPr>
                <a:r>
                  <a:rPr lang="en-US" sz="2400" dirty="0"/>
                  <a:t>This violates </a:t>
                </a:r>
                <a:r>
                  <a:rPr lang="en-US" sz="2400" b="1" dirty="0">
                    <a:solidFill>
                      <a:srgbClr val="FF7DFB"/>
                    </a:solidFill>
                  </a:rPr>
                  <a:t>Binding security</a:t>
                </a:r>
                <a:r>
                  <a:rPr lang="en-US" sz="2400" dirty="0"/>
                  <a:t>; contradiction!</a:t>
                </a:r>
              </a:p>
            </p:txBody>
          </p:sp>
        </mc:Choice>
        <mc:Fallback xmlns="">
          <p:sp>
            <p:nvSpPr>
              <p:cNvPr id="14" name="Content Placeholder 2">
                <a:extLst>
                  <a:ext uri="{FF2B5EF4-FFF2-40B4-BE49-F238E27FC236}">
                    <a16:creationId xmlns:a16="http://schemas.microsoft.com/office/drawing/2014/main" id="{B4CC12C7-5F68-257A-C8A8-2792D8BF03E1}"/>
                  </a:ext>
                </a:extLst>
              </p:cNvPr>
              <p:cNvSpPr txBox="1">
                <a:spLocks noRot="1" noChangeAspect="1" noMove="1" noResize="1" noEditPoints="1" noAdjustHandles="1" noChangeArrowheads="1" noChangeShapeType="1" noTextEdit="1"/>
              </p:cNvSpPr>
              <p:nvPr/>
            </p:nvSpPr>
            <p:spPr>
              <a:xfrm>
                <a:off x="838199" y="2093439"/>
                <a:ext cx="10515600" cy="2016342"/>
              </a:xfrm>
              <a:prstGeom prst="rect">
                <a:avLst/>
              </a:prstGeom>
              <a:blipFill>
                <a:blip r:embed="rId9"/>
                <a:stretch>
                  <a:fillRect l="-844" t="-4375"/>
                </a:stretch>
              </a:blipFill>
            </p:spPr>
            <p:txBody>
              <a:bodyPr/>
              <a:lstStyle/>
              <a:p>
                <a:r>
                  <a:rPr lang="en-US">
                    <a:noFill/>
                  </a:rPr>
                  <a:t> </a:t>
                </a:r>
              </a:p>
            </p:txBody>
          </p:sp>
        </mc:Fallback>
      </mc:AlternateContent>
    </p:spTree>
    <p:extLst>
      <p:ext uri="{BB962C8B-B14F-4D97-AF65-F5344CB8AC3E}">
        <p14:creationId xmlns:p14="http://schemas.microsoft.com/office/powerpoint/2010/main" val="1641744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dirty="0"/>
                  <a:t>Uhlmann transformations is a “</a:t>
                </a:r>
                <a:r>
                  <a:rPr lang="en-US" b="1" dirty="0">
                    <a:solidFill>
                      <a:srgbClr val="00B0F0"/>
                    </a:solidFill>
                  </a:rPr>
                  <a:t>Fully Quantum</a:t>
                </a:r>
                <a:r>
                  <a:rPr lang="en-US" dirty="0"/>
                  <a:t>” task: </a:t>
                </a:r>
                <a:br>
                  <a:rPr lang="en-US" dirty="0"/>
                </a:br>
                <a:r>
                  <a:rPr lang="en-US" dirty="0"/>
                  <a:t>Given input system </a:t>
                </a:r>
                <a:r>
                  <a:rPr lang="en-US" b="1" dirty="0">
                    <a:solidFill>
                      <a:srgbClr val="00B0F0"/>
                    </a:solidFill>
                  </a:rPr>
                  <a:t>A</a:t>
                </a:r>
                <a:r>
                  <a:rPr lang="en-US" dirty="0"/>
                  <a:t> of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oMath>
                </a14:m>
                <a:r>
                  <a:rPr lang="en-US" dirty="0"/>
                  <a:t> apply transformation </a:t>
                </a:r>
                <a14:m>
                  <m:oMath xmlns:m="http://schemas.openxmlformats.org/officeDocument/2006/math">
                    <m:r>
                      <a:rPr lang="en-US" b="0" i="1" smtClean="0">
                        <a:latin typeface="Cambria Math" panose="02040503050406030204" pitchFamily="18" charset="0"/>
                      </a:rPr>
                      <m:t>𝑈</m:t>
                    </m:r>
                  </m:oMath>
                </a14:m>
                <a:r>
                  <a:rPr lang="en-US" dirty="0"/>
                  <a:t> so state of global </a:t>
                </a:r>
                <a:r>
                  <a:rPr lang="en-US" b="1" dirty="0">
                    <a:solidFill>
                      <a:srgbClr val="00B0F0"/>
                    </a:solidFill>
                  </a:rPr>
                  <a:t>A</a:t>
                </a:r>
                <a:r>
                  <a:rPr lang="en-US" b="1" dirty="0">
                    <a:solidFill>
                      <a:srgbClr val="FFC000"/>
                    </a:solidFill>
                  </a:rPr>
                  <a:t>B</a:t>
                </a:r>
                <a:r>
                  <a:rPr lang="en-US" dirty="0"/>
                  <a:t> system becomes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a:t>
                </a:r>
              </a:p>
              <a:p>
                <a:pPr marL="0" indent="0">
                  <a:buNone/>
                </a:pPr>
                <a:endParaRPr lang="en-US" dirty="0"/>
              </a:p>
              <a:p>
                <a:pPr marL="0" indent="0">
                  <a:buNone/>
                </a:pPr>
                <a:r>
                  <a:rPr lang="en-US" dirty="0"/>
                  <a:t>What are the computational resources needed for this?</a:t>
                </a:r>
              </a:p>
              <a:p>
                <a:pPr marL="0" indent="0">
                  <a:buNone/>
                </a:pPr>
                <a:endParaRPr lang="en-US" dirty="0"/>
              </a:p>
              <a:p>
                <a:pPr marL="0" indent="0">
                  <a:buNone/>
                </a:pPr>
                <a:r>
                  <a:rPr lang="en-US" dirty="0"/>
                  <a:t>Can we relate the complexity of Uhlmann transformations to complexity of other tasks?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A5EA5C7B-0B5E-EC16-D90F-15F86F5110F1}"/>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230000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a:xfrm>
            <a:off x="838200" y="1825624"/>
            <a:ext cx="10515600" cy="1856337"/>
          </a:xfrm>
        </p:spPr>
        <p:txBody>
          <a:bodyPr>
            <a:normAutofit/>
          </a:bodyPr>
          <a:lstStyle/>
          <a:p>
            <a:pPr marL="0" indent="0">
              <a:buNone/>
            </a:pPr>
            <a:r>
              <a:rPr lang="en-US" sz="3200" dirty="0"/>
              <a:t>Based on classical cryptography we expect Uhlmann transformations to be difficult.</a:t>
            </a:r>
          </a:p>
        </p:txBody>
      </p:sp>
      <p:sp>
        <p:nvSpPr>
          <p:cNvPr id="5" name="TextBox 4">
            <a:extLst>
              <a:ext uri="{FF2B5EF4-FFF2-40B4-BE49-F238E27FC236}">
                <a16:creationId xmlns:a16="http://schemas.microsoft.com/office/drawing/2014/main" id="{18B3A4F5-4923-DF65-3CD7-312A7E6B0DC8}"/>
              </a:ext>
            </a:extLst>
          </p:cNvPr>
          <p:cNvSpPr txBox="1"/>
          <p:nvPr/>
        </p:nvSpPr>
        <p:spPr>
          <a:xfrm>
            <a:off x="4447614"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7259729"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7259729"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FD30DB7-1FED-7762-03DB-9FD63622D756}"/>
              </a:ext>
            </a:extLst>
          </p:cNvPr>
          <p:cNvSpPr txBox="1"/>
          <p:nvPr/>
        </p:nvSpPr>
        <p:spPr>
          <a:xfrm>
            <a:off x="931207" y="3405698"/>
            <a:ext cx="3176867" cy="830997"/>
          </a:xfrm>
          <a:prstGeom prst="rect">
            <a:avLst/>
          </a:prstGeom>
          <a:noFill/>
        </p:spPr>
        <p:txBody>
          <a:bodyPr wrap="square">
            <a:spAutoFit/>
          </a:bodyPr>
          <a:lstStyle/>
          <a:p>
            <a:r>
              <a:rPr lang="en-US" sz="2400" dirty="0">
                <a:solidFill>
                  <a:srgbClr val="FF7DFB"/>
                </a:solidFill>
              </a:rPr>
              <a:t>Inverting one-way functions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656D61-691B-009C-618E-26EE7F936C0E}"/>
                  </a:ext>
                </a:extLst>
              </p:cNvPr>
              <p:cNvSpPr txBox="1"/>
              <p:nvPr/>
            </p:nvSpPr>
            <p:spPr>
              <a:xfrm>
                <a:off x="362342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9" name="TextBox 8">
                <a:extLst>
                  <a:ext uri="{FF2B5EF4-FFF2-40B4-BE49-F238E27FC236}">
                    <a16:creationId xmlns:a16="http://schemas.microsoft.com/office/drawing/2014/main" id="{C6656D61-691B-009C-618E-26EE7F936C0E}"/>
                  </a:ext>
                </a:extLst>
              </p:cNvPr>
              <p:cNvSpPr txBox="1">
                <a:spLocks noRot="1" noChangeAspect="1" noMove="1" noResize="1" noEditPoints="1" noAdjustHandles="1" noChangeArrowheads="1" noChangeShapeType="1" noTextEdit="1"/>
              </p:cNvSpPr>
              <p:nvPr/>
            </p:nvSpPr>
            <p:spPr>
              <a:xfrm>
                <a:off x="3623421" y="3563470"/>
                <a:ext cx="810185" cy="523220"/>
              </a:xfrm>
              <a:prstGeom prst="rect">
                <a:avLst/>
              </a:prstGeom>
              <a:blipFill>
                <a:blip r:embed="rId3"/>
                <a:stretch>
                  <a:fillRect b="-476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826001C-7F70-B1D1-225B-33E576DCF9E7}"/>
              </a:ext>
            </a:extLst>
          </p:cNvPr>
          <p:cNvSpPr txBox="1"/>
          <p:nvPr/>
        </p:nvSpPr>
        <p:spPr>
          <a:xfrm>
            <a:off x="7954495" y="3405698"/>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cxnSp>
        <p:nvCxnSpPr>
          <p:cNvPr id="11" name="Curved Connector 10">
            <a:extLst>
              <a:ext uri="{FF2B5EF4-FFF2-40B4-BE49-F238E27FC236}">
                <a16:creationId xmlns:a16="http://schemas.microsoft.com/office/drawing/2014/main" id="{B90CBA25-8AF7-2125-85A3-14FC11AC991A}"/>
              </a:ext>
            </a:extLst>
          </p:cNvPr>
          <p:cNvCxnSpPr>
            <a:cxnSpLocks/>
          </p:cNvCxnSpPr>
          <p:nvPr/>
        </p:nvCxnSpPr>
        <p:spPr>
          <a:xfrm rot="16200000" flipV="1">
            <a:off x="7636229" y="4139631"/>
            <a:ext cx="420262" cy="309283"/>
          </a:xfrm>
          <a:prstGeom prst="curvedConnector3">
            <a:avLst>
              <a:gd name="adj1" fmla="val 50000"/>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44AA7F-426A-2AFC-B43D-DA8F62AFBF55}"/>
              </a:ext>
            </a:extLst>
          </p:cNvPr>
          <p:cNvSpPr txBox="1"/>
          <p:nvPr/>
        </p:nvSpPr>
        <p:spPr>
          <a:xfrm>
            <a:off x="7501218" y="4586211"/>
            <a:ext cx="3294529" cy="369332"/>
          </a:xfrm>
          <a:prstGeom prst="rect">
            <a:avLst/>
          </a:prstGeom>
          <a:noFill/>
        </p:spPr>
        <p:txBody>
          <a:bodyPr wrap="square" rtlCol="0">
            <a:spAutoFit/>
          </a:bodyPr>
          <a:lstStyle/>
          <a:p>
            <a:r>
              <a:rPr lang="en-US" dirty="0">
                <a:solidFill>
                  <a:schemeClr val="tx1">
                    <a:lumMod val="85000"/>
                  </a:schemeClr>
                </a:solidFill>
              </a:rPr>
              <a:t>Lo, Chau / </a:t>
            </a:r>
            <a:r>
              <a:rPr lang="en-US" dirty="0" err="1">
                <a:solidFill>
                  <a:schemeClr val="tx1">
                    <a:lumMod val="85000"/>
                  </a:schemeClr>
                </a:solidFill>
              </a:rPr>
              <a:t>Mayers</a:t>
            </a:r>
            <a:r>
              <a:rPr lang="en-US" dirty="0">
                <a:solidFill>
                  <a:schemeClr val="tx1">
                    <a:lumMod val="85000"/>
                  </a:schemeClr>
                </a:solidFill>
              </a:rPr>
              <a:t> (1996)</a:t>
            </a:r>
            <a:endParaRPr lang="en-US" b="1" dirty="0">
              <a:solidFill>
                <a:schemeClr val="tx1">
                  <a:lumMod val="85000"/>
                </a:schemeClr>
              </a:solidFill>
            </a:endParaRPr>
          </a:p>
        </p:txBody>
      </p:sp>
      <p:cxnSp>
        <p:nvCxnSpPr>
          <p:cNvPr id="13" name="Curved Connector 12">
            <a:extLst>
              <a:ext uri="{FF2B5EF4-FFF2-40B4-BE49-F238E27FC236}">
                <a16:creationId xmlns:a16="http://schemas.microsoft.com/office/drawing/2014/main" id="{4B241136-DEBB-9103-12D2-2107EA45D7F5}"/>
              </a:ext>
            </a:extLst>
          </p:cNvPr>
          <p:cNvCxnSpPr>
            <a:cxnSpLocks/>
          </p:cNvCxnSpPr>
          <p:nvPr/>
        </p:nvCxnSpPr>
        <p:spPr>
          <a:xfrm rot="5400000" flipH="1" flipV="1">
            <a:off x="3627792" y="4174460"/>
            <a:ext cx="463586" cy="282948"/>
          </a:xfrm>
          <a:prstGeom prst="curvedConnector3">
            <a:avLst>
              <a:gd name="adj1" fmla="val 44199"/>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6A7E46-F9CA-FF74-AEEA-57A55D6EAF22}"/>
              </a:ext>
            </a:extLst>
          </p:cNvPr>
          <p:cNvSpPr txBox="1"/>
          <p:nvPr/>
        </p:nvSpPr>
        <p:spPr>
          <a:xfrm>
            <a:off x="2043953" y="4607361"/>
            <a:ext cx="4485713" cy="646331"/>
          </a:xfrm>
          <a:prstGeom prst="rect">
            <a:avLst/>
          </a:prstGeom>
          <a:noFill/>
        </p:spPr>
        <p:txBody>
          <a:bodyPr wrap="square" rtlCol="0">
            <a:spAutoFit/>
          </a:bodyPr>
          <a:lstStyle/>
          <a:p>
            <a:r>
              <a:rPr lang="en-US" b="1" dirty="0">
                <a:solidFill>
                  <a:schemeClr val="tx1">
                    <a:lumMod val="85000"/>
                  </a:schemeClr>
                </a:solidFill>
              </a:rPr>
              <a:t>Classical commitment</a:t>
            </a:r>
            <a:br>
              <a:rPr lang="en-US" b="1" dirty="0">
                <a:solidFill>
                  <a:schemeClr val="tx1">
                    <a:lumMod val="85000"/>
                  </a:schemeClr>
                </a:solidFill>
              </a:rPr>
            </a:br>
            <a:r>
              <a:rPr lang="en-US" b="1" dirty="0">
                <a:solidFill>
                  <a:schemeClr val="tx1">
                    <a:lumMod val="85000"/>
                  </a:schemeClr>
                </a:solidFill>
              </a:rPr>
              <a:t>construction from OWFs (e.g. </a:t>
            </a:r>
            <a:r>
              <a:rPr lang="en-US" b="1" dirty="0" err="1">
                <a:solidFill>
                  <a:schemeClr val="tx1">
                    <a:lumMod val="85000"/>
                  </a:schemeClr>
                </a:solidFill>
              </a:rPr>
              <a:t>Naor</a:t>
            </a:r>
            <a:r>
              <a:rPr lang="en-US" b="1" dirty="0">
                <a:solidFill>
                  <a:schemeClr val="tx1">
                    <a:lumMod val="85000"/>
                  </a:schemeClr>
                </a:solidFill>
              </a:rPr>
              <a:t> 1991)</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6170B3-0868-CFCF-B404-B63D8793F951}"/>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19" name="TextBox 18">
                <a:extLst>
                  <a:ext uri="{FF2B5EF4-FFF2-40B4-BE49-F238E27FC236}">
                    <a16:creationId xmlns:a16="http://schemas.microsoft.com/office/drawing/2014/main" id="{616170B3-0868-CFCF-B404-B63D8793F951}"/>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4"/>
                <a:stretch>
                  <a:fillRect l="-1767" t="-9091" b="-24242"/>
                </a:stretch>
              </a:blipFill>
            </p:spPr>
            <p:txBody>
              <a:bodyPr/>
              <a:lstStyle/>
              <a:p>
                <a:r>
                  <a:rPr lang="en-US">
                    <a:noFill/>
                  </a:rPr>
                  <a:t> </a:t>
                </a:r>
              </a:p>
            </p:txBody>
          </p:sp>
        </mc:Fallback>
      </mc:AlternateContent>
    </p:spTree>
    <p:extLst>
      <p:ext uri="{BB962C8B-B14F-4D97-AF65-F5344CB8AC3E}">
        <p14:creationId xmlns:p14="http://schemas.microsoft.com/office/powerpoint/2010/main" val="114310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sz="3200" dirty="0"/>
              <a:t>What about upper bounds on their complexity?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801276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8012761"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826001C-7F70-B1D1-225B-33E576DCF9E7}"/>
              </a:ext>
            </a:extLst>
          </p:cNvPr>
          <p:cNvSpPr txBox="1"/>
          <p:nvPr/>
        </p:nvSpPr>
        <p:spPr>
          <a:xfrm>
            <a:off x="8822946" y="3427878"/>
            <a:ext cx="3994338" cy="707886"/>
          </a:xfrm>
          <a:prstGeom prst="rect">
            <a:avLst/>
          </a:prstGeom>
          <a:noFill/>
        </p:spPr>
        <p:txBody>
          <a:bodyPr wrap="square">
            <a:spAutoFit/>
          </a:bodyPr>
          <a:lstStyle/>
          <a:p>
            <a:r>
              <a:rPr lang="en-US" sz="4000" dirty="0">
                <a:solidFill>
                  <a:srgbClr val="FF7DFB"/>
                </a:solidFill>
              </a:rPr>
              <a:t>NP</a:t>
            </a:r>
          </a:p>
        </p:txBody>
      </p:sp>
      <p:sp>
        <p:nvSpPr>
          <p:cNvPr id="15" name="TextBox 14">
            <a:extLst>
              <a:ext uri="{FF2B5EF4-FFF2-40B4-BE49-F238E27FC236}">
                <a16:creationId xmlns:a16="http://schemas.microsoft.com/office/drawing/2014/main" id="{4DFD9576-010D-EA01-1F10-A39E0A180557}"/>
              </a:ext>
            </a:extLst>
          </p:cNvPr>
          <p:cNvSpPr txBox="1"/>
          <p:nvPr/>
        </p:nvSpPr>
        <p:spPr>
          <a:xfrm>
            <a:off x="4713189" y="3405697"/>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sp>
        <p:nvSpPr>
          <p:cNvPr id="16" name="TextBox 15">
            <a:extLst>
              <a:ext uri="{FF2B5EF4-FFF2-40B4-BE49-F238E27FC236}">
                <a16:creationId xmlns:a16="http://schemas.microsoft.com/office/drawing/2014/main" id="{E204DDED-E69F-30D5-4F4E-4F388B3E4971}"/>
              </a:ext>
            </a:extLst>
          </p:cNvPr>
          <p:cNvSpPr txBox="1"/>
          <p:nvPr/>
        </p:nvSpPr>
        <p:spPr>
          <a:xfrm>
            <a:off x="1220316"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19E010-4B20-6D72-C30D-275D253DF748}"/>
                  </a:ext>
                </a:extLst>
              </p:cNvPr>
              <p:cNvSpPr txBox="1"/>
              <p:nvPr/>
            </p:nvSpPr>
            <p:spPr>
              <a:xfrm>
                <a:off x="3999937"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CF19E010-4B20-6D72-C30D-275D253DF748}"/>
                  </a:ext>
                </a:extLst>
              </p:cNvPr>
              <p:cNvSpPr txBox="1">
                <a:spLocks noRot="1" noChangeAspect="1" noMove="1" noResize="1" noEditPoints="1" noAdjustHandles="1" noChangeArrowheads="1" noChangeShapeType="1" noTextEdit="1"/>
              </p:cNvSpPr>
              <p:nvPr/>
            </p:nvSpPr>
            <p:spPr>
              <a:xfrm>
                <a:off x="3999937" y="3563470"/>
                <a:ext cx="810185" cy="523220"/>
              </a:xfrm>
              <a:prstGeom prst="rect">
                <a:avLst/>
              </a:prstGeom>
              <a:blipFill>
                <a:blip r:embed="rId2"/>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BD4D32-62E3-14DD-7E5C-DFBD0EA32FA6}"/>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20" name="TextBox 19">
                <a:extLst>
                  <a:ext uri="{FF2B5EF4-FFF2-40B4-BE49-F238E27FC236}">
                    <a16:creationId xmlns:a16="http://schemas.microsoft.com/office/drawing/2014/main" id="{D0BD4D32-62E3-14DD-7E5C-DFBD0EA32FA6}"/>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3"/>
                <a:stretch>
                  <a:fillRect l="-1767" t="-9091" b="-2424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86D50E4-57CC-C6BA-E2B0-A4081BE2CD62}"/>
              </a:ext>
            </a:extLst>
          </p:cNvPr>
          <p:cNvSpPr txBox="1"/>
          <p:nvPr/>
        </p:nvSpPr>
        <p:spPr>
          <a:xfrm>
            <a:off x="838200" y="4995683"/>
            <a:ext cx="10618694" cy="954107"/>
          </a:xfrm>
          <a:prstGeom prst="rect">
            <a:avLst/>
          </a:prstGeom>
          <a:noFill/>
        </p:spPr>
        <p:txBody>
          <a:bodyPr wrap="square" rtlCol="0">
            <a:spAutoFit/>
          </a:bodyPr>
          <a:lstStyle/>
          <a:p>
            <a:r>
              <a:rPr lang="en-US" sz="2800" dirty="0"/>
              <a:t>Not clear how Uhlmann transformations reduce to classical search problems with efficient verification… </a:t>
            </a:r>
          </a:p>
        </p:txBody>
      </p:sp>
      <p:sp>
        <p:nvSpPr>
          <p:cNvPr id="22" name="TextBox 21">
            <a:extLst>
              <a:ext uri="{FF2B5EF4-FFF2-40B4-BE49-F238E27FC236}">
                <a16:creationId xmlns:a16="http://schemas.microsoft.com/office/drawing/2014/main" id="{BEBD541A-EF02-5BA6-54D2-C4B1F2A9FB12}"/>
              </a:ext>
            </a:extLst>
          </p:cNvPr>
          <p:cNvSpPr txBox="1"/>
          <p:nvPr/>
        </p:nvSpPr>
        <p:spPr>
          <a:xfrm>
            <a:off x="8178335" y="3130641"/>
            <a:ext cx="595030" cy="707886"/>
          </a:xfrm>
          <a:prstGeom prst="rect">
            <a:avLst/>
          </a:prstGeom>
          <a:noFill/>
        </p:spPr>
        <p:txBody>
          <a:bodyPr wrap="square">
            <a:spAutoFit/>
          </a:bodyPr>
          <a:lstStyle/>
          <a:p>
            <a:r>
              <a:rPr lang="en-US" sz="4000" dirty="0">
                <a:solidFill>
                  <a:srgbClr val="FF7DFB"/>
                </a:solidFill>
              </a:rPr>
              <a:t>?</a:t>
            </a:r>
            <a:endParaRPr lang="en-US" sz="4000" dirty="0"/>
          </a:p>
        </p:txBody>
      </p:sp>
    </p:spTree>
    <p:extLst>
      <p:ext uri="{BB962C8B-B14F-4D97-AF65-F5344CB8AC3E}">
        <p14:creationId xmlns:p14="http://schemas.microsoft.com/office/powerpoint/2010/main" val="9899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sz="3200" dirty="0"/>
              <a:t>What about upper bounds on their complexity?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801276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8012761"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FD9576-010D-EA01-1F10-A39E0A180557}"/>
              </a:ext>
            </a:extLst>
          </p:cNvPr>
          <p:cNvSpPr txBox="1"/>
          <p:nvPr/>
        </p:nvSpPr>
        <p:spPr>
          <a:xfrm>
            <a:off x="4713189" y="3405697"/>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sp>
        <p:nvSpPr>
          <p:cNvPr id="16" name="TextBox 15">
            <a:extLst>
              <a:ext uri="{FF2B5EF4-FFF2-40B4-BE49-F238E27FC236}">
                <a16:creationId xmlns:a16="http://schemas.microsoft.com/office/drawing/2014/main" id="{E204DDED-E69F-30D5-4F4E-4F388B3E4971}"/>
              </a:ext>
            </a:extLst>
          </p:cNvPr>
          <p:cNvSpPr txBox="1"/>
          <p:nvPr/>
        </p:nvSpPr>
        <p:spPr>
          <a:xfrm>
            <a:off x="1220316"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19E010-4B20-6D72-C30D-275D253DF748}"/>
                  </a:ext>
                </a:extLst>
              </p:cNvPr>
              <p:cNvSpPr txBox="1"/>
              <p:nvPr/>
            </p:nvSpPr>
            <p:spPr>
              <a:xfrm>
                <a:off x="3999937"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CF19E010-4B20-6D72-C30D-275D253DF748}"/>
                  </a:ext>
                </a:extLst>
              </p:cNvPr>
              <p:cNvSpPr txBox="1">
                <a:spLocks noRot="1" noChangeAspect="1" noMove="1" noResize="1" noEditPoints="1" noAdjustHandles="1" noChangeArrowheads="1" noChangeShapeType="1" noTextEdit="1"/>
              </p:cNvSpPr>
              <p:nvPr/>
            </p:nvSpPr>
            <p:spPr>
              <a:xfrm>
                <a:off x="3999937" y="3563470"/>
                <a:ext cx="810185" cy="523220"/>
              </a:xfrm>
              <a:prstGeom prst="rect">
                <a:avLst/>
              </a:prstGeom>
              <a:blipFill>
                <a:blip r:embed="rId2"/>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BD4D32-62E3-14DD-7E5C-DFBD0EA32FA6}"/>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20" name="TextBox 19">
                <a:extLst>
                  <a:ext uri="{FF2B5EF4-FFF2-40B4-BE49-F238E27FC236}">
                    <a16:creationId xmlns:a16="http://schemas.microsoft.com/office/drawing/2014/main" id="{D0BD4D32-62E3-14DD-7E5C-DFBD0EA32FA6}"/>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3"/>
                <a:stretch>
                  <a:fillRect l="-1767" t="-9091" b="-2424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86D50E4-57CC-C6BA-E2B0-A4081BE2CD62}"/>
              </a:ext>
            </a:extLst>
          </p:cNvPr>
          <p:cNvSpPr txBox="1"/>
          <p:nvPr/>
        </p:nvSpPr>
        <p:spPr>
          <a:xfrm>
            <a:off x="838200" y="4995683"/>
            <a:ext cx="10618694" cy="523220"/>
          </a:xfrm>
          <a:prstGeom prst="rect">
            <a:avLst/>
          </a:prstGeom>
          <a:noFill/>
        </p:spPr>
        <p:txBody>
          <a:bodyPr wrap="square" rtlCol="0">
            <a:spAutoFit/>
          </a:bodyPr>
          <a:lstStyle/>
          <a:p>
            <a:r>
              <a:rPr lang="en-US" sz="2800" dirty="0"/>
              <a:t>Something funny is going on… EXP could mean multiple things.</a:t>
            </a:r>
          </a:p>
        </p:txBody>
      </p:sp>
      <p:sp>
        <p:nvSpPr>
          <p:cNvPr id="4" name="TextBox 3">
            <a:extLst>
              <a:ext uri="{FF2B5EF4-FFF2-40B4-BE49-F238E27FC236}">
                <a16:creationId xmlns:a16="http://schemas.microsoft.com/office/drawing/2014/main" id="{074404F6-FB61-14CB-8AF6-BB24BD60A74E}"/>
              </a:ext>
            </a:extLst>
          </p:cNvPr>
          <p:cNvSpPr txBox="1"/>
          <p:nvPr/>
        </p:nvSpPr>
        <p:spPr>
          <a:xfrm>
            <a:off x="8634688" y="3427878"/>
            <a:ext cx="3994338" cy="707886"/>
          </a:xfrm>
          <a:prstGeom prst="rect">
            <a:avLst/>
          </a:prstGeom>
          <a:noFill/>
        </p:spPr>
        <p:txBody>
          <a:bodyPr wrap="square">
            <a:spAutoFit/>
          </a:bodyPr>
          <a:lstStyle/>
          <a:p>
            <a:r>
              <a:rPr lang="en-US" sz="4000" dirty="0">
                <a:solidFill>
                  <a:srgbClr val="FF7DFB"/>
                </a:solidFill>
              </a:rPr>
              <a:t>EXP</a:t>
            </a:r>
          </a:p>
        </p:txBody>
      </p:sp>
      <p:sp>
        <p:nvSpPr>
          <p:cNvPr id="5" name="TextBox 4">
            <a:extLst>
              <a:ext uri="{FF2B5EF4-FFF2-40B4-BE49-F238E27FC236}">
                <a16:creationId xmlns:a16="http://schemas.microsoft.com/office/drawing/2014/main" id="{EDACAD60-38F4-A205-7A6B-1390C76A1DBE}"/>
              </a:ext>
            </a:extLst>
          </p:cNvPr>
          <p:cNvSpPr txBox="1"/>
          <p:nvPr/>
        </p:nvSpPr>
        <p:spPr>
          <a:xfrm>
            <a:off x="8178335" y="3130641"/>
            <a:ext cx="595030" cy="707886"/>
          </a:xfrm>
          <a:prstGeom prst="rect">
            <a:avLst/>
          </a:prstGeom>
          <a:noFill/>
        </p:spPr>
        <p:txBody>
          <a:bodyPr wrap="square">
            <a:spAutoFit/>
          </a:bodyPr>
          <a:lstStyle/>
          <a:p>
            <a:r>
              <a:rPr lang="en-US" sz="4000" dirty="0">
                <a:solidFill>
                  <a:srgbClr val="FF7DFB"/>
                </a:solidFill>
              </a:rPr>
              <a:t>?</a:t>
            </a:r>
            <a:endParaRPr lang="en-US" sz="4000" dirty="0"/>
          </a:p>
        </p:txBody>
      </p:sp>
    </p:spTree>
    <p:extLst>
      <p:ext uri="{BB962C8B-B14F-4D97-AF65-F5344CB8AC3E}">
        <p14:creationId xmlns:p14="http://schemas.microsoft.com/office/powerpoint/2010/main" val="983426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sz="3200" dirty="0"/>
              <a:t>What about upper bounds on their complexity?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801276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8012761"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FD9576-010D-EA01-1F10-A39E0A180557}"/>
              </a:ext>
            </a:extLst>
          </p:cNvPr>
          <p:cNvSpPr txBox="1"/>
          <p:nvPr/>
        </p:nvSpPr>
        <p:spPr>
          <a:xfrm>
            <a:off x="4713189" y="3405697"/>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sp>
        <p:nvSpPr>
          <p:cNvPr id="16" name="TextBox 15">
            <a:extLst>
              <a:ext uri="{FF2B5EF4-FFF2-40B4-BE49-F238E27FC236}">
                <a16:creationId xmlns:a16="http://schemas.microsoft.com/office/drawing/2014/main" id="{E204DDED-E69F-30D5-4F4E-4F388B3E4971}"/>
              </a:ext>
            </a:extLst>
          </p:cNvPr>
          <p:cNvSpPr txBox="1"/>
          <p:nvPr/>
        </p:nvSpPr>
        <p:spPr>
          <a:xfrm>
            <a:off x="1220316"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19E010-4B20-6D72-C30D-275D253DF748}"/>
                  </a:ext>
                </a:extLst>
              </p:cNvPr>
              <p:cNvSpPr txBox="1"/>
              <p:nvPr/>
            </p:nvSpPr>
            <p:spPr>
              <a:xfrm>
                <a:off x="3999937"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CF19E010-4B20-6D72-C30D-275D253DF748}"/>
                  </a:ext>
                </a:extLst>
              </p:cNvPr>
              <p:cNvSpPr txBox="1">
                <a:spLocks noRot="1" noChangeAspect="1" noMove="1" noResize="1" noEditPoints="1" noAdjustHandles="1" noChangeArrowheads="1" noChangeShapeType="1" noTextEdit="1"/>
              </p:cNvSpPr>
              <p:nvPr/>
            </p:nvSpPr>
            <p:spPr>
              <a:xfrm>
                <a:off x="3999937" y="3563470"/>
                <a:ext cx="810185" cy="523220"/>
              </a:xfrm>
              <a:prstGeom prst="rect">
                <a:avLst/>
              </a:prstGeom>
              <a:blipFill>
                <a:blip r:embed="rId2"/>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BD4D32-62E3-14DD-7E5C-DFBD0EA32FA6}"/>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20" name="TextBox 19">
                <a:extLst>
                  <a:ext uri="{FF2B5EF4-FFF2-40B4-BE49-F238E27FC236}">
                    <a16:creationId xmlns:a16="http://schemas.microsoft.com/office/drawing/2014/main" id="{D0BD4D32-62E3-14DD-7E5C-DFBD0EA32FA6}"/>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3"/>
                <a:stretch>
                  <a:fillRect l="-1767" t="-9091" b="-2424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86D50E4-57CC-C6BA-E2B0-A4081BE2CD62}"/>
              </a:ext>
            </a:extLst>
          </p:cNvPr>
          <p:cNvSpPr txBox="1"/>
          <p:nvPr/>
        </p:nvSpPr>
        <p:spPr>
          <a:xfrm>
            <a:off x="838200" y="4995683"/>
            <a:ext cx="10618694" cy="954107"/>
          </a:xfrm>
          <a:prstGeom prst="rect">
            <a:avLst/>
          </a:prstGeom>
          <a:noFill/>
        </p:spPr>
        <p:txBody>
          <a:bodyPr wrap="square" rtlCol="0">
            <a:spAutoFit/>
          </a:bodyPr>
          <a:lstStyle/>
          <a:p>
            <a:r>
              <a:rPr lang="en-US" sz="2800" dirty="0">
                <a:solidFill>
                  <a:schemeClr val="accent6">
                    <a:lumMod val="40000"/>
                    <a:lumOff val="60000"/>
                  </a:schemeClr>
                </a:solidFill>
              </a:rPr>
              <a:t>Fact:</a:t>
            </a:r>
            <a:r>
              <a:rPr lang="en-US" sz="2800" dirty="0"/>
              <a:t> Uhlmann transformations can be implemented by a quantum computer in exponential time.</a:t>
            </a:r>
          </a:p>
        </p:txBody>
      </p:sp>
      <p:sp>
        <p:nvSpPr>
          <p:cNvPr id="4" name="TextBox 3">
            <a:extLst>
              <a:ext uri="{FF2B5EF4-FFF2-40B4-BE49-F238E27FC236}">
                <a16:creationId xmlns:a16="http://schemas.microsoft.com/office/drawing/2014/main" id="{074404F6-FB61-14CB-8AF6-BB24BD60A74E}"/>
              </a:ext>
            </a:extLst>
          </p:cNvPr>
          <p:cNvSpPr txBox="1"/>
          <p:nvPr/>
        </p:nvSpPr>
        <p:spPr>
          <a:xfrm>
            <a:off x="8634688" y="3427878"/>
            <a:ext cx="3994338" cy="830997"/>
          </a:xfrm>
          <a:prstGeom prst="rect">
            <a:avLst/>
          </a:prstGeom>
          <a:noFill/>
        </p:spPr>
        <p:txBody>
          <a:bodyPr wrap="square">
            <a:spAutoFit/>
          </a:bodyPr>
          <a:lstStyle/>
          <a:p>
            <a:r>
              <a:rPr lang="en-US" sz="2400" dirty="0">
                <a:solidFill>
                  <a:srgbClr val="FF7DFB"/>
                </a:solidFill>
              </a:rPr>
              <a:t>EXP, as in </a:t>
            </a:r>
            <a:r>
              <a:rPr lang="en-US" sz="2400" i="1" dirty="0">
                <a:solidFill>
                  <a:srgbClr val="FF7DFB"/>
                </a:solidFill>
              </a:rPr>
              <a:t>actually</a:t>
            </a:r>
            <a:r>
              <a:rPr lang="en-US" sz="2400" dirty="0">
                <a:solidFill>
                  <a:srgbClr val="FF7DFB"/>
                </a:solidFill>
              </a:rPr>
              <a:t> </a:t>
            </a:r>
            <a:br>
              <a:rPr lang="en-US" sz="2400" dirty="0">
                <a:solidFill>
                  <a:srgbClr val="FF7DFB"/>
                </a:solidFill>
              </a:rPr>
            </a:br>
            <a:r>
              <a:rPr lang="en-US" sz="2400" dirty="0">
                <a:solidFill>
                  <a:srgbClr val="FF7DFB"/>
                </a:solidFill>
              </a:rPr>
              <a:t>having exponential time</a:t>
            </a:r>
          </a:p>
        </p:txBody>
      </p:sp>
    </p:spTree>
    <p:extLst>
      <p:ext uri="{BB962C8B-B14F-4D97-AF65-F5344CB8AC3E}">
        <p14:creationId xmlns:p14="http://schemas.microsoft.com/office/powerpoint/2010/main" val="2636890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sz="3200" dirty="0"/>
              <a:t>What about upper bounds on their complexity?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801276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8012761"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FD9576-010D-EA01-1F10-A39E0A180557}"/>
              </a:ext>
            </a:extLst>
          </p:cNvPr>
          <p:cNvSpPr txBox="1"/>
          <p:nvPr/>
        </p:nvSpPr>
        <p:spPr>
          <a:xfrm>
            <a:off x="4713189" y="3405697"/>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sp>
        <p:nvSpPr>
          <p:cNvPr id="16" name="TextBox 15">
            <a:extLst>
              <a:ext uri="{FF2B5EF4-FFF2-40B4-BE49-F238E27FC236}">
                <a16:creationId xmlns:a16="http://schemas.microsoft.com/office/drawing/2014/main" id="{E204DDED-E69F-30D5-4F4E-4F388B3E4971}"/>
              </a:ext>
            </a:extLst>
          </p:cNvPr>
          <p:cNvSpPr txBox="1"/>
          <p:nvPr/>
        </p:nvSpPr>
        <p:spPr>
          <a:xfrm>
            <a:off x="1220316"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19E010-4B20-6D72-C30D-275D253DF748}"/>
                  </a:ext>
                </a:extLst>
              </p:cNvPr>
              <p:cNvSpPr txBox="1"/>
              <p:nvPr/>
            </p:nvSpPr>
            <p:spPr>
              <a:xfrm>
                <a:off x="3999937"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CF19E010-4B20-6D72-C30D-275D253DF748}"/>
                  </a:ext>
                </a:extLst>
              </p:cNvPr>
              <p:cNvSpPr txBox="1">
                <a:spLocks noRot="1" noChangeAspect="1" noMove="1" noResize="1" noEditPoints="1" noAdjustHandles="1" noChangeArrowheads="1" noChangeShapeType="1" noTextEdit="1"/>
              </p:cNvSpPr>
              <p:nvPr/>
            </p:nvSpPr>
            <p:spPr>
              <a:xfrm>
                <a:off x="3999937" y="3563470"/>
                <a:ext cx="810185" cy="523220"/>
              </a:xfrm>
              <a:prstGeom prst="rect">
                <a:avLst/>
              </a:prstGeom>
              <a:blipFill>
                <a:blip r:embed="rId2"/>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BD4D32-62E3-14DD-7E5C-DFBD0EA32FA6}"/>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20" name="TextBox 19">
                <a:extLst>
                  <a:ext uri="{FF2B5EF4-FFF2-40B4-BE49-F238E27FC236}">
                    <a16:creationId xmlns:a16="http://schemas.microsoft.com/office/drawing/2014/main" id="{D0BD4D32-62E3-14DD-7E5C-DFBD0EA32FA6}"/>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3"/>
                <a:stretch>
                  <a:fillRect l="-1767" t="-9091" b="-2424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86D50E4-57CC-C6BA-E2B0-A4081BE2CD62}"/>
              </a:ext>
            </a:extLst>
          </p:cNvPr>
          <p:cNvSpPr txBox="1"/>
          <p:nvPr/>
        </p:nvSpPr>
        <p:spPr>
          <a:xfrm>
            <a:off x="838200" y="4995683"/>
            <a:ext cx="10618694" cy="954107"/>
          </a:xfrm>
          <a:prstGeom prst="rect">
            <a:avLst/>
          </a:prstGeom>
          <a:noFill/>
        </p:spPr>
        <p:txBody>
          <a:bodyPr wrap="square" rtlCol="0">
            <a:spAutoFit/>
          </a:bodyPr>
          <a:lstStyle/>
          <a:p>
            <a:r>
              <a:rPr lang="en-US" sz="2800" dirty="0"/>
              <a:t>Can Uhlmann transformations be efficiently implemented</a:t>
            </a:r>
            <a:br>
              <a:rPr lang="en-US" sz="2800" dirty="0"/>
            </a:br>
            <a:r>
              <a:rPr lang="en-US" sz="2800" dirty="0"/>
              <a:t>with oracle access to </a:t>
            </a:r>
            <a:r>
              <a:rPr lang="en-US" sz="2800" dirty="0">
                <a:solidFill>
                  <a:srgbClr val="FF7DFB"/>
                </a:solidFill>
              </a:rPr>
              <a:t>an EXP-complete decision problem</a:t>
            </a:r>
            <a:r>
              <a:rPr lang="en-US" sz="2800" dirty="0"/>
              <a:t>?</a:t>
            </a:r>
          </a:p>
        </p:txBody>
      </p:sp>
      <p:sp>
        <p:nvSpPr>
          <p:cNvPr id="4" name="TextBox 3">
            <a:extLst>
              <a:ext uri="{FF2B5EF4-FFF2-40B4-BE49-F238E27FC236}">
                <a16:creationId xmlns:a16="http://schemas.microsoft.com/office/drawing/2014/main" id="{074404F6-FB61-14CB-8AF6-BB24BD60A74E}"/>
              </a:ext>
            </a:extLst>
          </p:cNvPr>
          <p:cNvSpPr txBox="1"/>
          <p:nvPr/>
        </p:nvSpPr>
        <p:spPr>
          <a:xfrm>
            <a:off x="8571105" y="2971527"/>
            <a:ext cx="3994338" cy="1569660"/>
          </a:xfrm>
          <a:prstGeom prst="rect">
            <a:avLst/>
          </a:prstGeom>
          <a:noFill/>
        </p:spPr>
        <p:txBody>
          <a:bodyPr wrap="square">
            <a:spAutoFit/>
          </a:bodyPr>
          <a:lstStyle/>
          <a:p>
            <a:r>
              <a:rPr lang="en-US" sz="2400" dirty="0">
                <a:solidFill>
                  <a:srgbClr val="FF7DFB"/>
                </a:solidFill>
              </a:rPr>
              <a:t>EXP, the class of decision </a:t>
            </a:r>
            <a:br>
              <a:rPr lang="en-US" sz="2400" dirty="0">
                <a:solidFill>
                  <a:srgbClr val="FF7DFB"/>
                </a:solidFill>
              </a:rPr>
            </a:br>
            <a:r>
              <a:rPr lang="en-US" sz="2400" dirty="0">
                <a:solidFill>
                  <a:srgbClr val="FF7DFB"/>
                </a:solidFill>
              </a:rPr>
              <a:t>problems solvable by exponential-time Turing machines.</a:t>
            </a:r>
          </a:p>
        </p:txBody>
      </p:sp>
      <p:sp>
        <p:nvSpPr>
          <p:cNvPr id="5" name="TextBox 4">
            <a:extLst>
              <a:ext uri="{FF2B5EF4-FFF2-40B4-BE49-F238E27FC236}">
                <a16:creationId xmlns:a16="http://schemas.microsoft.com/office/drawing/2014/main" id="{1A0AF481-06E2-2604-A3DC-8C63EA7FCAAB}"/>
              </a:ext>
            </a:extLst>
          </p:cNvPr>
          <p:cNvSpPr txBox="1"/>
          <p:nvPr/>
        </p:nvSpPr>
        <p:spPr>
          <a:xfrm>
            <a:off x="8178335" y="3130641"/>
            <a:ext cx="595030" cy="707886"/>
          </a:xfrm>
          <a:prstGeom prst="rect">
            <a:avLst/>
          </a:prstGeom>
          <a:noFill/>
        </p:spPr>
        <p:txBody>
          <a:bodyPr wrap="square">
            <a:spAutoFit/>
          </a:bodyPr>
          <a:lstStyle/>
          <a:p>
            <a:r>
              <a:rPr lang="en-US" sz="4000" dirty="0">
                <a:solidFill>
                  <a:srgbClr val="FF7DFB"/>
                </a:solidFill>
              </a:rPr>
              <a:t>?</a:t>
            </a:r>
            <a:endParaRPr lang="en-US" sz="4000" dirty="0"/>
          </a:p>
        </p:txBody>
      </p:sp>
    </p:spTree>
    <p:extLst>
      <p:ext uri="{BB962C8B-B14F-4D97-AF65-F5344CB8AC3E}">
        <p14:creationId xmlns:p14="http://schemas.microsoft.com/office/powerpoint/2010/main" val="1199694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ASA Black Hole Animation Shows How Gravity Distorts Our Vision">
            <a:extLst>
              <a:ext uri="{FF2B5EF4-FFF2-40B4-BE49-F238E27FC236}">
                <a16:creationId xmlns:a16="http://schemas.microsoft.com/office/drawing/2014/main" id="{803C47C9-572D-E85C-6F3F-F5FA16780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513" y="3126420"/>
            <a:ext cx="1923464" cy="14425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s cloud clipart - Clip Art Library">
            <a:extLst>
              <a:ext uri="{FF2B5EF4-FFF2-40B4-BE49-F238E27FC236}">
                <a16:creationId xmlns:a16="http://schemas.microsoft.com/office/drawing/2014/main" id="{EED6E2CC-FC33-E525-683C-517EB98EF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471" y="2121616"/>
            <a:ext cx="3289523" cy="23739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C0DE4B-879C-D7EC-25B2-003100F0493D}"/>
              </a:ext>
            </a:extLst>
          </p:cNvPr>
          <p:cNvSpPr txBox="1"/>
          <p:nvPr/>
        </p:nvSpPr>
        <p:spPr>
          <a:xfrm>
            <a:off x="1572084" y="2093822"/>
            <a:ext cx="1347537" cy="369332"/>
          </a:xfrm>
          <a:prstGeom prst="rect">
            <a:avLst/>
          </a:prstGeom>
          <a:noFill/>
        </p:spPr>
        <p:txBody>
          <a:bodyPr wrap="square" rtlCol="0">
            <a:spAutoFit/>
          </a:bodyPr>
          <a:lstStyle/>
          <a:p>
            <a:r>
              <a:rPr lang="en-US" dirty="0"/>
              <a:t>Black hole</a:t>
            </a:r>
          </a:p>
        </p:txBody>
      </p:sp>
      <p:sp>
        <p:nvSpPr>
          <p:cNvPr id="15" name="TextBox 14">
            <a:extLst>
              <a:ext uri="{FF2B5EF4-FFF2-40B4-BE49-F238E27FC236}">
                <a16:creationId xmlns:a16="http://schemas.microsoft.com/office/drawing/2014/main" id="{997CDFB7-489E-EB78-EFE3-88233F71B967}"/>
              </a:ext>
            </a:extLst>
          </p:cNvPr>
          <p:cNvSpPr txBox="1"/>
          <p:nvPr/>
        </p:nvSpPr>
        <p:spPr>
          <a:xfrm>
            <a:off x="5305827" y="1925246"/>
            <a:ext cx="1347538" cy="369332"/>
          </a:xfrm>
          <a:prstGeom prst="rect">
            <a:avLst/>
          </a:prstGeom>
          <a:noFill/>
        </p:spPr>
        <p:txBody>
          <a:bodyPr wrap="square" rtlCol="0">
            <a:spAutoFit/>
          </a:bodyPr>
          <a:lstStyle/>
          <a:p>
            <a:r>
              <a:rPr lang="en-US" dirty="0"/>
              <a:t>Radiation</a:t>
            </a:r>
          </a:p>
        </p:txBody>
      </p:sp>
      <p:pic>
        <p:nvPicPr>
          <p:cNvPr id="6" name="Picture 8" descr="A flat vector style of quantum physics, electron icon 6742292 Vector Art at  Vecteezy">
            <a:extLst>
              <a:ext uri="{FF2B5EF4-FFF2-40B4-BE49-F238E27FC236}">
                <a16:creationId xmlns:a16="http://schemas.microsoft.com/office/drawing/2014/main" id="{AA5DA4FE-2592-7429-24B2-BEBE9C90E9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4263493" y="5600935"/>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0;p22">
            <a:extLst>
              <a:ext uri="{FF2B5EF4-FFF2-40B4-BE49-F238E27FC236}">
                <a16:creationId xmlns:a16="http://schemas.microsoft.com/office/drawing/2014/main" id="{1C26C452-DB38-5EFC-1F89-BC801EEFE0E1}"/>
              </a:ext>
            </a:extLst>
          </p:cNvPr>
          <p:cNvSpPr/>
          <p:nvPr/>
        </p:nvSpPr>
        <p:spPr>
          <a:xfrm rot="6623935">
            <a:off x="4277152" y="4753973"/>
            <a:ext cx="1334757" cy="317354"/>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sp>
        <p:nvSpPr>
          <p:cNvPr id="5" name="Content Placeholder 2">
            <a:extLst>
              <a:ext uri="{FF2B5EF4-FFF2-40B4-BE49-F238E27FC236}">
                <a16:creationId xmlns:a16="http://schemas.microsoft.com/office/drawing/2014/main" id="{46E56581-17A7-F779-805D-790A799A8328}"/>
              </a:ext>
            </a:extLst>
          </p:cNvPr>
          <p:cNvSpPr>
            <a:spLocks noGrp="1"/>
          </p:cNvSpPr>
          <p:nvPr>
            <p:ph idx="1"/>
          </p:nvPr>
        </p:nvSpPr>
        <p:spPr>
          <a:xfrm>
            <a:off x="838200" y="638916"/>
            <a:ext cx="10515600" cy="1442598"/>
          </a:xfrm>
        </p:spPr>
        <p:txBody>
          <a:bodyPr>
            <a:normAutofit/>
          </a:bodyPr>
          <a:lstStyle/>
          <a:p>
            <a:pPr marL="0" indent="0">
              <a:buNone/>
            </a:pPr>
            <a:r>
              <a:rPr lang="en-US" dirty="0">
                <a:solidFill>
                  <a:srgbClr val="FFC000"/>
                </a:solidFill>
              </a:rPr>
              <a:t>Hayden, </a:t>
            </a:r>
            <a:r>
              <a:rPr lang="en-US" dirty="0" err="1">
                <a:solidFill>
                  <a:srgbClr val="FFC000"/>
                </a:solidFill>
              </a:rPr>
              <a:t>Preskill</a:t>
            </a:r>
            <a:r>
              <a:rPr lang="en-US" dirty="0"/>
              <a:t>: If the evolution of the </a:t>
            </a:r>
            <a:r>
              <a:rPr lang="en-US" dirty="0">
                <a:solidFill>
                  <a:srgbClr val="00B0F0"/>
                </a:solidFill>
              </a:rPr>
              <a:t>black hole + radiation</a:t>
            </a:r>
            <a:r>
              <a:rPr lang="en-US" dirty="0"/>
              <a:t> is unitary, then after the Page time the qubit should be recoverable </a:t>
            </a:r>
            <a:br>
              <a:rPr lang="en-US" dirty="0"/>
            </a:br>
            <a:r>
              <a:rPr lang="en-US" dirty="0">
                <a:solidFill>
                  <a:srgbClr val="00B0F0"/>
                </a:solidFill>
              </a:rPr>
              <a:t>(only)</a:t>
            </a:r>
            <a:r>
              <a:rPr lang="en-US" dirty="0"/>
              <a:t> from the state of the radiation.</a:t>
            </a:r>
          </a:p>
        </p:txBody>
      </p:sp>
      <p:sp>
        <p:nvSpPr>
          <p:cNvPr id="9" name="Content Placeholder 2">
            <a:extLst>
              <a:ext uri="{FF2B5EF4-FFF2-40B4-BE49-F238E27FC236}">
                <a16:creationId xmlns:a16="http://schemas.microsoft.com/office/drawing/2014/main" id="{FDD8ADC1-04B7-85CB-B6B0-3582255ABD56}"/>
              </a:ext>
            </a:extLst>
          </p:cNvPr>
          <p:cNvSpPr txBox="1">
            <a:spLocks/>
          </p:cNvSpPr>
          <p:nvPr/>
        </p:nvSpPr>
        <p:spPr>
          <a:xfrm>
            <a:off x="6568568" y="4979211"/>
            <a:ext cx="5623432" cy="1442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C000"/>
                </a:solidFill>
              </a:rPr>
              <a:t>Harlow, Hayden</a:t>
            </a:r>
            <a:r>
              <a:rPr lang="en-US" dirty="0"/>
              <a:t>: it should be computationally intractable to decode the Hawking radiation.</a:t>
            </a:r>
          </a:p>
        </p:txBody>
      </p:sp>
    </p:spTree>
    <p:extLst>
      <p:ext uri="{BB962C8B-B14F-4D97-AF65-F5344CB8AC3E}">
        <p14:creationId xmlns:p14="http://schemas.microsoft.com/office/powerpoint/2010/main" val="19316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AF1-A1B0-6C61-E9B4-7EB5C60CA706}"/>
              </a:ext>
            </a:extLst>
          </p:cNvPr>
          <p:cNvSpPr>
            <a:spLocks noGrp="1"/>
          </p:cNvSpPr>
          <p:nvPr>
            <p:ph type="title"/>
          </p:nvPr>
        </p:nvSpPr>
        <p:spPr/>
        <p:txBody>
          <a:bodyPr/>
          <a:lstStyle/>
          <a:p>
            <a:r>
              <a:rPr lang="en-US" dirty="0">
                <a:solidFill>
                  <a:schemeClr val="accent6">
                    <a:lumMod val="40000"/>
                    <a:lumOff val="60000"/>
                  </a:schemeClr>
                </a:solidFill>
              </a:rPr>
              <a:t>Complexity of Uhlmann transformations</a:t>
            </a:r>
          </a:p>
        </p:txBody>
      </p:sp>
      <p:sp>
        <p:nvSpPr>
          <p:cNvPr id="3" name="Content Placeholder 2">
            <a:extLst>
              <a:ext uri="{FF2B5EF4-FFF2-40B4-BE49-F238E27FC236}">
                <a16:creationId xmlns:a16="http://schemas.microsoft.com/office/drawing/2014/main" id="{A5EA5C7B-0B5E-EC16-D90F-15F86F5110F1}"/>
              </a:ext>
            </a:extLst>
          </p:cNvPr>
          <p:cNvSpPr>
            <a:spLocks noGrp="1"/>
          </p:cNvSpPr>
          <p:nvPr>
            <p:ph idx="1"/>
          </p:nvPr>
        </p:nvSpPr>
        <p:spPr/>
        <p:txBody>
          <a:bodyPr>
            <a:normAutofit/>
          </a:bodyPr>
          <a:lstStyle/>
          <a:p>
            <a:pPr marL="0" indent="0">
              <a:buNone/>
            </a:pPr>
            <a:r>
              <a:rPr lang="en-US" sz="3200" dirty="0"/>
              <a:t>What about upper bounds on their complexity?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F5F61D-90C8-3795-A363-0307D9BE25DF}"/>
                  </a:ext>
                </a:extLst>
              </p:cNvPr>
              <p:cNvSpPr txBox="1"/>
              <p:nvPr/>
            </p:nvSpPr>
            <p:spPr>
              <a:xfrm>
                <a:off x="8012761"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95F5F61D-90C8-3795-A363-0307D9BE25DF}"/>
                  </a:ext>
                </a:extLst>
              </p:cNvPr>
              <p:cNvSpPr txBox="1">
                <a:spLocks noRot="1" noChangeAspect="1" noMove="1" noResize="1" noEditPoints="1" noAdjustHandles="1" noChangeArrowheads="1" noChangeShapeType="1" noTextEdit="1"/>
              </p:cNvSpPr>
              <p:nvPr/>
            </p:nvSpPr>
            <p:spPr>
              <a:xfrm>
                <a:off x="8012761" y="3563470"/>
                <a:ext cx="810185" cy="523220"/>
              </a:xfrm>
              <a:prstGeom prst="rect">
                <a:avLst/>
              </a:prstGeom>
              <a:blipFill>
                <a:blip r:embed="rId2"/>
                <a:stretch>
                  <a:fillRect b="-476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FD9576-010D-EA01-1F10-A39E0A180557}"/>
              </a:ext>
            </a:extLst>
          </p:cNvPr>
          <p:cNvSpPr txBox="1"/>
          <p:nvPr/>
        </p:nvSpPr>
        <p:spPr>
          <a:xfrm>
            <a:off x="4713189" y="3405697"/>
            <a:ext cx="3994338" cy="830997"/>
          </a:xfrm>
          <a:prstGeom prst="rect">
            <a:avLst/>
          </a:prstGeom>
          <a:noFill/>
        </p:spPr>
        <p:txBody>
          <a:bodyPr wrap="square">
            <a:spAutoFit/>
          </a:bodyPr>
          <a:lstStyle/>
          <a:p>
            <a:r>
              <a:rPr lang="en-US" sz="2400" dirty="0">
                <a:solidFill>
                  <a:srgbClr val="00B0F0"/>
                </a:solidFill>
              </a:rPr>
              <a:t>Implementing </a:t>
            </a:r>
            <a:br>
              <a:rPr lang="en-US" sz="2400" dirty="0">
                <a:solidFill>
                  <a:srgbClr val="00B0F0"/>
                </a:solidFill>
              </a:rPr>
            </a:br>
            <a:r>
              <a:rPr lang="en-US" sz="2400" dirty="0">
                <a:solidFill>
                  <a:srgbClr val="00B0F0"/>
                </a:solidFill>
              </a:rPr>
              <a:t>Uhlmann transformations</a:t>
            </a:r>
          </a:p>
        </p:txBody>
      </p:sp>
      <p:sp>
        <p:nvSpPr>
          <p:cNvPr id="16" name="TextBox 15">
            <a:extLst>
              <a:ext uri="{FF2B5EF4-FFF2-40B4-BE49-F238E27FC236}">
                <a16:creationId xmlns:a16="http://schemas.microsoft.com/office/drawing/2014/main" id="{E204DDED-E69F-30D5-4F4E-4F388B3E4971}"/>
              </a:ext>
            </a:extLst>
          </p:cNvPr>
          <p:cNvSpPr txBox="1"/>
          <p:nvPr/>
        </p:nvSpPr>
        <p:spPr>
          <a:xfrm>
            <a:off x="1220316" y="3405698"/>
            <a:ext cx="3176867" cy="830997"/>
          </a:xfrm>
          <a:prstGeom prst="rect">
            <a:avLst/>
          </a:prstGeom>
          <a:noFill/>
        </p:spPr>
        <p:txBody>
          <a:bodyPr wrap="square">
            <a:spAutoFit/>
          </a:bodyPr>
          <a:lstStyle/>
          <a:p>
            <a:r>
              <a:rPr lang="en-US" sz="2400" dirty="0">
                <a:solidFill>
                  <a:srgbClr val="FFC000"/>
                </a:solidFill>
              </a:rPr>
              <a:t>Breaking commitment </a:t>
            </a:r>
            <a:br>
              <a:rPr lang="en-US" sz="2400" dirty="0">
                <a:solidFill>
                  <a:srgbClr val="FFC000"/>
                </a:solidFill>
              </a:rPr>
            </a:br>
            <a:r>
              <a:rPr lang="en-US" sz="2400" dirty="0">
                <a:solidFill>
                  <a:srgbClr val="FFC000"/>
                </a:solidFill>
              </a:rPr>
              <a:t>schemes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19E010-4B20-6D72-C30D-275D253DF748}"/>
                  </a:ext>
                </a:extLst>
              </p:cNvPr>
              <p:cNvSpPr txBox="1"/>
              <p:nvPr/>
            </p:nvSpPr>
            <p:spPr>
              <a:xfrm>
                <a:off x="3999937" y="3563470"/>
                <a:ext cx="81018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CF19E010-4B20-6D72-C30D-275D253DF748}"/>
                  </a:ext>
                </a:extLst>
              </p:cNvPr>
              <p:cNvSpPr txBox="1">
                <a:spLocks noRot="1" noChangeAspect="1" noMove="1" noResize="1" noEditPoints="1" noAdjustHandles="1" noChangeArrowheads="1" noChangeShapeType="1" noTextEdit="1"/>
              </p:cNvSpPr>
              <p:nvPr/>
            </p:nvSpPr>
            <p:spPr>
              <a:xfrm>
                <a:off x="3999937" y="3563470"/>
                <a:ext cx="810185" cy="523220"/>
              </a:xfrm>
              <a:prstGeom prst="rect">
                <a:avLst/>
              </a:prstGeom>
              <a:blipFill>
                <a:blip r:embed="rId2"/>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BD4D32-62E3-14DD-7E5C-DFBD0EA32FA6}"/>
                  </a:ext>
                </a:extLst>
              </p:cNvPr>
              <p:cNvSpPr txBox="1"/>
              <p:nvPr/>
            </p:nvSpPr>
            <p:spPr>
              <a:xfrm>
                <a:off x="8499096" y="6292820"/>
                <a:ext cx="3583644" cy="400110"/>
              </a:xfrm>
              <a:prstGeom prst="rect">
                <a:avLst/>
              </a:prstGeom>
              <a:noFill/>
            </p:spPr>
            <p:txBody>
              <a:bodyPr wrap="square">
                <a:spAutoFit/>
              </a:bodyPr>
              <a:lstStyle/>
              <a:p>
                <a:r>
                  <a:rPr lang="en-US" sz="2000" b="0" dirty="0">
                    <a:solidFill>
                      <a:schemeClr val="tx1">
                        <a:lumMod val="85000"/>
                      </a:schemeClr>
                    </a:solidFill>
                  </a:rPr>
                  <a:t>A </a:t>
                </a:r>
                <a14:m>
                  <m:oMath xmlns:m="http://schemas.openxmlformats.org/officeDocument/2006/math">
                    <m:r>
                      <a:rPr lang="en-US" sz="2000" b="0" i="1" smtClean="0">
                        <a:solidFill>
                          <a:schemeClr val="tx1">
                            <a:lumMod val="85000"/>
                          </a:schemeClr>
                        </a:solidFill>
                        <a:latin typeface="Cambria Math" panose="02040503050406030204" pitchFamily="18" charset="0"/>
                      </a:rPr>
                      <m:t>≤</m:t>
                    </m:r>
                  </m:oMath>
                </a14:m>
                <a:r>
                  <a:rPr lang="en-US" sz="2000" dirty="0">
                    <a:solidFill>
                      <a:schemeClr val="tx1">
                        <a:lumMod val="85000"/>
                      </a:schemeClr>
                    </a:solidFill>
                  </a:rPr>
                  <a:t> </a:t>
                </a:r>
                <a:r>
                  <a:rPr lang="en-US" sz="2000" b="1" dirty="0">
                    <a:solidFill>
                      <a:schemeClr val="tx1">
                        <a:lumMod val="85000"/>
                      </a:schemeClr>
                    </a:solidFill>
                  </a:rPr>
                  <a:t>B : “A is easy if B is easy”</a:t>
                </a:r>
                <a:endParaRPr lang="en-US" sz="2000" dirty="0">
                  <a:solidFill>
                    <a:schemeClr val="tx1">
                      <a:lumMod val="85000"/>
                    </a:schemeClr>
                  </a:solidFill>
                </a:endParaRPr>
              </a:p>
            </p:txBody>
          </p:sp>
        </mc:Choice>
        <mc:Fallback xmlns="">
          <p:sp>
            <p:nvSpPr>
              <p:cNvPr id="20" name="TextBox 19">
                <a:extLst>
                  <a:ext uri="{FF2B5EF4-FFF2-40B4-BE49-F238E27FC236}">
                    <a16:creationId xmlns:a16="http://schemas.microsoft.com/office/drawing/2014/main" id="{D0BD4D32-62E3-14DD-7E5C-DFBD0EA32FA6}"/>
                  </a:ext>
                </a:extLst>
              </p:cNvPr>
              <p:cNvSpPr txBox="1">
                <a:spLocks noRot="1" noChangeAspect="1" noMove="1" noResize="1" noEditPoints="1" noAdjustHandles="1" noChangeArrowheads="1" noChangeShapeType="1" noTextEdit="1"/>
              </p:cNvSpPr>
              <p:nvPr/>
            </p:nvSpPr>
            <p:spPr>
              <a:xfrm>
                <a:off x="8499096" y="6292820"/>
                <a:ext cx="3583644" cy="400110"/>
              </a:xfrm>
              <a:prstGeom prst="rect">
                <a:avLst/>
              </a:prstGeom>
              <a:blipFill>
                <a:blip r:embed="rId3"/>
                <a:stretch>
                  <a:fillRect l="-1767" t="-9091" b="-2424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86D50E4-57CC-C6BA-E2B0-A4081BE2CD62}"/>
              </a:ext>
            </a:extLst>
          </p:cNvPr>
          <p:cNvSpPr txBox="1"/>
          <p:nvPr/>
        </p:nvSpPr>
        <p:spPr>
          <a:xfrm>
            <a:off x="838200" y="4995683"/>
            <a:ext cx="10618694" cy="954107"/>
          </a:xfrm>
          <a:prstGeom prst="rect">
            <a:avLst/>
          </a:prstGeom>
          <a:noFill/>
        </p:spPr>
        <p:txBody>
          <a:bodyPr wrap="square" rtlCol="0">
            <a:spAutoFit/>
          </a:bodyPr>
          <a:lstStyle/>
          <a:p>
            <a:r>
              <a:rPr lang="en-US" sz="2800" dirty="0"/>
              <a:t>Can Uhlmann transformations be efficiently implemented</a:t>
            </a:r>
            <a:br>
              <a:rPr lang="en-US" sz="2800" dirty="0"/>
            </a:br>
            <a:r>
              <a:rPr lang="en-US" sz="2800" dirty="0"/>
              <a:t>with oracle access to </a:t>
            </a:r>
            <a:r>
              <a:rPr lang="en-US" sz="2800" dirty="0">
                <a:solidFill>
                  <a:srgbClr val="FF7DFB"/>
                </a:solidFill>
              </a:rPr>
              <a:t>the Halting problem</a:t>
            </a:r>
            <a:r>
              <a:rPr lang="en-US" sz="2800" dirty="0"/>
              <a:t>?</a:t>
            </a:r>
          </a:p>
        </p:txBody>
      </p:sp>
      <p:sp>
        <p:nvSpPr>
          <p:cNvPr id="4" name="TextBox 3">
            <a:extLst>
              <a:ext uri="{FF2B5EF4-FFF2-40B4-BE49-F238E27FC236}">
                <a16:creationId xmlns:a16="http://schemas.microsoft.com/office/drawing/2014/main" id="{074404F6-FB61-14CB-8AF6-BB24BD60A74E}"/>
              </a:ext>
            </a:extLst>
          </p:cNvPr>
          <p:cNvSpPr txBox="1"/>
          <p:nvPr/>
        </p:nvSpPr>
        <p:spPr>
          <a:xfrm>
            <a:off x="8822946" y="3541671"/>
            <a:ext cx="3994338" cy="584775"/>
          </a:xfrm>
          <a:prstGeom prst="rect">
            <a:avLst/>
          </a:prstGeom>
          <a:noFill/>
        </p:spPr>
        <p:txBody>
          <a:bodyPr wrap="square">
            <a:spAutoFit/>
          </a:bodyPr>
          <a:lstStyle/>
          <a:p>
            <a:r>
              <a:rPr lang="en-US" sz="3200" dirty="0">
                <a:solidFill>
                  <a:srgbClr val="FF7DFB"/>
                </a:solidFill>
              </a:rPr>
              <a:t>Halting Problem</a:t>
            </a:r>
          </a:p>
        </p:txBody>
      </p:sp>
      <p:sp>
        <p:nvSpPr>
          <p:cNvPr id="5" name="TextBox 4">
            <a:extLst>
              <a:ext uri="{FF2B5EF4-FFF2-40B4-BE49-F238E27FC236}">
                <a16:creationId xmlns:a16="http://schemas.microsoft.com/office/drawing/2014/main" id="{1A0AF481-06E2-2604-A3DC-8C63EA7FCAAB}"/>
              </a:ext>
            </a:extLst>
          </p:cNvPr>
          <p:cNvSpPr txBox="1"/>
          <p:nvPr/>
        </p:nvSpPr>
        <p:spPr>
          <a:xfrm>
            <a:off x="8106957" y="3113309"/>
            <a:ext cx="595030" cy="707886"/>
          </a:xfrm>
          <a:prstGeom prst="rect">
            <a:avLst/>
          </a:prstGeom>
          <a:noFill/>
        </p:spPr>
        <p:txBody>
          <a:bodyPr wrap="square">
            <a:spAutoFit/>
          </a:bodyPr>
          <a:lstStyle/>
          <a:p>
            <a:r>
              <a:rPr lang="en-US" sz="4000" dirty="0">
                <a:solidFill>
                  <a:srgbClr val="FF7DFB"/>
                </a:solidFill>
              </a:rPr>
              <a:t>?!</a:t>
            </a:r>
            <a:endParaRPr lang="en-US" sz="4000" dirty="0"/>
          </a:p>
        </p:txBody>
      </p:sp>
    </p:spTree>
    <p:extLst>
      <p:ext uri="{BB962C8B-B14F-4D97-AF65-F5344CB8AC3E}">
        <p14:creationId xmlns:p14="http://schemas.microsoft.com/office/powerpoint/2010/main" val="115069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6320-B63B-2C08-FBDF-EFFF79430B79}"/>
              </a:ext>
            </a:extLst>
          </p:cNvPr>
          <p:cNvSpPr>
            <a:spLocks noGrp="1"/>
          </p:cNvSpPr>
          <p:nvPr>
            <p:ph type="title"/>
          </p:nvPr>
        </p:nvSpPr>
        <p:spPr>
          <a:xfrm>
            <a:off x="838200" y="365125"/>
            <a:ext cx="10941424" cy="1325563"/>
          </a:xfrm>
        </p:spPr>
        <p:txBody>
          <a:bodyPr/>
          <a:lstStyle/>
          <a:p>
            <a:r>
              <a:rPr lang="en-US" dirty="0">
                <a:solidFill>
                  <a:schemeClr val="accent6">
                    <a:lumMod val="40000"/>
                    <a:lumOff val="60000"/>
                  </a:schemeClr>
                </a:solidFill>
              </a:rPr>
              <a:t>Unitary Synthesis Question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279DB3-D5F1-E90F-B1AE-6225E56D26E5}"/>
                  </a:ext>
                </a:extLst>
              </p:cNvPr>
              <p:cNvSpPr>
                <a:spLocks noGrp="1"/>
              </p:cNvSpPr>
              <p:nvPr>
                <p:ph idx="1"/>
              </p:nvPr>
            </p:nvSpPr>
            <p:spPr/>
            <p:txBody>
              <a:bodyPr>
                <a:normAutofit/>
              </a:bodyPr>
              <a:lstStyle/>
              <a:p>
                <a:pPr marL="0" indent="0">
                  <a:buNone/>
                </a:pPr>
                <a:r>
                  <a:rPr lang="en-US" b="1" dirty="0">
                    <a:solidFill>
                      <a:srgbClr val="FFC000"/>
                    </a:solidFill>
                  </a:rPr>
                  <a:t>Aaronson and Kuperberg 2007</a:t>
                </a:r>
                <a:r>
                  <a:rPr lang="en-US" dirty="0"/>
                  <a:t>: Can every </a:t>
                </a:r>
                <a14:m>
                  <m:oMath xmlns:m="http://schemas.openxmlformats.org/officeDocument/2006/math">
                    <m:r>
                      <a:rPr lang="en-US" i="1">
                        <a:latin typeface="Cambria Math" panose="02040503050406030204" pitchFamily="18" charset="0"/>
                      </a:rPr>
                      <m:t>𝑛</m:t>
                    </m:r>
                  </m:oMath>
                </a14:m>
                <a:r>
                  <a:rPr lang="en-US" dirty="0"/>
                  <a:t>-qubit unitary </a:t>
                </a:r>
                <a14:m>
                  <m:oMath xmlns:m="http://schemas.openxmlformats.org/officeDocument/2006/math">
                    <m:r>
                      <a:rPr lang="en-US" i="1">
                        <a:latin typeface="Cambria Math" panose="02040503050406030204" pitchFamily="18" charset="0"/>
                      </a:rPr>
                      <m:t>𝑈</m:t>
                    </m:r>
                    <m:r>
                      <a:rPr lang="en-US" i="1">
                        <a:latin typeface="Cambria Math" panose="02040503050406030204" pitchFamily="18" charset="0"/>
                      </a:rPr>
                      <m:t> </m:t>
                    </m:r>
                  </m:oMath>
                </a14:m>
                <a:r>
                  <a:rPr lang="en-US" dirty="0"/>
                  <a:t>be implemented by some poly-time quantum algorithm that queries a Boolean function</a:t>
                </a:r>
                <a14:m>
                  <m:oMath xmlns:m="http://schemas.openxmlformats.org/officeDocument/2006/math">
                    <m:r>
                      <a:rPr lang="en-US" dirty="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𝑈</m:t>
                        </m:r>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𝑝𝑜𝑙𝑦</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up>
                    </m:sSup>
                    <m:r>
                      <a:rPr lang="en-US" i="1">
                        <a:latin typeface="Cambria Math" panose="02040503050406030204" pitchFamily="18" charset="0"/>
                      </a:rPr>
                      <m:t>→{0,1}</m:t>
                    </m:r>
                  </m:oMath>
                </a14:m>
                <a:r>
                  <a:rPr lang="en-US" dirty="0"/>
                  <a:t>?</a:t>
                </a:r>
              </a:p>
              <a:p>
                <a:pPr marL="0" indent="0">
                  <a:buNone/>
                </a:pPr>
                <a:endParaRPr lang="en-US" dirty="0"/>
              </a:p>
              <a:p>
                <a:pPr marL="0" indent="0">
                  <a:buNone/>
                </a:pPr>
                <a:r>
                  <a:rPr lang="en-US" dirty="0"/>
                  <a:t>The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𝑈</m:t>
                        </m:r>
                      </m:sub>
                    </m:sSub>
                  </m:oMath>
                </a14:m>
                <a:r>
                  <a:rPr lang="en-US" dirty="0"/>
                  <a:t> can depend on </a:t>
                </a:r>
                <a14:m>
                  <m:oMath xmlns:m="http://schemas.openxmlformats.org/officeDocument/2006/math">
                    <m:r>
                      <a:rPr lang="en-US" i="1">
                        <a:latin typeface="Cambria Math" panose="02040503050406030204" pitchFamily="18" charset="0"/>
                      </a:rPr>
                      <m:t>𝑈</m:t>
                    </m:r>
                  </m:oMath>
                </a14:m>
                <a:r>
                  <a:rPr lang="en-US" dirty="0"/>
                  <a:t> arbitrarily, and can be arbitrarily complex.</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97279DB3-D5F1-E90F-B1AE-6225E56D26E5}"/>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2475162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6320-B63B-2C08-FBDF-EFFF79430B79}"/>
              </a:ext>
            </a:extLst>
          </p:cNvPr>
          <p:cNvSpPr>
            <a:spLocks noGrp="1"/>
          </p:cNvSpPr>
          <p:nvPr>
            <p:ph type="title"/>
          </p:nvPr>
        </p:nvSpPr>
        <p:spPr>
          <a:xfrm>
            <a:off x="838200" y="365125"/>
            <a:ext cx="10941424" cy="1325563"/>
          </a:xfrm>
        </p:spPr>
        <p:txBody>
          <a:bodyPr/>
          <a:lstStyle/>
          <a:p>
            <a:r>
              <a:rPr lang="en-US" dirty="0">
                <a:solidFill>
                  <a:schemeClr val="accent6">
                    <a:lumMod val="40000"/>
                    <a:lumOff val="60000"/>
                  </a:schemeClr>
                </a:solidFill>
              </a:rPr>
              <a:t>Unitary Synthesis Question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279DB3-D5F1-E90F-B1AE-6225E56D26E5}"/>
                  </a:ext>
                </a:extLst>
              </p:cNvPr>
              <p:cNvSpPr>
                <a:spLocks noGrp="1"/>
              </p:cNvSpPr>
              <p:nvPr>
                <p:ph idx="1"/>
              </p:nvPr>
            </p:nvSpPr>
            <p:spPr/>
            <p:txBody>
              <a:bodyPr>
                <a:normAutofit/>
              </a:bodyPr>
              <a:lstStyle/>
              <a:p>
                <a:pPr marL="0" indent="0">
                  <a:buNone/>
                </a:pPr>
                <a:r>
                  <a:rPr lang="en-US" b="1" dirty="0">
                    <a:solidFill>
                      <a:srgbClr val="FFC000"/>
                    </a:solidFill>
                  </a:rPr>
                  <a:t>Aaronson and Kuperberg 2007</a:t>
                </a:r>
                <a:r>
                  <a:rPr lang="en-US" dirty="0"/>
                  <a:t>: Can every </a:t>
                </a:r>
                <a14:m>
                  <m:oMath xmlns:m="http://schemas.openxmlformats.org/officeDocument/2006/math">
                    <m:r>
                      <a:rPr lang="en-US" i="1">
                        <a:latin typeface="Cambria Math" panose="02040503050406030204" pitchFamily="18" charset="0"/>
                      </a:rPr>
                      <m:t>𝑛</m:t>
                    </m:r>
                  </m:oMath>
                </a14:m>
                <a:r>
                  <a:rPr lang="en-US" dirty="0"/>
                  <a:t>-qubit unitary </a:t>
                </a:r>
                <a14:m>
                  <m:oMath xmlns:m="http://schemas.openxmlformats.org/officeDocument/2006/math">
                    <m:r>
                      <a:rPr lang="en-US" sz="2800" b="0" i="1" smtClean="0">
                        <a:latin typeface="Cambria Math" panose="02040503050406030204" pitchFamily="18" charset="0"/>
                      </a:rPr>
                      <m:t>𝑈</m:t>
                    </m:r>
                    <m:r>
                      <a:rPr lang="en-US" sz="2800" b="0" i="1" smtClean="0">
                        <a:latin typeface="Cambria Math" panose="02040503050406030204" pitchFamily="18" charset="0"/>
                      </a:rPr>
                      <m:t> </m:t>
                    </m:r>
                  </m:oMath>
                </a14:m>
                <a:r>
                  <a:rPr lang="en-US" dirty="0"/>
                  <a:t>be implemented by some poly-time quantum algorithm that queries a Boolean function</a:t>
                </a:r>
                <a14:m>
                  <m:oMath xmlns:m="http://schemas.openxmlformats.org/officeDocument/2006/math">
                    <m:r>
                      <a:rPr lang="en-US" dirty="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𝑈</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r>
                          <a:rPr lang="en-US" b="0" i="1" smtClean="0">
                            <a:latin typeface="Cambria Math" panose="02040503050406030204" pitchFamily="18" charset="0"/>
                          </a:rPr>
                          <m:t>𝑝𝑜𝑙𝑦</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sup>
                    </m:sSup>
                    <m:r>
                      <a:rPr lang="en-US" b="0" i="1" smtClean="0">
                        <a:latin typeface="Cambria Math" panose="02040503050406030204" pitchFamily="18" charset="0"/>
                      </a:rPr>
                      <m:t>→{0,1}</m:t>
                    </m:r>
                  </m:oMath>
                </a14:m>
                <a:r>
                  <a:rPr lang="en-US" dirty="0"/>
                  <a:t>?</a:t>
                </a:r>
              </a:p>
              <a:p>
                <a:pPr marL="0" indent="0">
                  <a:buNone/>
                </a:pPr>
                <a:endParaRPr lang="en-US" dirty="0"/>
              </a:p>
              <a:p>
                <a:pPr marL="0" indent="0">
                  <a:buNone/>
                </a:pPr>
                <a:r>
                  <a:rPr lang="en-US" dirty="0"/>
                  <a:t>The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𝑈</m:t>
                        </m:r>
                      </m:sub>
                    </m:sSub>
                  </m:oMath>
                </a14:m>
                <a:r>
                  <a:rPr lang="en-US" dirty="0"/>
                  <a:t> can depend on </a:t>
                </a:r>
                <a14:m>
                  <m:oMath xmlns:m="http://schemas.openxmlformats.org/officeDocument/2006/math">
                    <m:r>
                      <a:rPr lang="en-US" b="0" i="1" smtClean="0">
                        <a:latin typeface="Cambria Math" panose="02040503050406030204" pitchFamily="18" charset="0"/>
                      </a:rPr>
                      <m:t>𝑈</m:t>
                    </m:r>
                  </m:oMath>
                </a14:m>
                <a:r>
                  <a:rPr lang="en-US" dirty="0"/>
                  <a:t> arbitrarily, and can be arbitrarily complex.</a:t>
                </a:r>
              </a:p>
              <a:p>
                <a:pPr marL="0" indent="0">
                  <a:buNone/>
                </a:pPr>
                <a:endParaRPr lang="en-US" dirty="0"/>
              </a:p>
              <a:p>
                <a:pPr marL="0" indent="0">
                  <a:buNone/>
                </a:pPr>
                <a:r>
                  <a:rPr lang="en-US" dirty="0"/>
                  <a:t>In other words, can all of </a:t>
                </a:r>
                <a14:m>
                  <m:oMath xmlns:m="http://schemas.openxmlformats.org/officeDocument/2006/math">
                    <m:r>
                      <a:rPr lang="en-US" sz="2800" b="0" i="1" smtClean="0">
                        <a:latin typeface="Cambria Math" panose="02040503050406030204" pitchFamily="18" charset="0"/>
                      </a:rPr>
                      <m:t>𝑈</m:t>
                    </m:r>
                  </m:oMath>
                </a14:m>
                <a:r>
                  <a:rPr lang="en-US" dirty="0"/>
                  <a:t>’s complexity be “pushed” into the complexity of some decision problem?</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97279DB3-D5F1-E90F-B1AE-6225E56D26E5}"/>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3064187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6320-B63B-2C08-FBDF-EFFF79430B79}"/>
              </a:ext>
            </a:extLst>
          </p:cNvPr>
          <p:cNvSpPr>
            <a:spLocks noGrp="1"/>
          </p:cNvSpPr>
          <p:nvPr>
            <p:ph type="title"/>
          </p:nvPr>
        </p:nvSpPr>
        <p:spPr>
          <a:xfrm>
            <a:off x="838200" y="365125"/>
            <a:ext cx="10941424" cy="1325563"/>
          </a:xfrm>
        </p:spPr>
        <p:txBody>
          <a:bodyPr/>
          <a:lstStyle/>
          <a:p>
            <a:r>
              <a:rPr lang="en-US" dirty="0">
                <a:solidFill>
                  <a:schemeClr val="accent6">
                    <a:lumMod val="40000"/>
                    <a:lumOff val="60000"/>
                  </a:schemeClr>
                </a:solidFill>
              </a:rPr>
              <a:t>Unitary Synthesis Question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279DB3-D5F1-E90F-B1AE-6225E56D26E5}"/>
                  </a:ext>
                </a:extLst>
              </p:cNvPr>
              <p:cNvSpPr>
                <a:spLocks noGrp="1"/>
              </p:cNvSpPr>
              <p:nvPr>
                <p:ph idx="1"/>
              </p:nvPr>
            </p:nvSpPr>
            <p:spPr/>
            <p:txBody>
              <a:bodyPr>
                <a:normAutofit/>
              </a:bodyPr>
              <a:lstStyle/>
              <a:p>
                <a:pPr marL="0" indent="0">
                  <a:buNone/>
                </a:pPr>
                <a:r>
                  <a:rPr lang="en-US" b="1" dirty="0">
                    <a:solidFill>
                      <a:srgbClr val="FFC000"/>
                    </a:solidFill>
                  </a:rPr>
                  <a:t>Aaronson and Kuperberg 2007</a:t>
                </a:r>
                <a:r>
                  <a:rPr lang="en-US" dirty="0"/>
                  <a:t>: Can every </a:t>
                </a:r>
                <a14:m>
                  <m:oMath xmlns:m="http://schemas.openxmlformats.org/officeDocument/2006/math">
                    <m:r>
                      <a:rPr lang="en-US" i="1">
                        <a:latin typeface="Cambria Math" panose="02040503050406030204" pitchFamily="18" charset="0"/>
                      </a:rPr>
                      <m:t>𝑛</m:t>
                    </m:r>
                  </m:oMath>
                </a14:m>
                <a:r>
                  <a:rPr lang="en-US" dirty="0"/>
                  <a:t>-qubit unitary </a:t>
                </a:r>
                <a14:m>
                  <m:oMath xmlns:m="http://schemas.openxmlformats.org/officeDocument/2006/math">
                    <m:r>
                      <a:rPr lang="en-US" i="1">
                        <a:latin typeface="Cambria Math" panose="02040503050406030204" pitchFamily="18" charset="0"/>
                      </a:rPr>
                      <m:t>𝑈</m:t>
                    </m:r>
                    <m:r>
                      <a:rPr lang="en-US" i="1">
                        <a:latin typeface="Cambria Math" panose="02040503050406030204" pitchFamily="18" charset="0"/>
                      </a:rPr>
                      <m:t> </m:t>
                    </m:r>
                  </m:oMath>
                </a14:m>
                <a:r>
                  <a:rPr lang="en-US" dirty="0"/>
                  <a:t>be implemented by some poly-time quantum algorithm that queries a Boolean function</a:t>
                </a:r>
                <a14:m>
                  <m:oMath xmlns:m="http://schemas.openxmlformats.org/officeDocument/2006/math">
                    <m:r>
                      <a:rPr lang="en-US" dirty="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𝑈</m:t>
                        </m:r>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𝑝𝑜𝑙𝑦</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up>
                    </m:sSup>
                    <m:r>
                      <a:rPr lang="en-US" i="1">
                        <a:latin typeface="Cambria Math" panose="02040503050406030204" pitchFamily="18" charset="0"/>
                      </a:rPr>
                      <m:t>→{0,1}</m:t>
                    </m:r>
                  </m:oMath>
                </a14:m>
                <a:r>
                  <a:rPr lang="en-US" dirty="0"/>
                  <a:t>?</a:t>
                </a:r>
              </a:p>
              <a:p>
                <a:pPr marL="0" indent="0">
                  <a:buNone/>
                </a:pPr>
                <a:endParaRPr lang="en-US" dirty="0"/>
              </a:p>
              <a:p>
                <a:pPr marL="0" indent="0">
                  <a:buNone/>
                </a:pPr>
                <a:endParaRPr lang="en-US" dirty="0"/>
              </a:p>
              <a:p>
                <a:pPr marL="0" indent="0">
                  <a:buNone/>
                </a:pPr>
                <a:r>
                  <a:rPr lang="en-US" b="1" dirty="0">
                    <a:solidFill>
                      <a:srgbClr val="00B0F0"/>
                    </a:solidFill>
                  </a:rPr>
                  <a:t>Conjecture</a:t>
                </a:r>
                <a:r>
                  <a:rPr lang="en-US" dirty="0"/>
                  <a:t>: No</a:t>
                </a:r>
              </a:p>
            </p:txBody>
          </p:sp>
        </mc:Choice>
        <mc:Fallback xmlns="">
          <p:sp>
            <p:nvSpPr>
              <p:cNvPr id="3" name="Content Placeholder 2">
                <a:extLst>
                  <a:ext uri="{FF2B5EF4-FFF2-40B4-BE49-F238E27FC236}">
                    <a16:creationId xmlns:a16="http://schemas.microsoft.com/office/drawing/2014/main" id="{97279DB3-D5F1-E90F-B1AE-6225E56D26E5}"/>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3867526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6320-B63B-2C08-FBDF-EFFF79430B79}"/>
              </a:ext>
            </a:extLst>
          </p:cNvPr>
          <p:cNvSpPr>
            <a:spLocks noGrp="1"/>
          </p:cNvSpPr>
          <p:nvPr>
            <p:ph type="title"/>
          </p:nvPr>
        </p:nvSpPr>
        <p:spPr>
          <a:xfrm>
            <a:off x="838200" y="365125"/>
            <a:ext cx="10941424" cy="1325563"/>
          </a:xfrm>
        </p:spPr>
        <p:txBody>
          <a:bodyPr/>
          <a:lstStyle/>
          <a:p>
            <a:r>
              <a:rPr lang="en-US" dirty="0">
                <a:solidFill>
                  <a:schemeClr val="accent6">
                    <a:lumMod val="40000"/>
                    <a:lumOff val="60000"/>
                  </a:schemeClr>
                </a:solidFill>
              </a:rPr>
              <a:t>Unitary Synthesis Question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279DB3-D5F1-E90F-B1AE-6225E56D26E5}"/>
                  </a:ext>
                </a:extLst>
              </p:cNvPr>
              <p:cNvSpPr>
                <a:spLocks noGrp="1"/>
              </p:cNvSpPr>
              <p:nvPr>
                <p:ph idx="1"/>
              </p:nvPr>
            </p:nvSpPr>
            <p:spPr/>
            <p:txBody>
              <a:bodyPr>
                <a:normAutofit/>
              </a:bodyPr>
              <a:lstStyle/>
              <a:p>
                <a:pPr marL="0" indent="0">
                  <a:buNone/>
                </a:pPr>
                <a:r>
                  <a:rPr lang="en-US" b="1" dirty="0">
                    <a:solidFill>
                      <a:srgbClr val="FFC000"/>
                    </a:solidFill>
                  </a:rPr>
                  <a:t>Aaronson and Kuperberg 2007</a:t>
                </a:r>
                <a:r>
                  <a:rPr lang="en-US" dirty="0"/>
                  <a:t>: Can every </a:t>
                </a:r>
                <a14:m>
                  <m:oMath xmlns:m="http://schemas.openxmlformats.org/officeDocument/2006/math">
                    <m:r>
                      <a:rPr lang="en-US" i="1">
                        <a:latin typeface="Cambria Math" panose="02040503050406030204" pitchFamily="18" charset="0"/>
                      </a:rPr>
                      <m:t>𝑛</m:t>
                    </m:r>
                  </m:oMath>
                </a14:m>
                <a:r>
                  <a:rPr lang="en-US" dirty="0"/>
                  <a:t>-qubit unitary </a:t>
                </a:r>
                <a14:m>
                  <m:oMath xmlns:m="http://schemas.openxmlformats.org/officeDocument/2006/math">
                    <m:r>
                      <a:rPr lang="en-US" i="1">
                        <a:latin typeface="Cambria Math" panose="02040503050406030204" pitchFamily="18" charset="0"/>
                      </a:rPr>
                      <m:t>𝑈</m:t>
                    </m:r>
                    <m:r>
                      <a:rPr lang="en-US" i="1">
                        <a:latin typeface="Cambria Math" panose="02040503050406030204" pitchFamily="18" charset="0"/>
                      </a:rPr>
                      <m:t> </m:t>
                    </m:r>
                  </m:oMath>
                </a14:m>
                <a:r>
                  <a:rPr lang="en-US" dirty="0"/>
                  <a:t>be implemented by some poly-time quantum algorithm that queries a Boolean function</a:t>
                </a:r>
                <a14:m>
                  <m:oMath xmlns:m="http://schemas.openxmlformats.org/officeDocument/2006/math">
                    <m:r>
                      <a:rPr lang="en-US" dirty="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𝑈</m:t>
                        </m:r>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𝑝𝑜𝑙𝑦</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up>
                    </m:sSup>
                    <m:r>
                      <a:rPr lang="en-US" i="1">
                        <a:latin typeface="Cambria Math" panose="02040503050406030204" pitchFamily="18" charset="0"/>
                      </a:rPr>
                      <m:t>→{0,1}</m:t>
                    </m:r>
                  </m:oMath>
                </a14:m>
                <a:r>
                  <a:rPr lang="en-US" dirty="0"/>
                  <a:t>?</a:t>
                </a:r>
              </a:p>
              <a:p>
                <a:pPr marL="0" indent="0">
                  <a:buNone/>
                </a:pPr>
                <a:endParaRPr lang="en-US" dirty="0"/>
              </a:p>
              <a:p>
                <a:pPr marL="0" indent="0">
                  <a:buNone/>
                </a:pPr>
                <a:r>
                  <a:rPr lang="en-US" b="1" dirty="0">
                    <a:solidFill>
                      <a:srgbClr val="00B0F0"/>
                    </a:solidFill>
                  </a:rPr>
                  <a:t>Conjecture</a:t>
                </a:r>
                <a:r>
                  <a:rPr lang="en-US" dirty="0"/>
                  <a:t>: No</a:t>
                </a:r>
              </a:p>
              <a:p>
                <a:pPr marL="0" indent="0">
                  <a:buNone/>
                </a:pPr>
                <a:endParaRPr lang="en-US" dirty="0"/>
              </a:p>
              <a:p>
                <a:pPr marL="0" indent="0">
                  <a:buNone/>
                </a:pPr>
                <a:r>
                  <a:rPr lang="en-US" b="1" dirty="0">
                    <a:solidFill>
                      <a:srgbClr val="00B0F0"/>
                    </a:solidFill>
                  </a:rPr>
                  <a:t>Some non-trivial progress</a:t>
                </a:r>
                <a:r>
                  <a:rPr lang="en-US" dirty="0"/>
                  <a:t>: [Lombardi, Ma, Wright 2023] showed efficient Unitary Synthesis is not possible for 1-query algorithms! </a:t>
                </a:r>
              </a:p>
            </p:txBody>
          </p:sp>
        </mc:Choice>
        <mc:Fallback xmlns="">
          <p:sp>
            <p:nvSpPr>
              <p:cNvPr id="3" name="Content Placeholder 2">
                <a:extLst>
                  <a:ext uri="{FF2B5EF4-FFF2-40B4-BE49-F238E27FC236}">
                    <a16:creationId xmlns:a16="http://schemas.microsoft.com/office/drawing/2014/main" id="{97279DB3-D5F1-E90F-B1AE-6225E56D26E5}"/>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4197920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p:txBody>
          <a:bodyPr/>
          <a:lstStyle/>
          <a:p>
            <a:r>
              <a:rPr lang="en-US" dirty="0">
                <a:solidFill>
                  <a:schemeClr val="accent6">
                    <a:lumMod val="40000"/>
                    <a:lumOff val="60000"/>
                  </a:schemeClr>
                </a:solidFill>
              </a:rPr>
              <a:t>Quantum in, quantum out is different</a:t>
            </a:r>
          </a:p>
        </p:txBody>
      </p:sp>
      <p:sp>
        <p:nvSpPr>
          <p:cNvPr id="6" name="TextBox 5">
            <a:extLst>
              <a:ext uri="{FF2B5EF4-FFF2-40B4-BE49-F238E27FC236}">
                <a16:creationId xmlns:a16="http://schemas.microsoft.com/office/drawing/2014/main" id="{DA6AF98A-62E9-859F-C606-3E8A4B951332}"/>
              </a:ext>
            </a:extLst>
          </p:cNvPr>
          <p:cNvSpPr txBox="1"/>
          <p:nvPr/>
        </p:nvSpPr>
        <p:spPr>
          <a:xfrm>
            <a:off x="838200" y="1905594"/>
            <a:ext cx="10515599" cy="4401205"/>
          </a:xfrm>
          <a:prstGeom prst="rect">
            <a:avLst/>
          </a:prstGeom>
          <a:noFill/>
        </p:spPr>
        <p:txBody>
          <a:bodyPr wrap="square">
            <a:spAutoFit/>
          </a:bodyPr>
          <a:lstStyle/>
          <a:p>
            <a:pPr marL="0" indent="0">
              <a:buNone/>
            </a:pPr>
            <a:r>
              <a:rPr lang="en-US" sz="2800" b="1" dirty="0">
                <a:solidFill>
                  <a:srgbClr val="00B0F0"/>
                </a:solidFill>
              </a:rPr>
              <a:t>No-cloning theorem, fragility of quantum information</a:t>
            </a:r>
            <a:r>
              <a:rPr lang="en-US" sz="2800" dirty="0"/>
              <a:t> makes quantum input/quantum output problems fundamentally different from classical computation tasks.</a:t>
            </a:r>
          </a:p>
          <a:p>
            <a:pPr marL="0" indent="0">
              <a:buNone/>
            </a:pPr>
            <a:endParaRPr lang="en-US" sz="2800" dirty="0"/>
          </a:p>
          <a:p>
            <a:pPr marL="342900" indent="-342900">
              <a:buFont typeface="Arial" panose="020B0604020202020204" pitchFamily="34" charset="0"/>
              <a:buChar char="•"/>
            </a:pPr>
            <a:r>
              <a:rPr lang="en-US" sz="2800" dirty="0"/>
              <a:t>Since the algorithm doesn’t have a classical description of input, it doesn’t have a classical description of output.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Thus oracle access to classical functions – even fantastically complex ones – doesn’t seem to help ”shortcut” a difficult quantum transformation.</a:t>
            </a:r>
          </a:p>
        </p:txBody>
      </p:sp>
    </p:spTree>
    <p:extLst>
      <p:ext uri="{BB962C8B-B14F-4D97-AF65-F5344CB8AC3E}">
        <p14:creationId xmlns:p14="http://schemas.microsoft.com/office/powerpoint/2010/main" val="2978288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6320-B63B-2C08-FBDF-EFFF79430B79}"/>
              </a:ext>
            </a:extLst>
          </p:cNvPr>
          <p:cNvSpPr>
            <a:spLocks noGrp="1"/>
          </p:cNvSpPr>
          <p:nvPr>
            <p:ph type="title"/>
          </p:nvPr>
        </p:nvSpPr>
        <p:spPr>
          <a:xfrm>
            <a:off x="838200" y="365125"/>
            <a:ext cx="10941424" cy="1325563"/>
          </a:xfrm>
        </p:spPr>
        <p:txBody>
          <a:bodyPr/>
          <a:lstStyle/>
          <a:p>
            <a:r>
              <a:rPr lang="en-US" dirty="0">
                <a:solidFill>
                  <a:schemeClr val="accent6">
                    <a:lumMod val="40000"/>
                    <a:lumOff val="60000"/>
                  </a:schemeClr>
                </a:solidFill>
              </a:rPr>
              <a:t>Other evidence</a:t>
            </a:r>
          </a:p>
        </p:txBody>
      </p:sp>
      <p:sp>
        <p:nvSpPr>
          <p:cNvPr id="3" name="Content Placeholder 2">
            <a:extLst>
              <a:ext uri="{FF2B5EF4-FFF2-40B4-BE49-F238E27FC236}">
                <a16:creationId xmlns:a16="http://schemas.microsoft.com/office/drawing/2014/main" id="{97279DB3-D5F1-E90F-B1AE-6225E56D26E5}"/>
              </a:ext>
            </a:extLst>
          </p:cNvPr>
          <p:cNvSpPr>
            <a:spLocks noGrp="1"/>
          </p:cNvSpPr>
          <p:nvPr>
            <p:ph idx="1"/>
          </p:nvPr>
        </p:nvSpPr>
        <p:spPr/>
        <p:txBody>
          <a:bodyPr>
            <a:normAutofit/>
          </a:bodyPr>
          <a:lstStyle/>
          <a:p>
            <a:pPr marL="0" indent="0">
              <a:buNone/>
            </a:pPr>
            <a:r>
              <a:rPr lang="en-US" sz="3200" dirty="0"/>
              <a:t>No </a:t>
            </a:r>
            <a:r>
              <a:rPr lang="en-US" sz="3200" dirty="0">
                <a:solidFill>
                  <a:srgbClr val="00B0F0"/>
                </a:solidFill>
              </a:rPr>
              <a:t>search-to-decision reductions</a:t>
            </a:r>
            <a:r>
              <a:rPr lang="en-US" sz="3200" dirty="0"/>
              <a:t> for QMA (“quantum NP”)</a:t>
            </a:r>
          </a:p>
          <a:p>
            <a:pPr lvl="1"/>
            <a:r>
              <a:rPr lang="en-US" sz="2800" dirty="0"/>
              <a:t>If ground energy estimation is easy, is ground state preparation easy?</a:t>
            </a:r>
          </a:p>
          <a:p>
            <a:pPr lvl="1"/>
            <a:r>
              <a:rPr lang="en-US" sz="2800" dirty="0"/>
              <a:t>Some evidence the answer is “</a:t>
            </a:r>
            <a:r>
              <a:rPr lang="en-US" sz="2800" dirty="0">
                <a:solidFill>
                  <a:srgbClr val="FFC000"/>
                </a:solidFill>
              </a:rPr>
              <a:t>No</a:t>
            </a:r>
            <a:r>
              <a:rPr lang="en-US" sz="2800" dirty="0"/>
              <a:t>”.</a:t>
            </a:r>
          </a:p>
          <a:p>
            <a:pPr lvl="1"/>
            <a:endParaRPr lang="en-US" sz="3200" dirty="0"/>
          </a:p>
          <a:p>
            <a:pPr marL="0" indent="0">
              <a:buNone/>
            </a:pPr>
            <a:r>
              <a:rPr lang="en-US" sz="3200" dirty="0"/>
              <a:t>Even if P = NP, computationally-secure quantum cryptography can still exist.</a:t>
            </a:r>
          </a:p>
          <a:p>
            <a:pPr lvl="1"/>
            <a:endParaRPr lang="en-US" sz="2800" dirty="0"/>
          </a:p>
          <a:p>
            <a:endParaRPr lang="en-US" sz="3200" dirty="0"/>
          </a:p>
        </p:txBody>
      </p:sp>
      <p:sp>
        <p:nvSpPr>
          <p:cNvPr id="5" name="TextBox 4">
            <a:extLst>
              <a:ext uri="{FF2B5EF4-FFF2-40B4-BE49-F238E27FC236}">
                <a16:creationId xmlns:a16="http://schemas.microsoft.com/office/drawing/2014/main" id="{69980623-6A76-8F3B-B97F-887949CD182A}"/>
              </a:ext>
            </a:extLst>
          </p:cNvPr>
          <p:cNvSpPr txBox="1"/>
          <p:nvPr/>
        </p:nvSpPr>
        <p:spPr>
          <a:xfrm>
            <a:off x="5255560" y="5043571"/>
            <a:ext cx="6098240" cy="369332"/>
          </a:xfrm>
          <a:prstGeom prst="rect">
            <a:avLst/>
          </a:prstGeom>
          <a:noFill/>
        </p:spPr>
        <p:txBody>
          <a:bodyPr wrap="square">
            <a:spAutoFit/>
          </a:bodyPr>
          <a:lstStyle/>
          <a:p>
            <a:pPr lvl="1" algn="r"/>
            <a:r>
              <a:rPr lang="en-US" dirty="0">
                <a:solidFill>
                  <a:schemeClr val="tx1">
                    <a:lumMod val="85000"/>
                  </a:schemeClr>
                </a:solidFill>
              </a:rPr>
              <a:t>[</a:t>
            </a:r>
            <a:r>
              <a:rPr lang="en-US" dirty="0" err="1">
                <a:solidFill>
                  <a:schemeClr val="tx1">
                    <a:lumMod val="85000"/>
                  </a:schemeClr>
                </a:solidFill>
              </a:rPr>
              <a:t>Kretschmer</a:t>
            </a:r>
            <a:r>
              <a:rPr lang="en-US" dirty="0">
                <a:solidFill>
                  <a:schemeClr val="tx1">
                    <a:lumMod val="85000"/>
                  </a:schemeClr>
                </a:solidFill>
              </a:rPr>
              <a:t> ‘21], [</a:t>
            </a:r>
            <a:r>
              <a:rPr lang="en-US" dirty="0" err="1">
                <a:solidFill>
                  <a:schemeClr val="tx1">
                    <a:lumMod val="85000"/>
                  </a:schemeClr>
                </a:solidFill>
              </a:rPr>
              <a:t>Kretschmer</a:t>
            </a:r>
            <a:r>
              <a:rPr lang="en-US" dirty="0">
                <a:solidFill>
                  <a:schemeClr val="tx1">
                    <a:lumMod val="85000"/>
                  </a:schemeClr>
                </a:solidFill>
              </a:rPr>
              <a:t>, Qian, Sinha, Tal ‘23]</a:t>
            </a:r>
          </a:p>
        </p:txBody>
      </p:sp>
      <p:sp>
        <p:nvSpPr>
          <p:cNvPr id="6" name="TextBox 5">
            <a:extLst>
              <a:ext uri="{FF2B5EF4-FFF2-40B4-BE49-F238E27FC236}">
                <a16:creationId xmlns:a16="http://schemas.microsoft.com/office/drawing/2014/main" id="{82241E26-08F2-B44F-40DF-598585FF2826}"/>
              </a:ext>
            </a:extLst>
          </p:cNvPr>
          <p:cNvSpPr txBox="1"/>
          <p:nvPr/>
        </p:nvSpPr>
        <p:spPr>
          <a:xfrm>
            <a:off x="5255560" y="3244334"/>
            <a:ext cx="6098240" cy="369332"/>
          </a:xfrm>
          <a:prstGeom prst="rect">
            <a:avLst/>
          </a:prstGeom>
          <a:noFill/>
        </p:spPr>
        <p:txBody>
          <a:bodyPr wrap="square">
            <a:spAutoFit/>
          </a:bodyPr>
          <a:lstStyle/>
          <a:p>
            <a:pPr lvl="1" algn="r"/>
            <a:r>
              <a:rPr lang="en-US" dirty="0">
                <a:solidFill>
                  <a:schemeClr val="tx1">
                    <a:lumMod val="85000"/>
                  </a:schemeClr>
                </a:solidFill>
              </a:rPr>
              <a:t>[Irani, Rao, Natarajan, </a:t>
            </a:r>
            <a:r>
              <a:rPr lang="en-US" dirty="0" err="1">
                <a:solidFill>
                  <a:schemeClr val="tx1">
                    <a:lumMod val="85000"/>
                  </a:schemeClr>
                </a:solidFill>
              </a:rPr>
              <a:t>Nirkhe</a:t>
            </a:r>
            <a:r>
              <a:rPr lang="en-US" dirty="0">
                <a:solidFill>
                  <a:schemeClr val="tx1">
                    <a:lumMod val="85000"/>
                  </a:schemeClr>
                </a:solidFill>
              </a:rPr>
              <a:t>, Yuen ‘21]</a:t>
            </a:r>
          </a:p>
        </p:txBody>
      </p:sp>
    </p:spTree>
    <p:extLst>
      <p:ext uri="{BB962C8B-B14F-4D97-AF65-F5344CB8AC3E}">
        <p14:creationId xmlns:p14="http://schemas.microsoft.com/office/powerpoint/2010/main" val="3468043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50CC-F3AA-EB2B-DE7A-375BB4EC7458}"/>
              </a:ext>
            </a:extLst>
          </p:cNvPr>
          <p:cNvSpPr>
            <a:spLocks noGrp="1"/>
          </p:cNvSpPr>
          <p:nvPr>
            <p:ph type="title"/>
          </p:nvPr>
        </p:nvSpPr>
        <p:spPr/>
        <p:txBody>
          <a:bodyPr/>
          <a:lstStyle/>
          <a:p>
            <a:r>
              <a:rPr lang="en-US" dirty="0">
                <a:solidFill>
                  <a:schemeClr val="accent6">
                    <a:lumMod val="40000"/>
                    <a:lumOff val="60000"/>
                  </a:schemeClr>
                </a:solidFill>
              </a:rPr>
              <a:t>Summary so far</a:t>
            </a:r>
          </a:p>
        </p:txBody>
      </p:sp>
      <p:sp>
        <p:nvSpPr>
          <p:cNvPr id="3" name="Content Placeholder 2">
            <a:extLst>
              <a:ext uri="{FF2B5EF4-FFF2-40B4-BE49-F238E27FC236}">
                <a16:creationId xmlns:a16="http://schemas.microsoft.com/office/drawing/2014/main" id="{729FE826-D615-99B4-F633-8685A60F173D}"/>
              </a:ext>
            </a:extLst>
          </p:cNvPr>
          <p:cNvSpPr>
            <a:spLocks noGrp="1"/>
          </p:cNvSpPr>
          <p:nvPr>
            <p:ph idx="1"/>
          </p:nvPr>
        </p:nvSpPr>
        <p:spPr/>
        <p:txBody>
          <a:bodyPr>
            <a:normAutofit lnSpcReduction="10000"/>
          </a:bodyPr>
          <a:lstStyle/>
          <a:p>
            <a:pPr marL="0" indent="0">
              <a:buNone/>
            </a:pPr>
            <a:r>
              <a:rPr lang="en-US" dirty="0"/>
              <a:t>In the </a:t>
            </a:r>
            <a:r>
              <a:rPr lang="en-US" dirty="0">
                <a:solidFill>
                  <a:srgbClr val="00B0F0"/>
                </a:solidFill>
              </a:rPr>
              <a:t>Quantum Universe</a:t>
            </a:r>
            <a:r>
              <a:rPr lang="en-US" dirty="0"/>
              <a:t>, there are interesting computational problems with quantum inputs and quantum outputs.</a:t>
            </a:r>
          </a:p>
          <a:p>
            <a:endParaRPr lang="en-US" dirty="0"/>
          </a:p>
          <a:p>
            <a:pPr marL="0" indent="0">
              <a:buNone/>
            </a:pPr>
            <a:r>
              <a:rPr lang="en-US" dirty="0">
                <a:solidFill>
                  <a:srgbClr val="FFC000"/>
                </a:solidFill>
              </a:rPr>
              <a:t>Traditional complexity theory</a:t>
            </a:r>
            <a:r>
              <a:rPr lang="en-US" dirty="0"/>
              <a:t> of decision problems does </a:t>
            </a:r>
            <a:r>
              <a:rPr lang="en-US" b="1" i="1" dirty="0">
                <a:solidFill>
                  <a:srgbClr val="FFC000"/>
                </a:solidFill>
              </a:rPr>
              <a:t>not</a:t>
            </a:r>
            <a:r>
              <a:rPr lang="en-US" dirty="0"/>
              <a:t> seem to be the right framework to reason about quantum cryptography.</a:t>
            </a:r>
          </a:p>
          <a:p>
            <a:endParaRPr lang="en-US" dirty="0"/>
          </a:p>
          <a:p>
            <a:pPr marL="0" indent="0">
              <a:buNone/>
            </a:pPr>
            <a:r>
              <a:rPr lang="en-US" dirty="0"/>
              <a:t>Lack of search-to-decision, quantum cryptography in </a:t>
            </a:r>
            <a:r>
              <a:rPr lang="en-US" dirty="0" err="1"/>
              <a:t>Algorithmica</a:t>
            </a:r>
            <a:r>
              <a:rPr lang="en-US" dirty="0"/>
              <a:t>, and the Unitary Synthesis Question suggest we need a </a:t>
            </a:r>
            <a:br>
              <a:rPr lang="en-US" dirty="0"/>
            </a:br>
            <a:r>
              <a:rPr lang="en-US" b="1" dirty="0"/>
              <a:t>“</a:t>
            </a:r>
            <a:r>
              <a:rPr lang="en-US" b="1" dirty="0">
                <a:solidFill>
                  <a:srgbClr val="00B0F0"/>
                </a:solidFill>
              </a:rPr>
              <a:t>fully quantum</a:t>
            </a:r>
            <a:r>
              <a:rPr lang="en-US" b="1" dirty="0"/>
              <a:t>”</a:t>
            </a:r>
            <a:r>
              <a:rPr lang="en-US" b="1" dirty="0">
                <a:solidFill>
                  <a:srgbClr val="FFC000"/>
                </a:solidFill>
              </a:rPr>
              <a:t> complexity theory</a:t>
            </a:r>
            <a:r>
              <a:rPr lang="en-US" dirty="0"/>
              <a:t> for “</a:t>
            </a:r>
            <a:r>
              <a:rPr lang="en-US" dirty="0">
                <a:solidFill>
                  <a:srgbClr val="00B0F0"/>
                </a:solidFill>
              </a:rPr>
              <a:t>fully quantum</a:t>
            </a:r>
            <a:r>
              <a:rPr lang="en-US" dirty="0"/>
              <a:t>” computational problems.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34218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065A7-0A27-AF2D-AAC8-B17B07085D7C}"/>
              </a:ext>
            </a:extLst>
          </p:cNvPr>
          <p:cNvPicPr>
            <a:picLocks noChangeAspect="1"/>
          </p:cNvPicPr>
          <p:nvPr/>
        </p:nvPicPr>
        <p:blipFill>
          <a:blip r:embed="rId2">
            <a:alphaModFix amt="35000"/>
          </a:blip>
          <a:stretch>
            <a:fillRect/>
          </a:stretch>
        </p:blipFill>
        <p:spPr>
          <a:xfrm>
            <a:off x="8843028" y="0"/>
            <a:ext cx="7333366" cy="7245890"/>
          </a:xfrm>
          <a:prstGeom prst="rect">
            <a:avLst/>
          </a:prstGeom>
        </p:spPr>
      </p:pic>
      <p:sp>
        <p:nvSpPr>
          <p:cNvPr id="2" name="Title 1">
            <a:extLst>
              <a:ext uri="{FF2B5EF4-FFF2-40B4-BE49-F238E27FC236}">
                <a16:creationId xmlns:a16="http://schemas.microsoft.com/office/drawing/2014/main" id="{8708EAA0-9AC5-F02D-3B6C-FD61E2F8F985}"/>
              </a:ext>
            </a:extLst>
          </p:cNvPr>
          <p:cNvSpPr>
            <a:spLocks noGrp="1"/>
          </p:cNvSpPr>
          <p:nvPr>
            <p:ph type="title"/>
          </p:nvPr>
        </p:nvSpPr>
        <p:spPr/>
        <p:txBody>
          <a:bodyPr/>
          <a:lstStyle/>
          <a:p>
            <a:r>
              <a:rPr lang="en-US" dirty="0">
                <a:solidFill>
                  <a:schemeClr val="accent6">
                    <a:lumMod val="40000"/>
                    <a:lumOff val="60000"/>
                  </a:schemeClr>
                </a:solidFill>
              </a:rPr>
              <a:t>Goals of a new complexity theory</a:t>
            </a:r>
          </a:p>
        </p:txBody>
      </p:sp>
      <p:sp>
        <p:nvSpPr>
          <p:cNvPr id="3" name="Content Placeholder 2">
            <a:extLst>
              <a:ext uri="{FF2B5EF4-FFF2-40B4-BE49-F238E27FC236}">
                <a16:creationId xmlns:a16="http://schemas.microsoft.com/office/drawing/2014/main" id="{14670A0E-0CBB-A4F0-16AF-4FEF24A1D9F7}"/>
              </a:ext>
            </a:extLst>
          </p:cNvPr>
          <p:cNvSpPr>
            <a:spLocks noGrp="1"/>
          </p:cNvSpPr>
          <p:nvPr>
            <p:ph idx="1"/>
          </p:nvPr>
        </p:nvSpPr>
        <p:spPr>
          <a:xfrm>
            <a:off x="838200" y="1825625"/>
            <a:ext cx="7722476" cy="4060825"/>
          </a:xfrm>
        </p:spPr>
        <p:txBody>
          <a:bodyPr>
            <a:normAutofit/>
          </a:bodyPr>
          <a:lstStyle/>
          <a:p>
            <a:r>
              <a:rPr lang="en-US" sz="2400" dirty="0"/>
              <a:t>Identify natural quantum tasks from the sciences.</a:t>
            </a:r>
          </a:p>
          <a:p>
            <a:pPr lvl="1"/>
            <a:r>
              <a:rPr lang="en-US" sz="2000" dirty="0"/>
              <a:t>condensed matter physics, high energy physics, chemistry, computer science, cryptography, optimization, experimental physics,…</a:t>
            </a:r>
            <a:endParaRPr lang="en-US" sz="2400" dirty="0"/>
          </a:p>
          <a:p>
            <a:r>
              <a:rPr lang="en-US" sz="2400" dirty="0"/>
              <a:t>Show reductions between them</a:t>
            </a:r>
          </a:p>
          <a:p>
            <a:r>
              <a:rPr lang="en-US" sz="2400" dirty="0"/>
              <a:t>Classify them by complexity</a:t>
            </a:r>
          </a:p>
          <a:p>
            <a:r>
              <a:rPr lang="en-US" sz="2400" dirty="0"/>
              <a:t>Identify complete problems</a:t>
            </a:r>
          </a:p>
          <a:p>
            <a:r>
              <a:rPr lang="en-US" sz="2400" dirty="0"/>
              <a:t>Prove separations</a:t>
            </a:r>
          </a:p>
          <a:p>
            <a:r>
              <a:rPr lang="en-US" sz="2400" dirty="0"/>
              <a:t>Use hardness for cryptography</a:t>
            </a:r>
          </a:p>
        </p:txBody>
      </p:sp>
      <p:sp>
        <p:nvSpPr>
          <p:cNvPr id="5" name="TextBox 4">
            <a:extLst>
              <a:ext uri="{FF2B5EF4-FFF2-40B4-BE49-F238E27FC236}">
                <a16:creationId xmlns:a16="http://schemas.microsoft.com/office/drawing/2014/main" id="{91550902-54C3-7ADF-7B0F-E85B2A87F4A8}"/>
              </a:ext>
            </a:extLst>
          </p:cNvPr>
          <p:cNvSpPr txBox="1"/>
          <p:nvPr/>
        </p:nvSpPr>
        <p:spPr>
          <a:xfrm>
            <a:off x="838200" y="5440174"/>
            <a:ext cx="8086724" cy="892552"/>
          </a:xfrm>
          <a:prstGeom prst="rect">
            <a:avLst/>
          </a:prstGeom>
          <a:noFill/>
        </p:spPr>
        <p:txBody>
          <a:bodyPr wrap="square">
            <a:spAutoFit/>
          </a:bodyPr>
          <a:lstStyle/>
          <a:p>
            <a:endParaRPr lang="en-US" sz="2000" dirty="0">
              <a:solidFill>
                <a:srgbClr val="FFC000"/>
              </a:solidFill>
            </a:endParaRPr>
          </a:p>
          <a:p>
            <a:r>
              <a:rPr lang="en-US" sz="3200" b="1" dirty="0">
                <a:solidFill>
                  <a:srgbClr val="FFC000"/>
                </a:solidFill>
              </a:rPr>
              <a:t>Next</a:t>
            </a:r>
            <a:r>
              <a:rPr lang="en-US" sz="3200" dirty="0">
                <a:solidFill>
                  <a:srgbClr val="FFC000"/>
                </a:solidFill>
              </a:rPr>
              <a:t>: an illustration of these goals</a:t>
            </a:r>
          </a:p>
        </p:txBody>
      </p:sp>
    </p:spTree>
    <p:extLst>
      <p:ext uri="{BB962C8B-B14F-4D97-AF65-F5344CB8AC3E}">
        <p14:creationId xmlns:p14="http://schemas.microsoft.com/office/powerpoint/2010/main" val="34899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38" y="201706"/>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EF7CA6-22EF-6E52-F35C-C3E3712CF319}"/>
              </a:ext>
            </a:extLst>
          </p:cNvPr>
          <p:cNvSpPr txBox="1"/>
          <p:nvPr/>
        </p:nvSpPr>
        <p:spPr>
          <a:xfrm>
            <a:off x="3022492" y="0"/>
            <a:ext cx="7823947" cy="1323439"/>
          </a:xfrm>
          <a:prstGeom prst="rect">
            <a:avLst/>
          </a:prstGeom>
          <a:noFill/>
        </p:spPr>
        <p:txBody>
          <a:bodyPr wrap="square" rtlCol="0">
            <a:spAutoFit/>
          </a:bodyPr>
          <a:lstStyle/>
          <a:p>
            <a:endParaRPr lang="en-US" sz="4000" dirty="0">
              <a:solidFill>
                <a:schemeClr val="accent6">
                  <a:lumMod val="40000"/>
                  <a:lumOff val="60000"/>
                </a:schemeClr>
              </a:solidFill>
              <a:latin typeface="+mj-lt"/>
            </a:endParaRPr>
          </a:p>
          <a:p>
            <a:r>
              <a:rPr lang="en-US" sz="4000" dirty="0">
                <a:solidFill>
                  <a:schemeClr val="accent6">
                    <a:lumMod val="40000"/>
                    <a:lumOff val="60000"/>
                  </a:schemeClr>
                </a:solidFill>
                <a:latin typeface="+mj-lt"/>
              </a:rPr>
              <a:t>Let’s go on safari…</a:t>
            </a:r>
          </a:p>
        </p:txBody>
      </p:sp>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t>Breaking quantum cryptography</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t>Optimal prover </a:t>
            </a:r>
            <a:br>
              <a:rPr lang="en-US" sz="2400" dirty="0"/>
            </a:br>
            <a:r>
              <a:rPr lang="en-US" sz="2400" dirty="0"/>
              <a:t>strategies in a quantum</a:t>
            </a:r>
            <a:br>
              <a:rPr lang="en-US" sz="2400" dirty="0"/>
            </a:br>
            <a:r>
              <a:rPr lang="en-US" sz="2400" dirty="0"/>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5980554" y="3140055"/>
            <a:ext cx="4537358" cy="461665"/>
          </a:xfrm>
          <a:prstGeom prst="rect">
            <a:avLst/>
          </a:prstGeom>
          <a:noFill/>
        </p:spPr>
        <p:txBody>
          <a:bodyPr wrap="square">
            <a:spAutoFit/>
          </a:bodyPr>
          <a:lstStyle/>
          <a:p>
            <a:r>
              <a:rPr lang="en-US" sz="2400" dirty="0"/>
              <a:t>Uhlmann Transformations</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SA Black Hole Animation Shows How Gravity Distorts Our Vision">
            <a:extLst>
              <a:ext uri="{FF2B5EF4-FFF2-40B4-BE49-F238E27FC236}">
                <a16:creationId xmlns:a16="http://schemas.microsoft.com/office/drawing/2014/main" id="{712F2369-3927-A457-73AB-259AB53DE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513" y="3126420"/>
            <a:ext cx="1923464" cy="1442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as cloud clipart - Clip Art Library">
            <a:extLst>
              <a:ext uri="{FF2B5EF4-FFF2-40B4-BE49-F238E27FC236}">
                <a16:creationId xmlns:a16="http://schemas.microsoft.com/office/drawing/2014/main" id="{06BE361F-0FE9-5DEB-F750-9AA059C94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471" y="2121616"/>
            <a:ext cx="3289523" cy="23739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C0DE4B-879C-D7EC-25B2-003100F0493D}"/>
              </a:ext>
            </a:extLst>
          </p:cNvPr>
          <p:cNvSpPr txBox="1"/>
          <p:nvPr/>
        </p:nvSpPr>
        <p:spPr>
          <a:xfrm>
            <a:off x="1572084" y="2093822"/>
            <a:ext cx="1347537" cy="369332"/>
          </a:xfrm>
          <a:prstGeom prst="rect">
            <a:avLst/>
          </a:prstGeom>
          <a:noFill/>
        </p:spPr>
        <p:txBody>
          <a:bodyPr wrap="square" rtlCol="0">
            <a:spAutoFit/>
          </a:bodyPr>
          <a:lstStyle/>
          <a:p>
            <a:r>
              <a:rPr lang="en-US" dirty="0"/>
              <a:t>Black hole</a:t>
            </a:r>
          </a:p>
        </p:txBody>
      </p:sp>
      <p:sp>
        <p:nvSpPr>
          <p:cNvPr id="15" name="TextBox 14">
            <a:extLst>
              <a:ext uri="{FF2B5EF4-FFF2-40B4-BE49-F238E27FC236}">
                <a16:creationId xmlns:a16="http://schemas.microsoft.com/office/drawing/2014/main" id="{997CDFB7-489E-EB78-EFE3-88233F71B967}"/>
              </a:ext>
            </a:extLst>
          </p:cNvPr>
          <p:cNvSpPr txBox="1"/>
          <p:nvPr/>
        </p:nvSpPr>
        <p:spPr>
          <a:xfrm>
            <a:off x="5305827" y="1925246"/>
            <a:ext cx="1347538" cy="369332"/>
          </a:xfrm>
          <a:prstGeom prst="rect">
            <a:avLst/>
          </a:prstGeom>
          <a:noFill/>
        </p:spPr>
        <p:txBody>
          <a:bodyPr wrap="square" rtlCol="0">
            <a:spAutoFit/>
          </a:bodyPr>
          <a:lstStyle/>
          <a:p>
            <a:r>
              <a:rPr lang="en-US" dirty="0"/>
              <a:t>Radiation</a:t>
            </a:r>
          </a:p>
        </p:txBody>
      </p:sp>
      <p:sp>
        <p:nvSpPr>
          <p:cNvPr id="5" name="Content Placeholder 2">
            <a:extLst>
              <a:ext uri="{FF2B5EF4-FFF2-40B4-BE49-F238E27FC236}">
                <a16:creationId xmlns:a16="http://schemas.microsoft.com/office/drawing/2014/main" id="{46E56581-17A7-F779-805D-790A799A8328}"/>
              </a:ext>
            </a:extLst>
          </p:cNvPr>
          <p:cNvSpPr>
            <a:spLocks noGrp="1"/>
          </p:cNvSpPr>
          <p:nvPr>
            <p:ph idx="1"/>
          </p:nvPr>
        </p:nvSpPr>
        <p:spPr>
          <a:xfrm>
            <a:off x="838200" y="638916"/>
            <a:ext cx="10515600" cy="1442598"/>
          </a:xfrm>
        </p:spPr>
        <p:txBody>
          <a:bodyPr>
            <a:normAutofit/>
          </a:bodyPr>
          <a:lstStyle/>
          <a:p>
            <a:pPr marL="0" indent="0">
              <a:buNone/>
            </a:pPr>
            <a:r>
              <a:rPr lang="en-US" dirty="0">
                <a:solidFill>
                  <a:srgbClr val="FFC000"/>
                </a:solidFill>
              </a:rPr>
              <a:t>Harlow, Hayden + Aaronson</a:t>
            </a:r>
            <a:r>
              <a:rPr lang="en-US" dirty="0"/>
              <a:t>: if cryptographic one-way functions exist, then there exists a black hole + radiation state where the qubit cannot be recovered in polynomial time.</a:t>
            </a:r>
          </a:p>
        </p:txBody>
      </p:sp>
    </p:spTree>
    <p:extLst>
      <p:ext uri="{BB962C8B-B14F-4D97-AF65-F5344CB8AC3E}">
        <p14:creationId xmlns:p14="http://schemas.microsoft.com/office/powerpoint/2010/main" val="2964698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23AE-2052-FEC9-71C7-816EEBD951F3}"/>
              </a:ext>
            </a:extLst>
          </p:cNvPr>
          <p:cNvSpPr>
            <a:spLocks noGrp="1"/>
          </p:cNvSpPr>
          <p:nvPr>
            <p:ph type="title"/>
          </p:nvPr>
        </p:nvSpPr>
        <p:spPr/>
        <p:txBody>
          <a:bodyPr/>
          <a:lstStyle/>
          <a:p>
            <a:r>
              <a:rPr lang="en-US" dirty="0">
                <a:solidFill>
                  <a:schemeClr val="accent6">
                    <a:lumMod val="40000"/>
                    <a:lumOff val="60000"/>
                  </a:schemeClr>
                </a:solidFill>
              </a:rPr>
              <a:t>Unitary synthesis problems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53AE5181-C3DD-6780-C87E-03C613352464}"/>
                  </a:ext>
                </a:extLst>
              </p:cNvPr>
              <p:cNvSpPr txBox="1">
                <a:spLocks/>
              </p:cNvSpPr>
              <p:nvPr/>
            </p:nvSpPr>
            <p:spPr>
              <a:xfrm>
                <a:off x="838200" y="1596559"/>
                <a:ext cx="11170024" cy="1141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a:t>
                </a:r>
                <a:r>
                  <a:rPr lang="en-US" b="1" dirty="0">
                    <a:solidFill>
                      <a:srgbClr val="00B0F0"/>
                    </a:solidFill>
                  </a:rPr>
                  <a:t>unitary synthesis problem </a:t>
                </a:r>
                <a:r>
                  <a:rPr lang="en-US" dirty="0"/>
                  <a:t>is a family of unitary transformations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𝒰</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𝑥</m:t>
                                </m:r>
                              </m:sub>
                            </m:sSub>
                          </m:e>
                        </m:d>
                      </m:e>
                      <m:sub>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r>
                              <a:rPr lang="en-US" b="0" i="1" smtClean="0">
                                <a:latin typeface="Cambria Math" panose="02040503050406030204" pitchFamily="18" charset="0"/>
                              </a:rPr>
                              <m:t>∗</m:t>
                            </m:r>
                          </m:sup>
                        </m:sSup>
                      </m:sub>
                    </m:sSub>
                  </m:oMath>
                </a14:m>
                <a:r>
                  <a:rPr lang="en-US" dirty="0"/>
                  <a:t>. </a:t>
                </a:r>
              </a:p>
            </p:txBody>
          </p:sp>
        </mc:Choice>
        <mc:Fallback xmlns="">
          <p:sp>
            <p:nvSpPr>
              <p:cNvPr id="4" name="Content Placeholder 2">
                <a:extLst>
                  <a:ext uri="{FF2B5EF4-FFF2-40B4-BE49-F238E27FC236}">
                    <a16:creationId xmlns:a16="http://schemas.microsoft.com/office/drawing/2014/main" id="{53AE5181-C3DD-6780-C87E-03C613352464}"/>
                  </a:ext>
                </a:extLst>
              </p:cNvPr>
              <p:cNvSpPr txBox="1">
                <a:spLocks noRot="1" noChangeAspect="1" noMove="1" noResize="1" noEditPoints="1" noAdjustHandles="1" noChangeArrowheads="1" noChangeShapeType="1" noTextEdit="1"/>
              </p:cNvSpPr>
              <p:nvPr/>
            </p:nvSpPr>
            <p:spPr>
              <a:xfrm>
                <a:off x="838200" y="1596559"/>
                <a:ext cx="11170024" cy="1141710"/>
              </a:xfrm>
              <a:prstGeom prst="rect">
                <a:avLst/>
              </a:prstGeom>
              <a:blipFill>
                <a:blip r:embed="rId3"/>
                <a:stretch>
                  <a:fillRect l="-1136" t="-879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52BEB4A-8FDA-7D1E-A903-AF83F52B2C53}"/>
              </a:ext>
            </a:extLst>
          </p:cNvPr>
          <p:cNvSpPr/>
          <p:nvPr/>
        </p:nvSpPr>
        <p:spPr>
          <a:xfrm>
            <a:off x="4588191" y="4191386"/>
            <a:ext cx="1981200" cy="1905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B0D867B-2C20-3E92-4DFC-E53D73F93EF2}"/>
              </a:ext>
            </a:extLst>
          </p:cNvPr>
          <p:cNvSpPr/>
          <p:nvPr/>
        </p:nvSpPr>
        <p:spPr>
          <a:xfrm>
            <a:off x="3259109"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C4A5895-C13D-E541-7388-62B295ABC4EB}"/>
              </a:ext>
            </a:extLst>
          </p:cNvPr>
          <p:cNvSpPr/>
          <p:nvPr/>
        </p:nvSpPr>
        <p:spPr>
          <a:xfrm>
            <a:off x="6677964"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12757C-0B50-C5AD-4795-0F01A0A08481}"/>
                  </a:ext>
                </a:extLst>
              </p:cNvPr>
              <p:cNvSpPr txBox="1"/>
              <p:nvPr/>
            </p:nvSpPr>
            <p:spPr>
              <a:xfrm>
                <a:off x="4369734" y="3029016"/>
                <a:ext cx="5815662" cy="430887"/>
              </a:xfrm>
              <a:prstGeom prst="rect">
                <a:avLst/>
              </a:prstGeom>
              <a:noFill/>
            </p:spPr>
            <p:txBody>
              <a:bodyPr wrap="square" rtlCol="0">
                <a:spAutoFit/>
              </a:bodyPr>
              <a:lstStyle/>
              <a:p>
                <a:pPr marL="0" indent="0">
                  <a:buNone/>
                </a:pPr>
                <a:r>
                  <a:rPr lang="en-US" sz="2200" dirty="0"/>
                  <a:t>Unitary specification </a:t>
                </a:r>
                <a14:m>
                  <m:oMath xmlns:m="http://schemas.openxmlformats.org/officeDocument/2006/math">
                    <m:r>
                      <a:rPr lang="en-US" sz="2200" i="1" smtClean="0">
                        <a:latin typeface="Cambria Math" panose="02040503050406030204" pitchFamily="18" charset="0"/>
                      </a:rPr>
                      <m:t>𝑥</m:t>
                    </m:r>
                  </m:oMath>
                </a14:m>
                <a:endParaRPr lang="en-US" sz="2200" dirty="0"/>
              </a:p>
            </p:txBody>
          </p:sp>
        </mc:Choice>
        <mc:Fallback xmlns="">
          <p:sp>
            <p:nvSpPr>
              <p:cNvPr id="10" name="TextBox 9">
                <a:extLst>
                  <a:ext uri="{FF2B5EF4-FFF2-40B4-BE49-F238E27FC236}">
                    <a16:creationId xmlns:a16="http://schemas.microsoft.com/office/drawing/2014/main" id="{8F12757C-0B50-C5AD-4795-0F01A0A08481}"/>
                  </a:ext>
                </a:extLst>
              </p:cNvPr>
              <p:cNvSpPr txBox="1">
                <a:spLocks noRot="1" noChangeAspect="1" noMove="1" noResize="1" noEditPoints="1" noAdjustHandles="1" noChangeArrowheads="1" noChangeShapeType="1" noTextEdit="1"/>
              </p:cNvSpPr>
              <p:nvPr/>
            </p:nvSpPr>
            <p:spPr>
              <a:xfrm>
                <a:off x="4369734" y="3029016"/>
                <a:ext cx="5815662" cy="430887"/>
              </a:xfrm>
              <a:prstGeom prst="rect">
                <a:avLst/>
              </a:prstGeom>
              <a:blipFill>
                <a:blip r:embed="rId4"/>
                <a:stretch>
                  <a:fillRect l="-1525" t="-8571" b="-2571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2474719-13B9-6EC3-953C-04F5EDEC9322}"/>
              </a:ext>
            </a:extLst>
          </p:cNvPr>
          <p:cNvSpPr txBox="1"/>
          <p:nvPr/>
        </p:nvSpPr>
        <p:spPr>
          <a:xfrm>
            <a:off x="3421906" y="6208541"/>
            <a:ext cx="4313765" cy="461665"/>
          </a:xfrm>
          <a:prstGeom prst="rect">
            <a:avLst/>
          </a:prstGeom>
          <a:noFill/>
        </p:spPr>
        <p:txBody>
          <a:bodyPr wrap="square" rtlCol="0">
            <a:spAutoFit/>
          </a:bodyPr>
          <a:lstStyle/>
          <a:p>
            <a:pPr algn="ctr"/>
            <a:r>
              <a:rPr lang="en-US" sz="2400" dirty="0"/>
              <a:t>Quantum Model of Computation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07F01E-603A-4612-3E34-F12C98F6FE4A}"/>
                  </a:ext>
                </a:extLst>
              </p:cNvPr>
              <p:cNvSpPr txBox="1"/>
              <p:nvPr/>
            </p:nvSpPr>
            <p:spPr>
              <a:xfrm>
                <a:off x="8039604" y="4851498"/>
                <a:ext cx="3968620" cy="523220"/>
              </a:xfrm>
              <a:prstGeom prst="rect">
                <a:avLst/>
              </a:prstGeom>
              <a:noFill/>
            </p:spPr>
            <p:txBody>
              <a:bodyPr wrap="square" rtlCol="0">
                <a:spAutoFit/>
              </a:bodyPr>
              <a:lstStyle/>
              <a:p>
                <a:pPr marL="0" indent="0">
                  <a:buNone/>
                </a:pPr>
                <a:r>
                  <a:rPr lang="en-US" sz="2800" b="0" dirty="0"/>
                  <a:t>Quantum outpu</a:t>
                </a:r>
                <a:r>
                  <a:rPr lang="en-US" sz="2800" dirty="0"/>
                  <a:t>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r>
                      <a:rPr lang="en-US" sz="2800" b="0" i="1" smtClean="0">
                        <a:latin typeface="Cambria Math" panose="02040503050406030204" pitchFamily="18" charset="0"/>
                      </a:rPr>
                      <m:t>𝜃</m:t>
                    </m:r>
                    <m:r>
                      <a:rPr lang="en-US" sz="2800" b="0" i="1" smtClean="0">
                        <a:latin typeface="Cambria Math" panose="02040503050406030204" pitchFamily="18" charset="0"/>
                      </a:rPr>
                      <m:t>⟩</m:t>
                    </m:r>
                  </m:oMath>
                </a14:m>
                <a:endParaRPr lang="en-US" sz="2800" dirty="0"/>
              </a:p>
            </p:txBody>
          </p:sp>
        </mc:Choice>
        <mc:Fallback xmlns="">
          <p:sp>
            <p:nvSpPr>
              <p:cNvPr id="12" name="TextBox 11">
                <a:extLst>
                  <a:ext uri="{FF2B5EF4-FFF2-40B4-BE49-F238E27FC236}">
                    <a16:creationId xmlns:a16="http://schemas.microsoft.com/office/drawing/2014/main" id="{0107F01E-603A-4612-3E34-F12C98F6FE4A}"/>
                  </a:ext>
                </a:extLst>
              </p:cNvPr>
              <p:cNvSpPr txBox="1">
                <a:spLocks noRot="1" noChangeAspect="1" noMove="1" noResize="1" noEditPoints="1" noAdjustHandles="1" noChangeArrowheads="1" noChangeShapeType="1" noTextEdit="1"/>
              </p:cNvSpPr>
              <p:nvPr/>
            </p:nvSpPr>
            <p:spPr>
              <a:xfrm>
                <a:off x="8039604" y="4851498"/>
                <a:ext cx="3968620" cy="523220"/>
              </a:xfrm>
              <a:prstGeom prst="rect">
                <a:avLst/>
              </a:prstGeom>
              <a:blipFill>
                <a:blip r:embed="rId5"/>
                <a:stretch>
                  <a:fillRect l="-3195" t="-14286" b="-28571"/>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026425C8-803C-2F5F-DF48-53A22B275B84}"/>
              </a:ext>
            </a:extLst>
          </p:cNvPr>
          <p:cNvSpPr/>
          <p:nvPr/>
        </p:nvSpPr>
        <p:spPr>
          <a:xfrm rot="5400000">
            <a:off x="5255790" y="3427306"/>
            <a:ext cx="646000"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851B4CF-4785-4DBF-483E-BD048F4742CB}"/>
                  </a:ext>
                </a:extLst>
              </p:cNvPr>
              <p:cNvSpPr txBox="1"/>
              <p:nvPr/>
            </p:nvSpPr>
            <p:spPr>
              <a:xfrm>
                <a:off x="649421" y="4913053"/>
                <a:ext cx="3012139" cy="461665"/>
              </a:xfrm>
              <a:prstGeom prst="rect">
                <a:avLst/>
              </a:prstGeom>
              <a:noFill/>
            </p:spPr>
            <p:txBody>
              <a:bodyPr wrap="square" rtlCol="0">
                <a:spAutoFit/>
              </a:bodyPr>
              <a:lstStyle/>
              <a:p>
                <a:r>
                  <a:rPr lang="en-US" sz="2400" dirty="0"/>
                  <a:t>Quantum input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𝜃</m:t>
                    </m:r>
                    <m:r>
                      <a:rPr lang="en-US" sz="2400" b="0" i="1" smtClean="0">
                        <a:latin typeface="Cambria Math" panose="02040503050406030204" pitchFamily="18" charset="0"/>
                      </a:rPr>
                      <m:t>⟩</m:t>
                    </m:r>
                  </m:oMath>
                </a14:m>
                <a:endParaRPr lang="en-US" sz="2000" dirty="0"/>
              </a:p>
            </p:txBody>
          </p:sp>
        </mc:Choice>
        <mc:Fallback xmlns="">
          <p:sp>
            <p:nvSpPr>
              <p:cNvPr id="3" name="TextBox 2">
                <a:extLst>
                  <a:ext uri="{FF2B5EF4-FFF2-40B4-BE49-F238E27FC236}">
                    <a16:creationId xmlns:a16="http://schemas.microsoft.com/office/drawing/2014/main" id="{2851B4CF-4785-4DBF-483E-BD048F4742CB}"/>
                  </a:ext>
                </a:extLst>
              </p:cNvPr>
              <p:cNvSpPr txBox="1">
                <a:spLocks noRot="1" noChangeAspect="1" noMove="1" noResize="1" noEditPoints="1" noAdjustHandles="1" noChangeArrowheads="1" noChangeShapeType="1" noTextEdit="1"/>
              </p:cNvSpPr>
              <p:nvPr/>
            </p:nvSpPr>
            <p:spPr>
              <a:xfrm>
                <a:off x="649421" y="4913053"/>
                <a:ext cx="3012139" cy="461665"/>
              </a:xfrm>
              <a:prstGeom prst="rect">
                <a:avLst/>
              </a:prstGeom>
              <a:blipFill>
                <a:blip r:embed="rId6"/>
                <a:stretch>
                  <a:fillRect l="-3361" t="-7895" b="-28947"/>
                </a:stretch>
              </a:blipFill>
            </p:spPr>
            <p:txBody>
              <a:bodyPr/>
              <a:lstStyle/>
              <a:p>
                <a:r>
                  <a:rPr lang="en-US">
                    <a:noFill/>
                  </a:rPr>
                  <a:t> </a:t>
                </a:r>
              </a:p>
            </p:txBody>
          </p:sp>
        </mc:Fallback>
      </mc:AlternateContent>
    </p:spTree>
    <p:extLst>
      <p:ext uri="{BB962C8B-B14F-4D97-AF65-F5344CB8AC3E}">
        <p14:creationId xmlns:p14="http://schemas.microsoft.com/office/powerpoint/2010/main" val="3352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2" grpId="0"/>
      <p:bldP spid="13"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23AE-2052-FEC9-71C7-816EEBD951F3}"/>
              </a:ext>
            </a:extLst>
          </p:cNvPr>
          <p:cNvSpPr>
            <a:spLocks noGrp="1"/>
          </p:cNvSpPr>
          <p:nvPr>
            <p:ph type="title"/>
          </p:nvPr>
        </p:nvSpPr>
        <p:spPr/>
        <p:txBody>
          <a:bodyPr/>
          <a:lstStyle/>
          <a:p>
            <a:r>
              <a:rPr lang="en-US" dirty="0">
                <a:solidFill>
                  <a:schemeClr val="accent6">
                    <a:lumMod val="40000"/>
                    <a:lumOff val="60000"/>
                  </a:schemeClr>
                </a:solidFill>
              </a:rPr>
              <a:t>Unitary synthesis problems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53AE5181-C3DD-6780-C87E-03C613352464}"/>
                  </a:ext>
                </a:extLst>
              </p:cNvPr>
              <p:cNvSpPr txBox="1">
                <a:spLocks/>
              </p:cNvSpPr>
              <p:nvPr/>
            </p:nvSpPr>
            <p:spPr>
              <a:xfrm>
                <a:off x="838200" y="1596559"/>
                <a:ext cx="11170024" cy="1141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quantum model of computation </a:t>
                </a:r>
                <a:r>
                  <a:rPr lang="en-US" b="1" dirty="0">
                    <a:solidFill>
                      <a:srgbClr val="00B0F0"/>
                    </a:solidFill>
                  </a:rPr>
                  <a:t>implements</a:t>
                </a:r>
                <a:r>
                  <a:rPr lang="en-US" dirty="0"/>
                  <a:t> </a:t>
                </a:r>
                <a14:m>
                  <m:oMath xmlns:m="http://schemas.openxmlformats.org/officeDocument/2006/math">
                    <m:r>
                      <a:rPr lang="en-US" i="1">
                        <a:latin typeface="Cambria Math" panose="02040503050406030204" pitchFamily="18" charset="0"/>
                      </a:rPr>
                      <m:t>𝒰</m:t>
                    </m:r>
                  </m:oMath>
                </a14:m>
                <a:r>
                  <a:rPr lang="en-US" dirty="0"/>
                  <a:t> if given specification </a:t>
                </a:r>
                <a14:m>
                  <m:oMath xmlns:m="http://schemas.openxmlformats.org/officeDocument/2006/math">
                    <m:r>
                      <a:rPr lang="en-US" i="1">
                        <a:latin typeface="Cambria Math" panose="02040503050406030204" pitchFamily="18" charset="0"/>
                      </a:rPr>
                      <m:t>𝑥</m:t>
                    </m:r>
                  </m:oMath>
                </a14:m>
                <a:r>
                  <a:rPr lang="en-US" dirty="0"/>
                  <a:t> and quantum input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 approximately outputs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𝑥</m:t>
                        </m:r>
                      </m:sub>
                    </m:sSub>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oMath>
                </a14:m>
                <a:r>
                  <a:rPr lang="en-US" dirty="0"/>
                  <a:t>. </a:t>
                </a:r>
              </a:p>
            </p:txBody>
          </p:sp>
        </mc:Choice>
        <mc:Fallback xmlns="">
          <p:sp>
            <p:nvSpPr>
              <p:cNvPr id="4" name="Content Placeholder 2">
                <a:extLst>
                  <a:ext uri="{FF2B5EF4-FFF2-40B4-BE49-F238E27FC236}">
                    <a16:creationId xmlns:a16="http://schemas.microsoft.com/office/drawing/2014/main" id="{53AE5181-C3DD-6780-C87E-03C613352464}"/>
                  </a:ext>
                </a:extLst>
              </p:cNvPr>
              <p:cNvSpPr txBox="1">
                <a:spLocks noRot="1" noChangeAspect="1" noMove="1" noResize="1" noEditPoints="1" noAdjustHandles="1" noChangeArrowheads="1" noChangeShapeType="1" noTextEdit="1"/>
              </p:cNvSpPr>
              <p:nvPr/>
            </p:nvSpPr>
            <p:spPr>
              <a:xfrm>
                <a:off x="838200" y="1596559"/>
                <a:ext cx="11170024" cy="1141710"/>
              </a:xfrm>
              <a:prstGeom prst="rect">
                <a:avLst/>
              </a:prstGeom>
              <a:blipFill>
                <a:blip r:embed="rId3"/>
                <a:stretch>
                  <a:fillRect l="-1136" t="-879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52BEB4A-8FDA-7D1E-A903-AF83F52B2C53}"/>
              </a:ext>
            </a:extLst>
          </p:cNvPr>
          <p:cNvSpPr/>
          <p:nvPr/>
        </p:nvSpPr>
        <p:spPr>
          <a:xfrm>
            <a:off x="4588191" y="4191386"/>
            <a:ext cx="1981200" cy="1905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B0D867B-2C20-3E92-4DFC-E53D73F93EF2}"/>
              </a:ext>
            </a:extLst>
          </p:cNvPr>
          <p:cNvSpPr/>
          <p:nvPr/>
        </p:nvSpPr>
        <p:spPr>
          <a:xfrm>
            <a:off x="3259109"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C4A5895-C13D-E541-7388-62B295ABC4EB}"/>
              </a:ext>
            </a:extLst>
          </p:cNvPr>
          <p:cNvSpPr/>
          <p:nvPr/>
        </p:nvSpPr>
        <p:spPr>
          <a:xfrm>
            <a:off x="6677964"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474719-13B9-6EC3-953C-04F5EDEC9322}"/>
              </a:ext>
            </a:extLst>
          </p:cNvPr>
          <p:cNvSpPr txBox="1"/>
          <p:nvPr/>
        </p:nvSpPr>
        <p:spPr>
          <a:xfrm>
            <a:off x="3421906" y="6208541"/>
            <a:ext cx="4313765" cy="461665"/>
          </a:xfrm>
          <a:prstGeom prst="rect">
            <a:avLst/>
          </a:prstGeom>
          <a:noFill/>
        </p:spPr>
        <p:txBody>
          <a:bodyPr wrap="square" rtlCol="0">
            <a:spAutoFit/>
          </a:bodyPr>
          <a:lstStyle/>
          <a:p>
            <a:pPr algn="ctr"/>
            <a:r>
              <a:rPr lang="en-US" sz="2400" dirty="0"/>
              <a:t>Quantum Model of Computation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07F01E-603A-4612-3E34-F12C98F6FE4A}"/>
                  </a:ext>
                </a:extLst>
              </p:cNvPr>
              <p:cNvSpPr txBox="1"/>
              <p:nvPr/>
            </p:nvSpPr>
            <p:spPr>
              <a:xfrm>
                <a:off x="8039604" y="4851498"/>
                <a:ext cx="3968620" cy="523220"/>
              </a:xfrm>
              <a:prstGeom prst="rect">
                <a:avLst/>
              </a:prstGeom>
              <a:noFill/>
            </p:spPr>
            <p:txBody>
              <a:bodyPr wrap="square" rtlCol="0">
                <a:spAutoFit/>
              </a:bodyPr>
              <a:lstStyle/>
              <a:p>
                <a:pPr marL="0" indent="0">
                  <a:buNone/>
                </a:pPr>
                <a:r>
                  <a:rPr lang="en-US" sz="2800" b="0" dirty="0"/>
                  <a:t>Quantum outpu</a:t>
                </a:r>
                <a:r>
                  <a:rPr lang="en-US" sz="2800" dirty="0"/>
                  <a:t>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r>
                      <a:rPr lang="en-US" sz="2800" b="0" i="1" smtClean="0">
                        <a:latin typeface="Cambria Math" panose="02040503050406030204" pitchFamily="18" charset="0"/>
                      </a:rPr>
                      <m:t>𝜃</m:t>
                    </m:r>
                    <m:r>
                      <a:rPr lang="en-US" sz="2800" b="0" i="1" smtClean="0">
                        <a:latin typeface="Cambria Math" panose="02040503050406030204" pitchFamily="18" charset="0"/>
                      </a:rPr>
                      <m:t>⟩</m:t>
                    </m:r>
                  </m:oMath>
                </a14:m>
                <a:endParaRPr lang="en-US" sz="2800" dirty="0"/>
              </a:p>
            </p:txBody>
          </p:sp>
        </mc:Choice>
        <mc:Fallback xmlns="">
          <p:sp>
            <p:nvSpPr>
              <p:cNvPr id="12" name="TextBox 11">
                <a:extLst>
                  <a:ext uri="{FF2B5EF4-FFF2-40B4-BE49-F238E27FC236}">
                    <a16:creationId xmlns:a16="http://schemas.microsoft.com/office/drawing/2014/main" id="{0107F01E-603A-4612-3E34-F12C98F6FE4A}"/>
                  </a:ext>
                </a:extLst>
              </p:cNvPr>
              <p:cNvSpPr txBox="1">
                <a:spLocks noRot="1" noChangeAspect="1" noMove="1" noResize="1" noEditPoints="1" noAdjustHandles="1" noChangeArrowheads="1" noChangeShapeType="1" noTextEdit="1"/>
              </p:cNvSpPr>
              <p:nvPr/>
            </p:nvSpPr>
            <p:spPr>
              <a:xfrm>
                <a:off x="8039604" y="4851498"/>
                <a:ext cx="3968620" cy="523220"/>
              </a:xfrm>
              <a:prstGeom prst="rect">
                <a:avLst/>
              </a:prstGeom>
              <a:blipFill>
                <a:blip r:embed="rId4"/>
                <a:stretch>
                  <a:fillRect l="-3195" t="-14286"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851B4CF-4785-4DBF-483E-BD048F4742CB}"/>
                  </a:ext>
                </a:extLst>
              </p:cNvPr>
              <p:cNvSpPr txBox="1"/>
              <p:nvPr/>
            </p:nvSpPr>
            <p:spPr>
              <a:xfrm>
                <a:off x="649421" y="4913053"/>
                <a:ext cx="3012139" cy="461665"/>
              </a:xfrm>
              <a:prstGeom prst="rect">
                <a:avLst/>
              </a:prstGeom>
              <a:noFill/>
            </p:spPr>
            <p:txBody>
              <a:bodyPr wrap="square" rtlCol="0">
                <a:spAutoFit/>
              </a:bodyPr>
              <a:lstStyle/>
              <a:p>
                <a:r>
                  <a:rPr lang="en-US" sz="2400" dirty="0"/>
                  <a:t>Quantum input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𝜃</m:t>
                    </m:r>
                    <m:r>
                      <a:rPr lang="en-US" sz="2400" b="0" i="1" smtClean="0">
                        <a:latin typeface="Cambria Math" panose="02040503050406030204" pitchFamily="18" charset="0"/>
                      </a:rPr>
                      <m:t>⟩</m:t>
                    </m:r>
                  </m:oMath>
                </a14:m>
                <a:endParaRPr lang="en-US" sz="2000" dirty="0"/>
              </a:p>
            </p:txBody>
          </p:sp>
        </mc:Choice>
        <mc:Fallback xmlns="">
          <p:sp>
            <p:nvSpPr>
              <p:cNvPr id="3" name="TextBox 2">
                <a:extLst>
                  <a:ext uri="{FF2B5EF4-FFF2-40B4-BE49-F238E27FC236}">
                    <a16:creationId xmlns:a16="http://schemas.microsoft.com/office/drawing/2014/main" id="{2851B4CF-4785-4DBF-483E-BD048F4742CB}"/>
                  </a:ext>
                </a:extLst>
              </p:cNvPr>
              <p:cNvSpPr txBox="1">
                <a:spLocks noRot="1" noChangeAspect="1" noMove="1" noResize="1" noEditPoints="1" noAdjustHandles="1" noChangeArrowheads="1" noChangeShapeType="1" noTextEdit="1"/>
              </p:cNvSpPr>
              <p:nvPr/>
            </p:nvSpPr>
            <p:spPr>
              <a:xfrm>
                <a:off x="649421" y="4913053"/>
                <a:ext cx="3012139" cy="461665"/>
              </a:xfrm>
              <a:prstGeom prst="rect">
                <a:avLst/>
              </a:prstGeom>
              <a:blipFill>
                <a:blip r:embed="rId5"/>
                <a:stretch>
                  <a:fillRect l="-3361" t="-7895"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5CBE7BD-AEE7-FE1E-C146-33DCE7E634F8}"/>
                  </a:ext>
                </a:extLst>
              </p:cNvPr>
              <p:cNvSpPr txBox="1"/>
              <p:nvPr/>
            </p:nvSpPr>
            <p:spPr>
              <a:xfrm>
                <a:off x="7735671" y="2950196"/>
                <a:ext cx="4161866" cy="830997"/>
              </a:xfrm>
              <a:prstGeom prst="rect">
                <a:avLst/>
              </a:prstGeom>
              <a:noFill/>
              <a:ln>
                <a:solidFill>
                  <a:srgbClr val="FF0000"/>
                </a:solidFill>
              </a:ln>
            </p:spPr>
            <p:txBody>
              <a:bodyPr wrap="square">
                <a:spAutoFit/>
              </a:bodyPr>
              <a:lstStyle/>
              <a:p>
                <a:r>
                  <a:rPr lang="en-US" sz="2400" dirty="0">
                    <a:solidFill>
                      <a:srgbClr val="FFC000"/>
                    </a:solidFill>
                  </a:rPr>
                  <a:t>Complexity</a:t>
                </a:r>
                <a:r>
                  <a:rPr lang="en-US" sz="2400" dirty="0"/>
                  <a:t> is measured as a function of length of </a:t>
                </a:r>
                <a14:m>
                  <m:oMath xmlns:m="http://schemas.openxmlformats.org/officeDocument/2006/math">
                    <m:r>
                      <a:rPr lang="en-US" sz="2400" i="1">
                        <a:latin typeface="Cambria Math" panose="02040503050406030204" pitchFamily="18" charset="0"/>
                      </a:rPr>
                      <m:t>𝑥</m:t>
                    </m:r>
                  </m:oMath>
                </a14:m>
                <a:r>
                  <a:rPr lang="en-US" sz="2400" dirty="0"/>
                  <a:t> and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e>
                    </m:d>
                  </m:oMath>
                </a14:m>
                <a:r>
                  <a:rPr lang="en-US" sz="2400" dirty="0"/>
                  <a:t>.</a:t>
                </a:r>
              </a:p>
            </p:txBody>
          </p:sp>
        </mc:Choice>
        <mc:Fallback xmlns="">
          <p:sp>
            <p:nvSpPr>
              <p:cNvPr id="6" name="TextBox 5">
                <a:extLst>
                  <a:ext uri="{FF2B5EF4-FFF2-40B4-BE49-F238E27FC236}">
                    <a16:creationId xmlns:a16="http://schemas.microsoft.com/office/drawing/2014/main" id="{D5CBE7BD-AEE7-FE1E-C146-33DCE7E634F8}"/>
                  </a:ext>
                </a:extLst>
              </p:cNvPr>
              <p:cNvSpPr txBox="1">
                <a:spLocks noRot="1" noChangeAspect="1" noMove="1" noResize="1" noEditPoints="1" noAdjustHandles="1" noChangeArrowheads="1" noChangeShapeType="1" noTextEdit="1"/>
              </p:cNvSpPr>
              <p:nvPr/>
            </p:nvSpPr>
            <p:spPr>
              <a:xfrm>
                <a:off x="7735671" y="2950196"/>
                <a:ext cx="4161866" cy="830997"/>
              </a:xfrm>
              <a:prstGeom prst="rect">
                <a:avLst/>
              </a:prstGeom>
              <a:blipFill>
                <a:blip r:embed="rId6"/>
                <a:stretch>
                  <a:fillRect l="-2121" t="-4412" r="-909" b="-14706"/>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7DD1BA-92E9-2CE9-8782-6A119E5BA5C6}"/>
                  </a:ext>
                </a:extLst>
              </p:cNvPr>
              <p:cNvSpPr txBox="1"/>
              <p:nvPr/>
            </p:nvSpPr>
            <p:spPr>
              <a:xfrm>
                <a:off x="4369734" y="3029016"/>
                <a:ext cx="3137971" cy="430887"/>
              </a:xfrm>
              <a:prstGeom prst="rect">
                <a:avLst/>
              </a:prstGeom>
              <a:noFill/>
            </p:spPr>
            <p:txBody>
              <a:bodyPr wrap="square" rtlCol="0">
                <a:spAutoFit/>
              </a:bodyPr>
              <a:lstStyle/>
              <a:p>
                <a:pPr marL="0" indent="0">
                  <a:buNone/>
                </a:pPr>
                <a:r>
                  <a:rPr lang="en-US" sz="2200" dirty="0"/>
                  <a:t>Unitary specification </a:t>
                </a:r>
                <a14:m>
                  <m:oMath xmlns:m="http://schemas.openxmlformats.org/officeDocument/2006/math">
                    <m:r>
                      <a:rPr lang="en-US" sz="2200" i="1" smtClean="0">
                        <a:latin typeface="Cambria Math" panose="02040503050406030204" pitchFamily="18" charset="0"/>
                      </a:rPr>
                      <m:t>𝑥</m:t>
                    </m:r>
                  </m:oMath>
                </a14:m>
                <a:endParaRPr lang="en-US" sz="2200" dirty="0"/>
              </a:p>
            </p:txBody>
          </p:sp>
        </mc:Choice>
        <mc:Fallback xmlns="">
          <p:sp>
            <p:nvSpPr>
              <p:cNvPr id="5" name="TextBox 4">
                <a:extLst>
                  <a:ext uri="{FF2B5EF4-FFF2-40B4-BE49-F238E27FC236}">
                    <a16:creationId xmlns:a16="http://schemas.microsoft.com/office/drawing/2014/main" id="{027DD1BA-92E9-2CE9-8782-6A119E5BA5C6}"/>
                  </a:ext>
                </a:extLst>
              </p:cNvPr>
              <p:cNvSpPr txBox="1">
                <a:spLocks noRot="1" noChangeAspect="1" noMove="1" noResize="1" noEditPoints="1" noAdjustHandles="1" noChangeArrowheads="1" noChangeShapeType="1" noTextEdit="1"/>
              </p:cNvSpPr>
              <p:nvPr/>
            </p:nvSpPr>
            <p:spPr>
              <a:xfrm>
                <a:off x="4369734" y="3029016"/>
                <a:ext cx="3137971" cy="430887"/>
              </a:xfrm>
              <a:prstGeom prst="rect">
                <a:avLst/>
              </a:prstGeom>
              <a:blipFill>
                <a:blip r:embed="rId7"/>
                <a:stretch>
                  <a:fillRect l="-2823" t="-8571" b="-25714"/>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5C5EBB0D-2C8B-FECE-9E3E-8AB7E71D3011}"/>
              </a:ext>
            </a:extLst>
          </p:cNvPr>
          <p:cNvSpPr/>
          <p:nvPr/>
        </p:nvSpPr>
        <p:spPr>
          <a:xfrm rot="5400000">
            <a:off x="5255790" y="3427306"/>
            <a:ext cx="646000"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97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p:txBody>
          <a:bodyPr/>
          <a:lstStyle/>
          <a:p>
            <a:r>
              <a:rPr lang="en-US" dirty="0">
                <a:solidFill>
                  <a:schemeClr val="accent6">
                    <a:lumMod val="40000"/>
                    <a:lumOff val="60000"/>
                  </a:schemeClr>
                </a:solidFill>
              </a:rPr>
              <a:t>Unitary complexity theory</a:t>
            </a:r>
          </a:p>
        </p:txBody>
      </p:sp>
      <p:sp>
        <p:nvSpPr>
          <p:cNvPr id="3" name="Content Placeholder 2">
            <a:extLst>
              <a:ext uri="{FF2B5EF4-FFF2-40B4-BE49-F238E27FC236}">
                <a16:creationId xmlns:a16="http://schemas.microsoft.com/office/drawing/2014/main" id="{3AFD789E-4087-1189-7715-CC05059B4547}"/>
              </a:ext>
            </a:extLst>
          </p:cNvPr>
          <p:cNvSpPr>
            <a:spLocks noGrp="1"/>
          </p:cNvSpPr>
          <p:nvPr>
            <p:ph idx="1"/>
          </p:nvPr>
        </p:nvSpPr>
        <p:spPr>
          <a:xfrm>
            <a:off x="838200" y="1677708"/>
            <a:ext cx="11049000" cy="1989138"/>
          </a:xfrm>
        </p:spPr>
        <p:txBody>
          <a:bodyPr>
            <a:normAutofit/>
          </a:bodyPr>
          <a:lstStyle/>
          <a:p>
            <a:pPr marL="0" indent="0">
              <a:buNone/>
            </a:pPr>
            <a:r>
              <a:rPr lang="en-US" dirty="0"/>
              <a:t>A </a:t>
            </a:r>
            <a:r>
              <a:rPr lang="en-US" b="1" i="1" dirty="0">
                <a:solidFill>
                  <a:srgbClr val="00B0F0"/>
                </a:solidFill>
              </a:rPr>
              <a:t>unitary complexity class</a:t>
            </a:r>
            <a:r>
              <a:rPr lang="en-US" dirty="0">
                <a:solidFill>
                  <a:srgbClr val="00B0F0"/>
                </a:solidFill>
              </a:rPr>
              <a:t> </a:t>
            </a:r>
            <a:r>
              <a:rPr lang="en-US" dirty="0"/>
              <a:t>is a collection of unitary synthesis problems.</a:t>
            </a:r>
          </a:p>
        </p:txBody>
      </p:sp>
      <p:sp>
        <p:nvSpPr>
          <p:cNvPr id="4" name="Oval 3">
            <a:extLst>
              <a:ext uri="{FF2B5EF4-FFF2-40B4-BE49-F238E27FC236}">
                <a16:creationId xmlns:a16="http://schemas.microsoft.com/office/drawing/2014/main" id="{754BDA44-5E45-0565-2110-C4EAC882403B}"/>
              </a:ext>
            </a:extLst>
          </p:cNvPr>
          <p:cNvSpPr/>
          <p:nvPr/>
        </p:nvSpPr>
        <p:spPr>
          <a:xfrm>
            <a:off x="2164976" y="2438399"/>
            <a:ext cx="8571427" cy="4190517"/>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8AB3900-F26F-388F-1FF7-265AEF993974}"/>
              </a:ext>
            </a:extLst>
          </p:cNvPr>
          <p:cNvSpPr/>
          <p:nvPr/>
        </p:nvSpPr>
        <p:spPr>
          <a:xfrm>
            <a:off x="4545106" y="3966882"/>
            <a:ext cx="4098832" cy="2649225"/>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DA2A30-6F68-42C4-80BA-49070038B26A}"/>
              </a:ext>
            </a:extLst>
          </p:cNvPr>
          <p:cNvSpPr txBox="1"/>
          <p:nvPr/>
        </p:nvSpPr>
        <p:spPr>
          <a:xfrm>
            <a:off x="5070313" y="4518572"/>
            <a:ext cx="3414781" cy="1323439"/>
          </a:xfrm>
          <a:prstGeom prst="rect">
            <a:avLst/>
          </a:prstGeom>
          <a:noFill/>
        </p:spPr>
        <p:txBody>
          <a:bodyPr wrap="square">
            <a:spAutoFit/>
          </a:bodyPr>
          <a:lstStyle/>
          <a:p>
            <a:pPr marL="0" indent="0">
              <a:buNone/>
            </a:pPr>
            <a:endParaRPr lang="en-US" sz="2000" b="1" dirty="0"/>
          </a:p>
          <a:p>
            <a:pPr marL="0" indent="0">
              <a:buNone/>
            </a:pPr>
            <a:r>
              <a:rPr lang="en-US" sz="2000" b="1" dirty="0" err="1">
                <a:solidFill>
                  <a:srgbClr val="FF7DFB"/>
                </a:solidFill>
              </a:rPr>
              <a:t>unitaryBQP</a:t>
            </a:r>
            <a:r>
              <a:rPr lang="en-US" sz="2000" dirty="0"/>
              <a:t>: unitary synthesis problems implementable by polynomial-</a:t>
            </a:r>
            <a:r>
              <a:rPr lang="en-US" sz="2000" i="1" dirty="0">
                <a:solidFill>
                  <a:srgbClr val="FFC000"/>
                </a:solidFill>
              </a:rPr>
              <a:t>time</a:t>
            </a:r>
            <a:r>
              <a:rPr lang="en-US" sz="2000" dirty="0"/>
              <a:t> algorithms.</a:t>
            </a:r>
          </a:p>
        </p:txBody>
      </p:sp>
      <p:sp>
        <p:nvSpPr>
          <p:cNvPr id="8" name="TextBox 7">
            <a:extLst>
              <a:ext uri="{FF2B5EF4-FFF2-40B4-BE49-F238E27FC236}">
                <a16:creationId xmlns:a16="http://schemas.microsoft.com/office/drawing/2014/main" id="{C5D2C93F-0BE7-2811-56EB-FF73775D9131}"/>
              </a:ext>
            </a:extLst>
          </p:cNvPr>
          <p:cNvSpPr txBox="1"/>
          <p:nvPr/>
        </p:nvSpPr>
        <p:spPr>
          <a:xfrm>
            <a:off x="4332687" y="2531066"/>
            <a:ext cx="4311251" cy="1323439"/>
          </a:xfrm>
          <a:prstGeom prst="rect">
            <a:avLst/>
          </a:prstGeom>
          <a:noFill/>
        </p:spPr>
        <p:txBody>
          <a:bodyPr wrap="square">
            <a:spAutoFit/>
          </a:bodyPr>
          <a:lstStyle/>
          <a:p>
            <a:pPr marL="0" indent="0">
              <a:buNone/>
            </a:pPr>
            <a:endParaRPr lang="en-US" sz="2000" b="1" dirty="0"/>
          </a:p>
          <a:p>
            <a:pPr marL="0" indent="0">
              <a:buNone/>
            </a:pPr>
            <a:r>
              <a:rPr lang="en-US" sz="2000" b="1" dirty="0" err="1">
                <a:solidFill>
                  <a:srgbClr val="FF7DFB"/>
                </a:solidFill>
              </a:rPr>
              <a:t>unitaryPSPACE</a:t>
            </a:r>
            <a:r>
              <a:rPr lang="en-US" sz="2000" dirty="0"/>
              <a:t>: unitary synthesis problems implementable by polynomial-</a:t>
            </a:r>
            <a:r>
              <a:rPr lang="en-US" sz="2000" i="1" dirty="0">
                <a:solidFill>
                  <a:srgbClr val="FFC000"/>
                </a:solidFill>
              </a:rPr>
              <a:t>space</a:t>
            </a:r>
            <a:r>
              <a:rPr lang="en-US" sz="2000" dirty="0"/>
              <a:t> algorithms.</a:t>
            </a:r>
          </a:p>
        </p:txBody>
      </p:sp>
    </p:spTree>
    <p:extLst>
      <p:ext uri="{BB962C8B-B14F-4D97-AF65-F5344CB8AC3E}">
        <p14:creationId xmlns:p14="http://schemas.microsoft.com/office/powerpoint/2010/main" val="8260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23AE-2052-FEC9-71C7-816EEBD951F3}"/>
              </a:ext>
            </a:extLst>
          </p:cNvPr>
          <p:cNvSpPr>
            <a:spLocks noGrp="1"/>
          </p:cNvSpPr>
          <p:nvPr>
            <p:ph type="title"/>
          </p:nvPr>
        </p:nvSpPr>
        <p:spPr/>
        <p:txBody>
          <a:bodyPr/>
          <a:lstStyle/>
          <a:p>
            <a:r>
              <a:rPr lang="en-US" dirty="0">
                <a:solidFill>
                  <a:schemeClr val="accent6">
                    <a:lumMod val="40000"/>
                    <a:lumOff val="60000"/>
                  </a:schemeClr>
                </a:solidFill>
              </a:rPr>
              <a:t>Reductions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53AE5181-C3DD-6780-C87E-03C613352464}"/>
                  </a:ext>
                </a:extLst>
              </p:cNvPr>
              <p:cNvSpPr txBox="1">
                <a:spLocks/>
              </p:cNvSpPr>
              <p:nvPr/>
            </p:nvSpPr>
            <p:spPr>
              <a:xfrm>
                <a:off x="838200" y="1596558"/>
                <a:ext cx="11170024" cy="1499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unitary synthesis problem </a:t>
                </a:r>
                <a14:m>
                  <m:oMath xmlns:m="http://schemas.openxmlformats.org/officeDocument/2006/math">
                    <m:r>
                      <a:rPr lang="en-US" i="1" smtClean="0">
                        <a:latin typeface="Cambria Math" panose="02040503050406030204" pitchFamily="18" charset="0"/>
                      </a:rPr>
                      <m:t>𝒰</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𝑥</m:t>
                            </m:r>
                          </m:sub>
                        </m:sSub>
                      </m:e>
                    </m:d>
                  </m:oMath>
                </a14:m>
                <a:r>
                  <a:rPr lang="en-US" b="1" dirty="0"/>
                  <a:t> </a:t>
                </a:r>
                <a:r>
                  <a:rPr lang="en-US" b="1" dirty="0">
                    <a:solidFill>
                      <a:srgbClr val="00B0F0"/>
                    </a:solidFill>
                  </a:rPr>
                  <a:t>polynomial-time reduces</a:t>
                </a:r>
                <a:r>
                  <a:rPr lang="en-US" b="1" dirty="0"/>
                  <a:t> to </a:t>
                </a:r>
                <a14:m>
                  <m:oMath xmlns:m="http://schemas.openxmlformats.org/officeDocument/2006/math">
                    <m:r>
                      <a:rPr lang="en-US" b="0" i="1" smtClean="0">
                        <a:latin typeface="Cambria Math" panose="02040503050406030204" pitchFamily="18" charset="0"/>
                      </a:rPr>
                      <m:t>𝒱</m:t>
                    </m:r>
                    <m:r>
                      <a:rPr lang="en-US" i="1">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𝑦</m:t>
                            </m:r>
                          </m:sub>
                        </m:sSub>
                      </m:e>
                    </m:d>
                    <m:r>
                      <a:rPr lang="en-US" i="1">
                        <a:latin typeface="Cambria Math" panose="02040503050406030204" pitchFamily="18" charset="0"/>
                      </a:rPr>
                      <m:t> </m:t>
                    </m:r>
                  </m:oMath>
                </a14:m>
                <a:r>
                  <a:rPr lang="en-US" dirty="0"/>
                  <a:t>if there is a poly-time algorithm that queries </a:t>
                </a:r>
                <a14:m>
                  <m:oMath xmlns:m="http://schemas.openxmlformats.org/officeDocument/2006/math">
                    <m:r>
                      <a:rPr lang="en-US" i="1">
                        <a:latin typeface="Cambria Math" panose="02040503050406030204" pitchFamily="18" charset="0"/>
                      </a:rPr>
                      <m:t>𝒱</m:t>
                    </m:r>
                  </m:oMath>
                </a14:m>
                <a:r>
                  <a:rPr lang="en-US" dirty="0"/>
                  <a:t> and implements </a:t>
                </a:r>
                <a14:m>
                  <m:oMath xmlns:m="http://schemas.openxmlformats.org/officeDocument/2006/math">
                    <m:r>
                      <a:rPr lang="en-US" i="1">
                        <a:latin typeface="Cambria Math" panose="02040503050406030204" pitchFamily="18" charset="0"/>
                      </a:rPr>
                      <m:t>𝒰</m:t>
                    </m:r>
                  </m:oMath>
                </a14:m>
                <a:r>
                  <a:rPr lang="en-US" dirty="0"/>
                  <a:t>.</a:t>
                </a:r>
              </a:p>
            </p:txBody>
          </p:sp>
        </mc:Choice>
        <mc:Fallback xmlns="">
          <p:sp>
            <p:nvSpPr>
              <p:cNvPr id="4" name="Content Placeholder 2">
                <a:extLst>
                  <a:ext uri="{FF2B5EF4-FFF2-40B4-BE49-F238E27FC236}">
                    <a16:creationId xmlns:a16="http://schemas.microsoft.com/office/drawing/2014/main" id="{53AE5181-C3DD-6780-C87E-03C613352464}"/>
                  </a:ext>
                </a:extLst>
              </p:cNvPr>
              <p:cNvSpPr txBox="1">
                <a:spLocks noRot="1" noChangeAspect="1" noMove="1" noResize="1" noEditPoints="1" noAdjustHandles="1" noChangeArrowheads="1" noChangeShapeType="1" noTextEdit="1"/>
              </p:cNvSpPr>
              <p:nvPr/>
            </p:nvSpPr>
            <p:spPr>
              <a:xfrm>
                <a:off x="838200" y="1596558"/>
                <a:ext cx="11170024" cy="1499071"/>
              </a:xfrm>
              <a:prstGeom prst="rect">
                <a:avLst/>
              </a:prstGeom>
              <a:blipFill>
                <a:blip r:embed="rId3"/>
                <a:stretch>
                  <a:fillRect l="-1136" t="-672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52BEB4A-8FDA-7D1E-A903-AF83F52B2C53}"/>
              </a:ext>
            </a:extLst>
          </p:cNvPr>
          <p:cNvSpPr/>
          <p:nvPr/>
        </p:nvSpPr>
        <p:spPr>
          <a:xfrm>
            <a:off x="4588190" y="4191386"/>
            <a:ext cx="3695197" cy="1905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B0D867B-2C20-3E92-4DFC-E53D73F93EF2}"/>
              </a:ext>
            </a:extLst>
          </p:cNvPr>
          <p:cNvSpPr/>
          <p:nvPr/>
        </p:nvSpPr>
        <p:spPr>
          <a:xfrm>
            <a:off x="3259109"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C4A5895-C13D-E541-7388-62B295ABC4EB}"/>
              </a:ext>
            </a:extLst>
          </p:cNvPr>
          <p:cNvSpPr/>
          <p:nvPr/>
        </p:nvSpPr>
        <p:spPr>
          <a:xfrm>
            <a:off x="8506759" y="4792519"/>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474719-13B9-6EC3-953C-04F5EDEC9322}"/>
              </a:ext>
            </a:extLst>
          </p:cNvPr>
          <p:cNvSpPr txBox="1"/>
          <p:nvPr/>
        </p:nvSpPr>
        <p:spPr>
          <a:xfrm>
            <a:off x="4270244" y="6179451"/>
            <a:ext cx="4313765" cy="461665"/>
          </a:xfrm>
          <a:prstGeom prst="rect">
            <a:avLst/>
          </a:prstGeom>
          <a:noFill/>
        </p:spPr>
        <p:txBody>
          <a:bodyPr wrap="square" rtlCol="0">
            <a:spAutoFit/>
          </a:bodyPr>
          <a:lstStyle/>
          <a:p>
            <a:pPr algn="ctr"/>
            <a:r>
              <a:rPr lang="en-US" sz="2400" dirty="0"/>
              <a:t>Polynomial-time query algorithm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07F01E-603A-4612-3E34-F12C98F6FE4A}"/>
                  </a:ext>
                </a:extLst>
              </p:cNvPr>
              <p:cNvSpPr txBox="1"/>
              <p:nvPr/>
            </p:nvSpPr>
            <p:spPr>
              <a:xfrm>
                <a:off x="9391049" y="4882275"/>
                <a:ext cx="2151530" cy="523220"/>
              </a:xfrm>
              <a:prstGeom prst="rect">
                <a:avLst/>
              </a:prstGeom>
              <a:noFill/>
            </p:spPr>
            <p:txBody>
              <a:bodyPr wrap="square" rtlCol="0">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r>
                        <a:rPr lang="en-US" sz="2800" b="0" i="1" smtClean="0">
                          <a:latin typeface="Cambria Math" panose="02040503050406030204" pitchFamily="18" charset="0"/>
                        </a:rPr>
                        <m:t>𝜃</m:t>
                      </m:r>
                      <m:r>
                        <a:rPr lang="en-US" sz="2800" b="0" i="1" smtClean="0">
                          <a:latin typeface="Cambria Math" panose="02040503050406030204" pitchFamily="18" charset="0"/>
                        </a:rPr>
                        <m:t>⟩</m:t>
                      </m:r>
                    </m:oMath>
                  </m:oMathPara>
                </a14:m>
                <a:endParaRPr lang="en-US" sz="2800" dirty="0"/>
              </a:p>
            </p:txBody>
          </p:sp>
        </mc:Choice>
        <mc:Fallback xmlns="">
          <p:sp>
            <p:nvSpPr>
              <p:cNvPr id="12" name="TextBox 11">
                <a:extLst>
                  <a:ext uri="{FF2B5EF4-FFF2-40B4-BE49-F238E27FC236}">
                    <a16:creationId xmlns:a16="http://schemas.microsoft.com/office/drawing/2014/main" id="{0107F01E-603A-4612-3E34-F12C98F6FE4A}"/>
                  </a:ext>
                </a:extLst>
              </p:cNvPr>
              <p:cNvSpPr txBox="1">
                <a:spLocks noRot="1" noChangeAspect="1" noMove="1" noResize="1" noEditPoints="1" noAdjustHandles="1" noChangeArrowheads="1" noChangeShapeType="1" noTextEdit="1"/>
              </p:cNvSpPr>
              <p:nvPr/>
            </p:nvSpPr>
            <p:spPr>
              <a:xfrm>
                <a:off x="9391049" y="4882275"/>
                <a:ext cx="2151530" cy="523220"/>
              </a:xfrm>
              <a:prstGeom prst="rect">
                <a:avLst/>
              </a:prstGeom>
              <a:blipFill>
                <a:blip r:embed="rId4"/>
                <a:stretch>
                  <a:fillRect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851B4CF-4785-4DBF-483E-BD048F4742CB}"/>
                  </a:ext>
                </a:extLst>
              </p:cNvPr>
              <p:cNvSpPr txBox="1"/>
              <p:nvPr/>
            </p:nvSpPr>
            <p:spPr>
              <a:xfrm>
                <a:off x="649421" y="4913053"/>
                <a:ext cx="3012139" cy="461665"/>
              </a:xfrm>
              <a:prstGeom prst="rect">
                <a:avLst/>
              </a:prstGeom>
              <a:noFill/>
            </p:spPr>
            <p:txBody>
              <a:bodyPr wrap="square" rtlCol="0">
                <a:spAutoFit/>
              </a:bodyPr>
              <a:lstStyle/>
              <a:p>
                <a:r>
                  <a:rPr lang="en-US" sz="2400" dirty="0"/>
                  <a:t>Quantum input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𝜃</m:t>
                    </m:r>
                    <m:r>
                      <a:rPr lang="en-US" sz="2400" b="0" i="1" smtClean="0">
                        <a:latin typeface="Cambria Math" panose="02040503050406030204" pitchFamily="18" charset="0"/>
                      </a:rPr>
                      <m:t>⟩</m:t>
                    </m:r>
                  </m:oMath>
                </a14:m>
                <a:endParaRPr lang="en-US" sz="2000" dirty="0"/>
              </a:p>
            </p:txBody>
          </p:sp>
        </mc:Choice>
        <mc:Fallback xmlns="">
          <p:sp>
            <p:nvSpPr>
              <p:cNvPr id="3" name="TextBox 2">
                <a:extLst>
                  <a:ext uri="{FF2B5EF4-FFF2-40B4-BE49-F238E27FC236}">
                    <a16:creationId xmlns:a16="http://schemas.microsoft.com/office/drawing/2014/main" id="{2851B4CF-4785-4DBF-483E-BD048F4742CB}"/>
                  </a:ext>
                </a:extLst>
              </p:cNvPr>
              <p:cNvSpPr txBox="1">
                <a:spLocks noRot="1" noChangeAspect="1" noMove="1" noResize="1" noEditPoints="1" noAdjustHandles="1" noChangeArrowheads="1" noChangeShapeType="1" noTextEdit="1"/>
              </p:cNvSpPr>
              <p:nvPr/>
            </p:nvSpPr>
            <p:spPr>
              <a:xfrm>
                <a:off x="649421" y="4913053"/>
                <a:ext cx="3012139" cy="461665"/>
              </a:xfrm>
              <a:prstGeom prst="rect">
                <a:avLst/>
              </a:prstGeom>
              <a:blipFill>
                <a:blip r:embed="rId5"/>
                <a:stretch>
                  <a:fillRect l="-3361" t="-7895" b="-2894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530A89AF-D44E-C2A4-9D58-0D1909544110}"/>
              </a:ext>
            </a:extLst>
          </p:cNvPr>
          <p:cNvSpPr/>
          <p:nvPr/>
        </p:nvSpPr>
        <p:spPr>
          <a:xfrm>
            <a:off x="4867835" y="4491318"/>
            <a:ext cx="470647" cy="5647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155D20-4FD4-07D7-070D-4CF393BB21D5}"/>
              </a:ext>
            </a:extLst>
          </p:cNvPr>
          <p:cNvSpPr/>
          <p:nvPr/>
        </p:nvSpPr>
        <p:spPr>
          <a:xfrm>
            <a:off x="5578788" y="5374718"/>
            <a:ext cx="470647" cy="5647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DF47E1-7D38-7A42-55BE-964B37BC5FEF}"/>
              </a:ext>
            </a:extLst>
          </p:cNvPr>
          <p:cNvSpPr/>
          <p:nvPr/>
        </p:nvSpPr>
        <p:spPr>
          <a:xfrm>
            <a:off x="6271248" y="4909733"/>
            <a:ext cx="470647" cy="5647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41AE80-C2A7-2415-BBB0-10270F1EEDF7}"/>
              </a:ext>
            </a:extLst>
          </p:cNvPr>
          <p:cNvSpPr/>
          <p:nvPr/>
        </p:nvSpPr>
        <p:spPr>
          <a:xfrm>
            <a:off x="7083168" y="4491318"/>
            <a:ext cx="470647" cy="5647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7F5493-A42E-CC40-508B-7C0F906ACBD8}"/>
              </a:ext>
            </a:extLst>
          </p:cNvPr>
          <p:cNvSpPr/>
          <p:nvPr/>
        </p:nvSpPr>
        <p:spPr>
          <a:xfrm>
            <a:off x="7674661" y="5261441"/>
            <a:ext cx="470647" cy="5647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971081B-F469-9065-2DEE-EF84D48EA51B}"/>
                  </a:ext>
                </a:extLst>
              </p:cNvPr>
              <p:cNvSpPr txBox="1"/>
              <p:nvPr/>
            </p:nvSpPr>
            <p:spPr>
              <a:xfrm>
                <a:off x="4867835" y="4578075"/>
                <a:ext cx="47064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𝑉</m:t>
                          </m:r>
                        </m:e>
                        <m:sub>
                          <m:r>
                            <a:rPr lang="en-US" sz="1800" b="0" i="1" smtClean="0">
                              <a:solidFill>
                                <a:schemeClr val="bg1"/>
                              </a:solidFill>
                              <a:latin typeface="Cambria Math" panose="02040503050406030204" pitchFamily="18" charset="0"/>
                            </a:rPr>
                            <m:t>𝑦</m:t>
                          </m:r>
                        </m:sub>
                      </m:sSub>
                    </m:oMath>
                  </m:oMathPara>
                </a14:m>
                <a:endParaRPr lang="en-US" dirty="0">
                  <a:solidFill>
                    <a:schemeClr val="bg1"/>
                  </a:solidFill>
                </a:endParaRPr>
              </a:p>
            </p:txBody>
          </p:sp>
        </mc:Choice>
        <mc:Fallback xmlns="">
          <p:sp>
            <p:nvSpPr>
              <p:cNvPr id="20" name="TextBox 19">
                <a:extLst>
                  <a:ext uri="{FF2B5EF4-FFF2-40B4-BE49-F238E27FC236}">
                    <a16:creationId xmlns:a16="http://schemas.microsoft.com/office/drawing/2014/main" id="{D971081B-F469-9065-2DEE-EF84D48EA51B}"/>
                  </a:ext>
                </a:extLst>
              </p:cNvPr>
              <p:cNvSpPr txBox="1">
                <a:spLocks noRot="1" noChangeAspect="1" noMove="1" noResize="1" noEditPoints="1" noAdjustHandles="1" noChangeArrowheads="1" noChangeShapeType="1" noTextEdit="1"/>
              </p:cNvSpPr>
              <p:nvPr/>
            </p:nvSpPr>
            <p:spPr>
              <a:xfrm>
                <a:off x="4867835" y="4578075"/>
                <a:ext cx="470647" cy="391261"/>
              </a:xfrm>
              <a:prstGeom prst="rect">
                <a:avLst/>
              </a:prstGeom>
              <a:blipFill>
                <a:blip r:embed="rId7"/>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D3B1C27-633F-B7C8-3BB1-AB62887A012D}"/>
                  </a:ext>
                </a:extLst>
              </p:cNvPr>
              <p:cNvSpPr txBox="1"/>
              <p:nvPr/>
            </p:nvSpPr>
            <p:spPr>
              <a:xfrm>
                <a:off x="5578788" y="5486798"/>
                <a:ext cx="47064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𝑉</m:t>
                          </m:r>
                        </m:e>
                        <m:sub>
                          <m:r>
                            <a:rPr lang="en-US" sz="1800" b="0" i="1" smtClean="0">
                              <a:solidFill>
                                <a:schemeClr val="bg1"/>
                              </a:solidFill>
                              <a:latin typeface="Cambria Math" panose="02040503050406030204" pitchFamily="18" charset="0"/>
                            </a:rPr>
                            <m:t>𝑦</m:t>
                          </m:r>
                        </m:sub>
                      </m:sSub>
                    </m:oMath>
                  </m:oMathPara>
                </a14:m>
                <a:endParaRPr lang="en-US" dirty="0">
                  <a:solidFill>
                    <a:schemeClr val="bg1"/>
                  </a:solidFill>
                </a:endParaRPr>
              </a:p>
            </p:txBody>
          </p:sp>
        </mc:Choice>
        <mc:Fallback xmlns="">
          <p:sp>
            <p:nvSpPr>
              <p:cNvPr id="21" name="TextBox 20">
                <a:extLst>
                  <a:ext uri="{FF2B5EF4-FFF2-40B4-BE49-F238E27FC236}">
                    <a16:creationId xmlns:a16="http://schemas.microsoft.com/office/drawing/2014/main" id="{0D3B1C27-633F-B7C8-3BB1-AB62887A012D}"/>
                  </a:ext>
                </a:extLst>
              </p:cNvPr>
              <p:cNvSpPr txBox="1">
                <a:spLocks noRot="1" noChangeAspect="1" noMove="1" noResize="1" noEditPoints="1" noAdjustHandles="1" noChangeArrowheads="1" noChangeShapeType="1" noTextEdit="1"/>
              </p:cNvSpPr>
              <p:nvPr/>
            </p:nvSpPr>
            <p:spPr>
              <a:xfrm>
                <a:off x="5578788" y="5486798"/>
                <a:ext cx="470647" cy="391261"/>
              </a:xfrm>
              <a:prstGeom prst="rect">
                <a:avLst/>
              </a:prstGeom>
              <a:blipFill>
                <a:blip r:embed="rId8"/>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9DE9683-1544-37A7-D1A8-42112CFD17F5}"/>
                  </a:ext>
                </a:extLst>
              </p:cNvPr>
              <p:cNvSpPr txBox="1"/>
              <p:nvPr/>
            </p:nvSpPr>
            <p:spPr>
              <a:xfrm>
                <a:off x="6269994" y="4992798"/>
                <a:ext cx="47064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𝑉</m:t>
                          </m:r>
                        </m:e>
                        <m:sub>
                          <m:r>
                            <a:rPr lang="en-US" sz="1800" b="0" i="1" smtClean="0">
                              <a:solidFill>
                                <a:schemeClr val="bg1"/>
                              </a:solidFill>
                              <a:latin typeface="Cambria Math" panose="02040503050406030204" pitchFamily="18" charset="0"/>
                            </a:rPr>
                            <m:t>𝑦</m:t>
                          </m:r>
                        </m:sub>
                      </m:sSub>
                    </m:oMath>
                  </m:oMathPara>
                </a14:m>
                <a:endParaRPr lang="en-US" dirty="0">
                  <a:solidFill>
                    <a:schemeClr val="bg1"/>
                  </a:solidFill>
                </a:endParaRPr>
              </a:p>
            </p:txBody>
          </p:sp>
        </mc:Choice>
        <mc:Fallback xmlns="">
          <p:sp>
            <p:nvSpPr>
              <p:cNvPr id="22" name="TextBox 21">
                <a:extLst>
                  <a:ext uri="{FF2B5EF4-FFF2-40B4-BE49-F238E27FC236}">
                    <a16:creationId xmlns:a16="http://schemas.microsoft.com/office/drawing/2014/main" id="{B9DE9683-1544-37A7-D1A8-42112CFD17F5}"/>
                  </a:ext>
                </a:extLst>
              </p:cNvPr>
              <p:cNvSpPr txBox="1">
                <a:spLocks noRot="1" noChangeAspect="1" noMove="1" noResize="1" noEditPoints="1" noAdjustHandles="1" noChangeArrowheads="1" noChangeShapeType="1" noTextEdit="1"/>
              </p:cNvSpPr>
              <p:nvPr/>
            </p:nvSpPr>
            <p:spPr>
              <a:xfrm>
                <a:off x="6269994" y="4992798"/>
                <a:ext cx="470647" cy="391261"/>
              </a:xfrm>
              <a:prstGeom prst="rect">
                <a:avLst/>
              </a:prstGeom>
              <a:blipFill>
                <a:blip r:embed="rId9"/>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52EEF00-CF51-047F-3A00-D4D25440D1F9}"/>
                  </a:ext>
                </a:extLst>
              </p:cNvPr>
              <p:cNvSpPr txBox="1"/>
              <p:nvPr/>
            </p:nvSpPr>
            <p:spPr>
              <a:xfrm>
                <a:off x="7095361" y="4570537"/>
                <a:ext cx="47064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𝑉</m:t>
                          </m:r>
                        </m:e>
                        <m:sub>
                          <m:r>
                            <a:rPr lang="en-US" sz="1800" b="0" i="1" smtClean="0">
                              <a:solidFill>
                                <a:schemeClr val="bg1"/>
                              </a:solidFill>
                              <a:latin typeface="Cambria Math" panose="02040503050406030204" pitchFamily="18" charset="0"/>
                            </a:rPr>
                            <m:t>𝑦</m:t>
                          </m:r>
                        </m:sub>
                      </m:sSub>
                    </m:oMath>
                  </m:oMathPara>
                </a14:m>
                <a:endParaRPr lang="en-US" dirty="0">
                  <a:solidFill>
                    <a:schemeClr val="bg1"/>
                  </a:solidFill>
                </a:endParaRPr>
              </a:p>
            </p:txBody>
          </p:sp>
        </mc:Choice>
        <mc:Fallback xmlns="">
          <p:sp>
            <p:nvSpPr>
              <p:cNvPr id="23" name="TextBox 22">
                <a:extLst>
                  <a:ext uri="{FF2B5EF4-FFF2-40B4-BE49-F238E27FC236}">
                    <a16:creationId xmlns:a16="http://schemas.microsoft.com/office/drawing/2014/main" id="{352EEF00-CF51-047F-3A00-D4D25440D1F9}"/>
                  </a:ext>
                </a:extLst>
              </p:cNvPr>
              <p:cNvSpPr txBox="1">
                <a:spLocks noRot="1" noChangeAspect="1" noMove="1" noResize="1" noEditPoints="1" noAdjustHandles="1" noChangeArrowheads="1" noChangeShapeType="1" noTextEdit="1"/>
              </p:cNvSpPr>
              <p:nvPr/>
            </p:nvSpPr>
            <p:spPr>
              <a:xfrm>
                <a:off x="7095361" y="4570537"/>
                <a:ext cx="470647" cy="391261"/>
              </a:xfrm>
              <a:prstGeom prst="rect">
                <a:avLst/>
              </a:prstGeom>
              <a:blipFill>
                <a:blip r:embed="rId10"/>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926A8D3-D8B0-8050-B25C-18516734288B}"/>
                  </a:ext>
                </a:extLst>
              </p:cNvPr>
              <p:cNvSpPr txBox="1"/>
              <p:nvPr/>
            </p:nvSpPr>
            <p:spPr>
              <a:xfrm>
                <a:off x="7672153" y="5340849"/>
                <a:ext cx="47064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𝑉</m:t>
                          </m:r>
                        </m:e>
                        <m:sub>
                          <m:r>
                            <a:rPr lang="en-US" sz="1800" b="0" i="1" smtClean="0">
                              <a:solidFill>
                                <a:schemeClr val="bg1"/>
                              </a:solidFill>
                              <a:latin typeface="Cambria Math" panose="02040503050406030204" pitchFamily="18" charset="0"/>
                            </a:rPr>
                            <m:t>𝑦</m:t>
                          </m:r>
                        </m:sub>
                      </m:sSub>
                    </m:oMath>
                  </m:oMathPara>
                </a14:m>
                <a:endParaRPr lang="en-US" dirty="0">
                  <a:solidFill>
                    <a:schemeClr val="bg1"/>
                  </a:solidFill>
                </a:endParaRPr>
              </a:p>
            </p:txBody>
          </p:sp>
        </mc:Choice>
        <mc:Fallback xmlns="">
          <p:sp>
            <p:nvSpPr>
              <p:cNvPr id="24" name="TextBox 23">
                <a:extLst>
                  <a:ext uri="{FF2B5EF4-FFF2-40B4-BE49-F238E27FC236}">
                    <a16:creationId xmlns:a16="http://schemas.microsoft.com/office/drawing/2014/main" id="{C926A8D3-D8B0-8050-B25C-18516734288B}"/>
                  </a:ext>
                </a:extLst>
              </p:cNvPr>
              <p:cNvSpPr txBox="1">
                <a:spLocks noRot="1" noChangeAspect="1" noMove="1" noResize="1" noEditPoints="1" noAdjustHandles="1" noChangeArrowheads="1" noChangeShapeType="1" noTextEdit="1"/>
              </p:cNvSpPr>
              <p:nvPr/>
            </p:nvSpPr>
            <p:spPr>
              <a:xfrm>
                <a:off x="7672153" y="5340849"/>
                <a:ext cx="470647" cy="391261"/>
              </a:xfrm>
              <a:prstGeom prst="rect">
                <a:avLst/>
              </a:prstGeom>
              <a:blipFill>
                <a:blip r:embed="rId11"/>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88F563A-55B1-A038-67EF-B39D0ED1BA3B}"/>
                  </a:ext>
                </a:extLst>
              </p:cNvPr>
              <p:cNvSpPr txBox="1"/>
              <p:nvPr/>
            </p:nvSpPr>
            <p:spPr>
              <a:xfrm>
                <a:off x="840944" y="2742410"/>
                <a:ext cx="4497538" cy="461665"/>
              </a:xfrm>
              <a:prstGeom prst="rect">
                <a:avLst/>
              </a:prstGeom>
              <a:noFill/>
              <a:ln>
                <a:noFill/>
              </a:ln>
            </p:spPr>
            <p:txBody>
              <a:bodyPr wrap="square">
                <a:spAutoFit/>
              </a:bodyPr>
              <a:lstStyle/>
              <a:p>
                <a:r>
                  <a:rPr lang="en-US" sz="2400" dirty="0">
                    <a:solidFill>
                      <a:schemeClr val="tx1">
                        <a:lumMod val="85000"/>
                      </a:schemeClr>
                    </a:solidFill>
                  </a:rPr>
                  <a:t>i.e. “If </a:t>
                </a:r>
                <a14:m>
                  <m:oMath xmlns:m="http://schemas.openxmlformats.org/officeDocument/2006/math">
                    <m:r>
                      <a:rPr lang="en-US" sz="2400" b="0" i="1" smtClean="0">
                        <a:solidFill>
                          <a:schemeClr val="tx1">
                            <a:lumMod val="85000"/>
                          </a:schemeClr>
                        </a:solidFill>
                        <a:latin typeface="Cambria Math" panose="02040503050406030204" pitchFamily="18" charset="0"/>
                      </a:rPr>
                      <m:t>𝒱</m:t>
                    </m:r>
                  </m:oMath>
                </a14:m>
                <a:r>
                  <a:rPr lang="en-US" sz="2400" dirty="0">
                    <a:solidFill>
                      <a:schemeClr val="tx1">
                        <a:lumMod val="85000"/>
                      </a:schemeClr>
                    </a:solidFill>
                  </a:rPr>
                  <a:t> is easy, then </a:t>
                </a:r>
                <a14:m>
                  <m:oMath xmlns:m="http://schemas.openxmlformats.org/officeDocument/2006/math">
                    <m:r>
                      <a:rPr lang="en-US" sz="2400" b="0" i="1" smtClean="0">
                        <a:solidFill>
                          <a:schemeClr val="tx1">
                            <a:lumMod val="85000"/>
                          </a:schemeClr>
                        </a:solidFill>
                        <a:latin typeface="Cambria Math" panose="02040503050406030204" pitchFamily="18" charset="0"/>
                      </a:rPr>
                      <m:t>𝒰</m:t>
                    </m:r>
                  </m:oMath>
                </a14:m>
                <a:r>
                  <a:rPr lang="en-US" sz="2400" dirty="0">
                    <a:solidFill>
                      <a:schemeClr val="tx1">
                        <a:lumMod val="85000"/>
                      </a:schemeClr>
                    </a:solidFill>
                  </a:rPr>
                  <a:t> is easy.”</a:t>
                </a:r>
              </a:p>
            </p:txBody>
          </p:sp>
        </mc:Choice>
        <mc:Fallback xmlns="">
          <p:sp>
            <p:nvSpPr>
              <p:cNvPr id="25" name="TextBox 24">
                <a:extLst>
                  <a:ext uri="{FF2B5EF4-FFF2-40B4-BE49-F238E27FC236}">
                    <a16:creationId xmlns:a16="http://schemas.microsoft.com/office/drawing/2014/main" id="{488F563A-55B1-A038-67EF-B39D0ED1BA3B}"/>
                  </a:ext>
                </a:extLst>
              </p:cNvPr>
              <p:cNvSpPr txBox="1">
                <a:spLocks noRot="1" noChangeAspect="1" noMove="1" noResize="1" noEditPoints="1" noAdjustHandles="1" noChangeArrowheads="1" noChangeShapeType="1" noTextEdit="1"/>
              </p:cNvSpPr>
              <p:nvPr/>
            </p:nvSpPr>
            <p:spPr>
              <a:xfrm>
                <a:off x="840944" y="2742410"/>
                <a:ext cx="4497538" cy="461665"/>
              </a:xfrm>
              <a:prstGeom prst="rect">
                <a:avLst/>
              </a:prstGeom>
              <a:blipFill>
                <a:blip r:embed="rId12"/>
                <a:stretch>
                  <a:fillRect l="-2254" t="-10811" b="-297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8DED7E-EB45-32DD-8A13-5B0A1D385550}"/>
                  </a:ext>
                </a:extLst>
              </p:cNvPr>
              <p:cNvSpPr txBox="1"/>
              <p:nvPr/>
            </p:nvSpPr>
            <p:spPr>
              <a:xfrm>
                <a:off x="5191536" y="3029016"/>
                <a:ext cx="5815662" cy="430887"/>
              </a:xfrm>
              <a:prstGeom prst="rect">
                <a:avLst/>
              </a:prstGeom>
              <a:noFill/>
            </p:spPr>
            <p:txBody>
              <a:bodyPr wrap="square" rtlCol="0">
                <a:spAutoFit/>
              </a:bodyPr>
              <a:lstStyle/>
              <a:p>
                <a:pPr marL="0" indent="0">
                  <a:buNone/>
                </a:pPr>
                <a:r>
                  <a:rPr lang="en-US" sz="2200" dirty="0"/>
                  <a:t>Unitary specification </a:t>
                </a:r>
                <a14:m>
                  <m:oMath xmlns:m="http://schemas.openxmlformats.org/officeDocument/2006/math">
                    <m:r>
                      <a:rPr lang="en-US" sz="2200" i="1" smtClean="0">
                        <a:latin typeface="Cambria Math" panose="02040503050406030204" pitchFamily="18" charset="0"/>
                      </a:rPr>
                      <m:t>𝑥</m:t>
                    </m:r>
                  </m:oMath>
                </a14:m>
                <a:endParaRPr lang="en-US" sz="2200" dirty="0"/>
              </a:p>
            </p:txBody>
          </p:sp>
        </mc:Choice>
        <mc:Fallback xmlns="">
          <p:sp>
            <p:nvSpPr>
              <p:cNvPr id="6" name="TextBox 5">
                <a:extLst>
                  <a:ext uri="{FF2B5EF4-FFF2-40B4-BE49-F238E27FC236}">
                    <a16:creationId xmlns:a16="http://schemas.microsoft.com/office/drawing/2014/main" id="{248DED7E-EB45-32DD-8A13-5B0A1D385550}"/>
                  </a:ext>
                </a:extLst>
              </p:cNvPr>
              <p:cNvSpPr txBox="1">
                <a:spLocks noRot="1" noChangeAspect="1" noMove="1" noResize="1" noEditPoints="1" noAdjustHandles="1" noChangeArrowheads="1" noChangeShapeType="1" noTextEdit="1"/>
              </p:cNvSpPr>
              <p:nvPr/>
            </p:nvSpPr>
            <p:spPr>
              <a:xfrm>
                <a:off x="5191536" y="3029016"/>
                <a:ext cx="5815662" cy="430887"/>
              </a:xfrm>
              <a:prstGeom prst="rect">
                <a:avLst/>
              </a:prstGeom>
              <a:blipFill>
                <a:blip r:embed="rId13"/>
                <a:stretch>
                  <a:fillRect l="-1307" t="-8571" b="-25714"/>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4381A12D-41DD-5615-C464-A5406D5C8932}"/>
              </a:ext>
            </a:extLst>
          </p:cNvPr>
          <p:cNvSpPr/>
          <p:nvPr/>
        </p:nvSpPr>
        <p:spPr>
          <a:xfrm rot="5400000">
            <a:off x="6077592" y="3427306"/>
            <a:ext cx="646000"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2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5" grpId="0" animBg="1"/>
      <p:bldP spid="15" grpId="0" animBg="1"/>
      <p:bldP spid="16" grpId="0" animBg="1"/>
      <p:bldP spid="17" grpId="0" animBg="1"/>
      <p:bldP spid="18" grpId="0" animBg="1"/>
      <p:bldP spid="20" grpId="0"/>
      <p:bldP spid="21" grpId="0"/>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23AE-2052-FEC9-71C7-816EEBD951F3}"/>
              </a:ext>
            </a:extLst>
          </p:cNvPr>
          <p:cNvSpPr>
            <a:spLocks noGrp="1"/>
          </p:cNvSpPr>
          <p:nvPr>
            <p:ph type="title"/>
          </p:nvPr>
        </p:nvSpPr>
        <p:spPr/>
        <p:txBody>
          <a:bodyPr/>
          <a:lstStyle/>
          <a:p>
            <a:r>
              <a:rPr lang="en-US" dirty="0">
                <a:solidFill>
                  <a:schemeClr val="accent6">
                    <a:lumMod val="40000"/>
                    <a:lumOff val="60000"/>
                  </a:schemeClr>
                </a:solidFill>
              </a:rPr>
              <a:t>Uhlmann Transformation Problem</a:t>
            </a:r>
          </a:p>
        </p:txBody>
      </p:sp>
      <p:sp>
        <p:nvSpPr>
          <p:cNvPr id="4" name="Content Placeholder 2">
            <a:extLst>
              <a:ext uri="{FF2B5EF4-FFF2-40B4-BE49-F238E27FC236}">
                <a16:creationId xmlns:a16="http://schemas.microsoft.com/office/drawing/2014/main" id="{53AE5181-C3DD-6780-C87E-03C613352464}"/>
              </a:ext>
            </a:extLst>
          </p:cNvPr>
          <p:cNvSpPr txBox="1">
            <a:spLocks/>
          </p:cNvSpPr>
          <p:nvPr/>
        </p:nvSpPr>
        <p:spPr>
          <a:xfrm>
            <a:off x="838200" y="1596559"/>
            <a:ext cx="11170024" cy="691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An example of a </a:t>
            </a:r>
            <a:r>
              <a:rPr lang="en-US" b="1" dirty="0">
                <a:solidFill>
                  <a:srgbClr val="00B0F0"/>
                </a:solidFill>
              </a:rPr>
              <a:t>unitary synthesis problem</a:t>
            </a:r>
            <a:r>
              <a:rPr lang="en-US" b="1" dirty="0"/>
              <a:t>. </a:t>
            </a:r>
            <a:endParaRPr lang="en-US" dirty="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50876EE-A458-183F-1EEE-3A13DC3AD223}"/>
                  </a:ext>
                </a:extLst>
              </p:cNvPr>
              <p:cNvSpPr txBox="1"/>
              <p:nvPr/>
            </p:nvSpPr>
            <p:spPr>
              <a:xfrm>
                <a:off x="838200" y="2213418"/>
                <a:ext cx="10515600" cy="1846852"/>
              </a:xfrm>
              <a:prstGeom prst="rect">
                <a:avLst/>
              </a:prstGeom>
              <a:noFill/>
            </p:spPr>
            <p:txBody>
              <a:bodyPr wrap="square">
                <a:spAutoFit/>
              </a:bodyPr>
              <a:lstStyle/>
              <a:p>
                <a:pPr marL="0" indent="0">
                  <a:buNone/>
                </a:pPr>
                <a:endParaRPr lang="en-US" sz="2800" b="1" dirty="0"/>
              </a:p>
              <a:p>
                <a:r>
                  <a:rPr lang="en-US" sz="2800" dirty="0">
                    <a:latin typeface="American Typewriter" panose="02090604020004020304" pitchFamily="18" charset="77"/>
                  </a:rPr>
                  <a:t>Uhlmann</a:t>
                </a:r>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𝑥</m:t>
                                </m:r>
                              </m:sub>
                            </m:sSub>
                          </m:e>
                        </m:d>
                      </m:e>
                      <m:sub>
                        <m:r>
                          <a:rPr lang="en-US" sz="2800" i="1">
                            <a:latin typeface="Cambria Math" panose="02040503050406030204" pitchFamily="18" charset="0"/>
                          </a:rPr>
                          <m:t>𝑥</m:t>
                        </m:r>
                        <m:r>
                          <a:rPr lang="en-US" sz="2800" i="1">
                            <a:latin typeface="Cambria Math" panose="02040503050406030204" pitchFamily="18" charset="0"/>
                          </a:rPr>
                          <m:t>∈</m:t>
                        </m:r>
                        <m:sSup>
                          <m:sSupPr>
                            <m:ctrlPr>
                              <a:rPr lang="en-US" sz="2800" i="1">
                                <a:latin typeface="Cambria Math" panose="02040503050406030204" pitchFamily="18" charset="0"/>
                              </a:rPr>
                            </m:ctrlPr>
                          </m:sSupPr>
                          <m:e>
                            <m:d>
                              <m:dPr>
                                <m:begChr m:val="{"/>
                                <m:endChr m:val="}"/>
                                <m:ctrlPr>
                                  <a:rPr lang="en-US" sz="2800" i="1">
                                    <a:latin typeface="Cambria Math" panose="02040503050406030204" pitchFamily="18" charset="0"/>
                                  </a:rPr>
                                </m:ctrlPr>
                              </m:dPr>
                              <m:e>
                                <m:r>
                                  <a:rPr lang="en-US" sz="2800" i="1">
                                    <a:latin typeface="Cambria Math" panose="02040503050406030204" pitchFamily="18" charset="0"/>
                                  </a:rPr>
                                  <m:t>0,1</m:t>
                                </m:r>
                              </m:e>
                            </m:d>
                          </m:e>
                          <m:sup>
                            <m:r>
                              <a:rPr lang="en-US" sz="2800" i="1">
                                <a:latin typeface="Cambria Math" panose="02040503050406030204" pitchFamily="18" charset="0"/>
                              </a:rPr>
                              <m:t>∗</m:t>
                            </m:r>
                          </m:sup>
                        </m:sSup>
                      </m:sub>
                    </m:sSub>
                    <m:r>
                      <a:rPr lang="en-US" sz="2800" i="1">
                        <a:latin typeface="Cambria Math" panose="02040503050406030204" pitchFamily="18" charset="0"/>
                      </a:rPr>
                      <m:t> </m:t>
                    </m:r>
                  </m:oMath>
                </a14:m>
                <a:r>
                  <a:rPr lang="en-US" sz="2800" dirty="0"/>
                  <a:t> where </a:t>
                </a:r>
                <a14:m>
                  <m:oMath xmlns:m="http://schemas.openxmlformats.org/officeDocument/2006/math">
                    <m:r>
                      <a:rPr lang="en-US" sz="2800" i="1">
                        <a:latin typeface="Cambria Math" panose="02040503050406030204" pitchFamily="18" charset="0"/>
                      </a:rPr>
                      <m:t>𝑥</m:t>
                    </m:r>
                    <m:r>
                      <a:rPr lang="en-US" sz="2800" b="0" i="1" smtClean="0">
                        <a:latin typeface="Cambria Math" panose="02040503050406030204" pitchFamily="18" charset="0"/>
                      </a:rPr>
                      <m:t>=</m:t>
                    </m:r>
                  </m:oMath>
                </a14:m>
                <a:r>
                  <a:rPr lang="en-US" sz="2800" dirty="0"/>
                  <a:t> circuit descriptions of bipartite </a:t>
                </a:r>
                <a14:m>
                  <m:oMath xmlns:m="http://schemas.openxmlformats.org/officeDocument/2006/math">
                    <m:d>
                      <m:dPr>
                        <m:begChr m:val="|"/>
                        <m:endChr m:val="⟩"/>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i="1">
                                <a:latin typeface="Cambria Math" panose="02040503050406030204" pitchFamily="18" charset="0"/>
                              </a:rPr>
                              <m:t>0</m:t>
                            </m:r>
                          </m:sub>
                        </m:sSub>
                      </m:e>
                    </m:d>
                    <m:r>
                      <a:rPr lang="en-US" sz="2800" i="1">
                        <a:latin typeface="Cambria Math" panose="02040503050406030204" pitchFamily="18" charset="0"/>
                      </a:rPr>
                      <m:t>,</m:t>
                    </m:r>
                    <m:d>
                      <m:dPr>
                        <m:begChr m:val="|"/>
                        <m:endChr m:val="⟩"/>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i="1">
                                <a:latin typeface="Cambria Math" panose="02040503050406030204" pitchFamily="18" charset="0"/>
                              </a:rPr>
                              <m:t>1</m:t>
                            </m:r>
                          </m:sub>
                        </m:sSub>
                      </m:e>
                    </m:d>
                  </m:oMath>
                </a14:m>
                <a:r>
                  <a:rPr lang="en-US" sz="2800" dirty="0"/>
                  <a:t>, and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𝑥</m:t>
                        </m:r>
                      </m:sub>
                    </m:sSub>
                  </m:oMath>
                </a14:m>
                <a:r>
                  <a:rPr lang="en-US" sz="2800" dirty="0"/>
                  <a:t> is the corresponding Uhlmann transformation.</a:t>
                </a:r>
              </a:p>
              <a:p>
                <a:pPr marL="0" indent="0">
                  <a:buNone/>
                </a:pPr>
                <a:endParaRPr lang="en-US" sz="2800" b="1" dirty="0"/>
              </a:p>
            </p:txBody>
          </p:sp>
        </mc:Choice>
        <mc:Fallback>
          <p:sp>
            <p:nvSpPr>
              <p:cNvPr id="19" name="TextBox 18">
                <a:extLst>
                  <a:ext uri="{FF2B5EF4-FFF2-40B4-BE49-F238E27FC236}">
                    <a16:creationId xmlns:a16="http://schemas.microsoft.com/office/drawing/2014/main" id="{750876EE-A458-183F-1EEE-3A13DC3AD223}"/>
                  </a:ext>
                </a:extLst>
              </p:cNvPr>
              <p:cNvSpPr txBox="1">
                <a:spLocks noRot="1" noChangeAspect="1" noMove="1" noResize="1" noEditPoints="1" noAdjustHandles="1" noChangeArrowheads="1" noChangeShapeType="1" noTextEdit="1"/>
              </p:cNvSpPr>
              <p:nvPr/>
            </p:nvSpPr>
            <p:spPr>
              <a:xfrm>
                <a:off x="838200" y="2213418"/>
                <a:ext cx="10515600" cy="1846852"/>
              </a:xfrm>
              <a:prstGeom prst="rect">
                <a:avLst/>
              </a:prstGeom>
              <a:blipFill>
                <a:blip r:embed="rId3"/>
                <a:stretch>
                  <a:fillRect l="-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05730F2-4468-2665-FBA7-19B186E7CE7A}"/>
                  </a:ext>
                </a:extLst>
              </p:cNvPr>
              <p:cNvSpPr txBox="1"/>
              <p:nvPr/>
            </p:nvSpPr>
            <p:spPr>
              <a:xfrm>
                <a:off x="247892" y="4968799"/>
                <a:ext cx="1052232" cy="523220"/>
              </a:xfrm>
              <a:prstGeom prst="rect">
                <a:avLst/>
              </a:prstGeom>
              <a:noFill/>
            </p:spPr>
            <p:txBody>
              <a:bodyPr wrap="square">
                <a:spAutoFit/>
              </a:bodyPr>
              <a:lstStyle/>
              <a:p>
                <a14:m>
                  <m:oMath xmlns:m="http://schemas.openxmlformats.org/officeDocument/2006/math">
                    <m:r>
                      <a:rPr lang="en-US" sz="2800" i="1" smtClean="0">
                        <a:latin typeface="Cambria Math" panose="02040503050406030204" pitchFamily="18" charset="0"/>
                      </a:rPr>
                      <m:t>𝑥</m:t>
                    </m:r>
                  </m:oMath>
                </a14:m>
                <a:r>
                  <a:rPr lang="en-US" sz="2800" dirty="0"/>
                  <a:t> =</a:t>
                </a:r>
              </a:p>
            </p:txBody>
          </p:sp>
        </mc:Choice>
        <mc:Fallback xmlns="">
          <p:sp>
            <p:nvSpPr>
              <p:cNvPr id="22" name="TextBox 21">
                <a:extLst>
                  <a:ext uri="{FF2B5EF4-FFF2-40B4-BE49-F238E27FC236}">
                    <a16:creationId xmlns:a16="http://schemas.microsoft.com/office/drawing/2014/main" id="{D05730F2-4468-2665-FBA7-19B186E7CE7A}"/>
                  </a:ext>
                </a:extLst>
              </p:cNvPr>
              <p:cNvSpPr txBox="1">
                <a:spLocks noRot="1" noChangeAspect="1" noMove="1" noResize="1" noEditPoints="1" noAdjustHandles="1" noChangeArrowheads="1" noChangeShapeType="1" noTextEdit="1"/>
              </p:cNvSpPr>
              <p:nvPr/>
            </p:nvSpPr>
            <p:spPr>
              <a:xfrm>
                <a:off x="247892" y="4968799"/>
                <a:ext cx="1052232" cy="523220"/>
              </a:xfrm>
              <a:prstGeom prst="rect">
                <a:avLst/>
              </a:prstGeom>
              <a:blipFill>
                <a:blip r:embed="rId4"/>
                <a:stretch>
                  <a:fillRect t="-14286" b="-28571"/>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03362A94-6C23-9EAD-6621-FB381CB5FD6A}"/>
              </a:ext>
            </a:extLst>
          </p:cNvPr>
          <p:cNvCxnSpPr/>
          <p:nvPr/>
        </p:nvCxnSpPr>
        <p:spPr>
          <a:xfrm>
            <a:off x="1520880" y="4820674"/>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8883B3-463A-BE38-3120-3ED881F7AC28}"/>
              </a:ext>
            </a:extLst>
          </p:cNvPr>
          <p:cNvCxnSpPr/>
          <p:nvPr/>
        </p:nvCxnSpPr>
        <p:spPr>
          <a:xfrm>
            <a:off x="1520880" y="4968799"/>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5467BC-A10A-85B9-A89C-2AE17798A8C8}"/>
              </a:ext>
            </a:extLst>
          </p:cNvPr>
          <p:cNvCxnSpPr/>
          <p:nvPr/>
        </p:nvCxnSpPr>
        <p:spPr>
          <a:xfrm>
            <a:off x="1520880" y="5114101"/>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69E706-D506-305F-62D1-59621E17B06C}"/>
              </a:ext>
            </a:extLst>
          </p:cNvPr>
          <p:cNvCxnSpPr/>
          <p:nvPr/>
        </p:nvCxnSpPr>
        <p:spPr>
          <a:xfrm>
            <a:off x="1520880" y="5262226"/>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D1F784-323D-6664-2507-A218146B4151}"/>
              </a:ext>
            </a:extLst>
          </p:cNvPr>
          <p:cNvCxnSpPr/>
          <p:nvPr/>
        </p:nvCxnSpPr>
        <p:spPr>
          <a:xfrm>
            <a:off x="1520880" y="5412077"/>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AC7AA5-3FE1-7265-0976-B233B988E82C}"/>
              </a:ext>
            </a:extLst>
          </p:cNvPr>
          <p:cNvCxnSpPr/>
          <p:nvPr/>
        </p:nvCxnSpPr>
        <p:spPr>
          <a:xfrm>
            <a:off x="1520880" y="5560202"/>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760236-CFED-5136-A47B-856B143FF161}"/>
              </a:ext>
            </a:extLst>
          </p:cNvPr>
          <p:cNvCxnSpPr/>
          <p:nvPr/>
        </p:nvCxnSpPr>
        <p:spPr>
          <a:xfrm>
            <a:off x="1520879" y="5716877"/>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FBA1868-F495-85CB-69B0-CBD95C078055}"/>
              </a:ext>
            </a:extLst>
          </p:cNvPr>
          <p:cNvSpPr/>
          <p:nvPr/>
        </p:nvSpPr>
        <p:spPr>
          <a:xfrm>
            <a:off x="1655350" y="4605121"/>
            <a:ext cx="1129553" cy="125057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4E1AF2-CF21-EE34-CFDD-5611E5BBA424}"/>
                  </a:ext>
                </a:extLst>
              </p:cNvPr>
              <p:cNvSpPr txBox="1"/>
              <p:nvPr/>
            </p:nvSpPr>
            <p:spPr>
              <a:xfrm>
                <a:off x="1697783" y="4907244"/>
                <a:ext cx="108712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chemeClr val="bg1"/>
                              </a:solidFill>
                              <a:latin typeface="Cambria Math" panose="02040503050406030204" pitchFamily="18" charset="0"/>
                            </a:rPr>
                          </m:ctrlPr>
                        </m:dPr>
                        <m:e>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𝜓</m:t>
                              </m:r>
                            </m:e>
                            <m:sub>
                              <m:r>
                                <a:rPr lang="en-US" sz="3200" i="1">
                                  <a:solidFill>
                                    <a:schemeClr val="bg1"/>
                                  </a:solidFill>
                                  <a:latin typeface="Cambria Math" panose="02040503050406030204" pitchFamily="18" charset="0"/>
                                </a:rPr>
                                <m:t>0</m:t>
                              </m:r>
                            </m:sub>
                          </m:sSub>
                        </m:e>
                      </m:d>
                    </m:oMath>
                  </m:oMathPara>
                </a14:m>
                <a:endParaRPr lang="en-US" sz="3200" dirty="0">
                  <a:solidFill>
                    <a:schemeClr val="bg1"/>
                  </a:solidFill>
                </a:endParaRPr>
              </a:p>
            </p:txBody>
          </p:sp>
        </mc:Choice>
        <mc:Fallback xmlns="">
          <p:sp>
            <p:nvSpPr>
              <p:cNvPr id="34" name="TextBox 33">
                <a:extLst>
                  <a:ext uri="{FF2B5EF4-FFF2-40B4-BE49-F238E27FC236}">
                    <a16:creationId xmlns:a16="http://schemas.microsoft.com/office/drawing/2014/main" id="{B64E1AF2-CF21-EE34-CFDD-5611E5BBA424}"/>
                  </a:ext>
                </a:extLst>
              </p:cNvPr>
              <p:cNvSpPr txBox="1">
                <a:spLocks noRot="1" noChangeAspect="1" noMove="1" noResize="1" noEditPoints="1" noAdjustHandles="1" noChangeArrowheads="1" noChangeShapeType="1" noTextEdit="1"/>
              </p:cNvSpPr>
              <p:nvPr/>
            </p:nvSpPr>
            <p:spPr>
              <a:xfrm>
                <a:off x="1697783" y="4907244"/>
                <a:ext cx="1087120" cy="584775"/>
              </a:xfrm>
              <a:prstGeom prst="rect">
                <a:avLst/>
              </a:prstGeom>
              <a:blipFill>
                <a:blip r:embed="rId5"/>
                <a:stretch>
                  <a:fillRect b="-21277"/>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985DB4AC-48FB-6C9E-6A96-B93CE2B3DEFC}"/>
              </a:ext>
            </a:extLst>
          </p:cNvPr>
          <p:cNvCxnSpPr/>
          <p:nvPr/>
        </p:nvCxnSpPr>
        <p:spPr>
          <a:xfrm>
            <a:off x="3620915" y="4820674"/>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6A7CEC0-AF46-CDFA-6304-01523055FBD5}"/>
              </a:ext>
            </a:extLst>
          </p:cNvPr>
          <p:cNvCxnSpPr/>
          <p:nvPr/>
        </p:nvCxnSpPr>
        <p:spPr>
          <a:xfrm>
            <a:off x="3620915" y="4968799"/>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37453A-0405-265C-08AB-56FA9E08731F}"/>
              </a:ext>
            </a:extLst>
          </p:cNvPr>
          <p:cNvCxnSpPr/>
          <p:nvPr/>
        </p:nvCxnSpPr>
        <p:spPr>
          <a:xfrm>
            <a:off x="3620915" y="5114101"/>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DBA4AAD-94BB-CCB9-036D-54E2A98F1172}"/>
              </a:ext>
            </a:extLst>
          </p:cNvPr>
          <p:cNvCxnSpPr/>
          <p:nvPr/>
        </p:nvCxnSpPr>
        <p:spPr>
          <a:xfrm>
            <a:off x="3620915" y="5262226"/>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1D3A29-96CF-C37E-34EC-BD7BFB82F4D4}"/>
              </a:ext>
            </a:extLst>
          </p:cNvPr>
          <p:cNvCxnSpPr/>
          <p:nvPr/>
        </p:nvCxnSpPr>
        <p:spPr>
          <a:xfrm>
            <a:off x="3620915" y="5412077"/>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6E896F-FEA7-D10E-DA01-26BAAB1D0298}"/>
              </a:ext>
            </a:extLst>
          </p:cNvPr>
          <p:cNvCxnSpPr/>
          <p:nvPr/>
        </p:nvCxnSpPr>
        <p:spPr>
          <a:xfrm>
            <a:off x="3620915" y="5560202"/>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E275C17-669C-13E2-5551-BF7CB1B8800D}"/>
              </a:ext>
            </a:extLst>
          </p:cNvPr>
          <p:cNvCxnSpPr/>
          <p:nvPr/>
        </p:nvCxnSpPr>
        <p:spPr>
          <a:xfrm>
            <a:off x="3620914" y="5716877"/>
            <a:ext cx="1479177"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4866CC5-D59A-84C5-CBF7-8B1E66632379}"/>
              </a:ext>
            </a:extLst>
          </p:cNvPr>
          <p:cNvSpPr/>
          <p:nvPr/>
        </p:nvSpPr>
        <p:spPr>
          <a:xfrm>
            <a:off x="3755385" y="4605121"/>
            <a:ext cx="1129553" cy="1250576"/>
          </a:xfrm>
          <a:prstGeom prst="rect">
            <a:avLst/>
          </a:prstGeom>
          <a:solidFill>
            <a:srgbClr val="FF7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7DFB"/>
              </a:solidFill>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C0BEC30-78B5-3A97-BA50-DFFBF33E4AFD}"/>
                  </a:ext>
                </a:extLst>
              </p:cNvPr>
              <p:cNvSpPr txBox="1"/>
              <p:nvPr/>
            </p:nvSpPr>
            <p:spPr>
              <a:xfrm>
                <a:off x="3797818" y="4907244"/>
                <a:ext cx="108712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chemeClr val="bg1"/>
                              </a:solidFill>
                              <a:latin typeface="Cambria Math" panose="02040503050406030204" pitchFamily="18" charset="0"/>
                            </a:rPr>
                          </m:ctrlPr>
                        </m:dPr>
                        <m:e>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𝜓</m:t>
                              </m:r>
                            </m:e>
                            <m:sub>
                              <m:r>
                                <a:rPr lang="en-US" sz="3200" b="0" i="1" smtClean="0">
                                  <a:solidFill>
                                    <a:schemeClr val="bg1"/>
                                  </a:solidFill>
                                  <a:latin typeface="Cambria Math" panose="02040503050406030204" pitchFamily="18" charset="0"/>
                                </a:rPr>
                                <m:t>1</m:t>
                              </m:r>
                            </m:sub>
                          </m:sSub>
                        </m:e>
                      </m:d>
                    </m:oMath>
                  </m:oMathPara>
                </a14:m>
                <a:endParaRPr lang="en-US" sz="3200" dirty="0">
                  <a:solidFill>
                    <a:schemeClr val="bg1"/>
                  </a:solidFill>
                </a:endParaRPr>
              </a:p>
            </p:txBody>
          </p:sp>
        </mc:Choice>
        <mc:Fallback xmlns="">
          <p:sp>
            <p:nvSpPr>
              <p:cNvPr id="43" name="TextBox 42">
                <a:extLst>
                  <a:ext uri="{FF2B5EF4-FFF2-40B4-BE49-F238E27FC236}">
                    <a16:creationId xmlns:a16="http://schemas.microsoft.com/office/drawing/2014/main" id="{1C0BEC30-78B5-3A97-BA50-DFFBF33E4AFD}"/>
                  </a:ext>
                </a:extLst>
              </p:cNvPr>
              <p:cNvSpPr txBox="1">
                <a:spLocks noRot="1" noChangeAspect="1" noMove="1" noResize="1" noEditPoints="1" noAdjustHandles="1" noChangeArrowheads="1" noChangeShapeType="1" noTextEdit="1"/>
              </p:cNvSpPr>
              <p:nvPr/>
            </p:nvSpPr>
            <p:spPr>
              <a:xfrm>
                <a:off x="3797818" y="4907244"/>
                <a:ext cx="1087120" cy="584775"/>
              </a:xfrm>
              <a:prstGeom prst="rect">
                <a:avLst/>
              </a:prstGeom>
              <a:blipFill>
                <a:blip r:embed="rId6"/>
                <a:stretch>
                  <a:fillRect b="-21277"/>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8A97B930-884C-36BB-A362-83D65842451A}"/>
              </a:ext>
            </a:extLst>
          </p:cNvPr>
          <p:cNvSpPr txBox="1"/>
          <p:nvPr/>
        </p:nvSpPr>
        <p:spPr>
          <a:xfrm>
            <a:off x="918228" y="4158205"/>
            <a:ext cx="731520" cy="1862048"/>
          </a:xfrm>
          <a:prstGeom prst="rect">
            <a:avLst/>
          </a:prstGeom>
          <a:noFill/>
        </p:spPr>
        <p:txBody>
          <a:bodyPr wrap="square" rtlCol="0">
            <a:spAutoFit/>
          </a:bodyPr>
          <a:lstStyle/>
          <a:p>
            <a:r>
              <a:rPr lang="en-US" sz="11500" dirty="0"/>
              <a:t>(</a:t>
            </a:r>
          </a:p>
        </p:txBody>
      </p:sp>
      <p:sp>
        <p:nvSpPr>
          <p:cNvPr id="46" name="TextBox 45">
            <a:extLst>
              <a:ext uri="{FF2B5EF4-FFF2-40B4-BE49-F238E27FC236}">
                <a16:creationId xmlns:a16="http://schemas.microsoft.com/office/drawing/2014/main" id="{93884009-D39B-C5E2-6F13-542602AE4D54}"/>
              </a:ext>
            </a:extLst>
          </p:cNvPr>
          <p:cNvSpPr txBox="1"/>
          <p:nvPr/>
        </p:nvSpPr>
        <p:spPr>
          <a:xfrm>
            <a:off x="3217839" y="4804436"/>
            <a:ext cx="731520" cy="1323439"/>
          </a:xfrm>
          <a:prstGeom prst="rect">
            <a:avLst/>
          </a:prstGeom>
          <a:noFill/>
        </p:spPr>
        <p:txBody>
          <a:bodyPr wrap="square" rtlCol="0">
            <a:spAutoFit/>
          </a:bodyPr>
          <a:lstStyle/>
          <a:p>
            <a:r>
              <a:rPr lang="en-US" sz="8000" dirty="0"/>
              <a:t>,</a:t>
            </a:r>
          </a:p>
        </p:txBody>
      </p:sp>
      <p:sp>
        <p:nvSpPr>
          <p:cNvPr id="47" name="TextBox 46">
            <a:extLst>
              <a:ext uri="{FF2B5EF4-FFF2-40B4-BE49-F238E27FC236}">
                <a16:creationId xmlns:a16="http://schemas.microsoft.com/office/drawing/2014/main" id="{247A1254-0983-E4C4-5E44-8D50C5BB31A7}"/>
              </a:ext>
            </a:extLst>
          </p:cNvPr>
          <p:cNvSpPr txBox="1"/>
          <p:nvPr/>
        </p:nvSpPr>
        <p:spPr>
          <a:xfrm>
            <a:off x="5355391" y="4158205"/>
            <a:ext cx="731520" cy="1862048"/>
          </a:xfrm>
          <a:prstGeom prst="rect">
            <a:avLst/>
          </a:prstGeom>
          <a:noFill/>
        </p:spPr>
        <p:txBody>
          <a:bodyPr wrap="square" rtlCol="0">
            <a:spAutoFit/>
          </a:bodyPr>
          <a:lstStyle/>
          <a:p>
            <a:r>
              <a:rPr lang="en-US" sz="11500" dirty="0"/>
              <a:t>)</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862B8C-1E84-F075-0BC8-A81F8DEAE628}"/>
                  </a:ext>
                </a:extLst>
              </p:cNvPr>
              <p:cNvSpPr txBox="1"/>
              <p:nvPr/>
            </p:nvSpPr>
            <p:spPr>
              <a:xfrm>
                <a:off x="7489970" y="4859856"/>
                <a:ext cx="4968977"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𝑈</m:t>
                          </m:r>
                        </m:e>
                        <m:sub>
                          <m:r>
                            <a:rPr lang="en-US" sz="3600" b="0" i="1" smtClean="0">
                              <a:latin typeface="Cambria Math" panose="02040503050406030204" pitchFamily="18" charset="0"/>
                            </a:rPr>
                            <m:t>𝑥</m:t>
                          </m:r>
                        </m:sub>
                      </m:sSub>
                      <m:r>
                        <a:rPr lang="en-US" sz="3600" b="0" i="1" smtClean="0">
                          <a:latin typeface="Cambria Math" panose="02040503050406030204" pitchFamily="18" charset="0"/>
                        </a:rPr>
                        <m:t>⊗</m:t>
                      </m:r>
                      <m:r>
                        <a:rPr lang="en-US" sz="3600" b="0" i="1" smtClean="0">
                          <a:latin typeface="Cambria Math" panose="02040503050406030204" pitchFamily="18" charset="0"/>
                        </a:rPr>
                        <m:t>𝐼</m:t>
                      </m:r>
                      <m:d>
                        <m:dPr>
                          <m:begChr m:val="|"/>
                          <m:endChr m:val="⟩"/>
                          <m:ctrlPr>
                            <a:rPr lang="en-US" sz="3600" b="0" i="1" smtClean="0">
                              <a:latin typeface="Cambria Math" panose="02040503050406030204" pitchFamily="18" charset="0"/>
                            </a:rPr>
                          </m:ctrlPr>
                        </m:dPr>
                        <m:e>
                          <m:sSub>
                            <m:sSubPr>
                              <m:ctrlPr>
                                <a:rPr lang="en-US" sz="3600" b="0" i="1" smtClean="0">
                                  <a:solidFill>
                                    <a:srgbClr val="FFC000"/>
                                  </a:solidFill>
                                  <a:latin typeface="Cambria Math" panose="02040503050406030204" pitchFamily="18" charset="0"/>
                                </a:rPr>
                              </m:ctrlPr>
                            </m:sSubPr>
                            <m:e>
                              <m:r>
                                <a:rPr lang="en-US" sz="3600" b="0" i="1" smtClean="0">
                                  <a:solidFill>
                                    <a:srgbClr val="FFC000"/>
                                  </a:solidFill>
                                  <a:latin typeface="Cambria Math" panose="02040503050406030204" pitchFamily="18" charset="0"/>
                                </a:rPr>
                                <m:t>𝜓</m:t>
                              </m:r>
                            </m:e>
                            <m:sub>
                              <m:r>
                                <a:rPr lang="en-US" sz="3600" b="0" i="1" smtClean="0">
                                  <a:solidFill>
                                    <a:srgbClr val="FFC000"/>
                                  </a:solidFill>
                                  <a:latin typeface="Cambria Math" panose="02040503050406030204" pitchFamily="18" charset="0"/>
                                </a:rPr>
                                <m:t>0</m:t>
                              </m:r>
                            </m:sub>
                          </m:sSub>
                        </m:e>
                      </m:d>
                      <m:r>
                        <a:rPr lang="en-US" sz="3600" b="0" i="1" smtClean="0">
                          <a:latin typeface="Cambria Math" panose="02040503050406030204" pitchFamily="18" charset="0"/>
                        </a:rPr>
                        <m:t>≈|</m:t>
                      </m:r>
                      <m:sSub>
                        <m:sSubPr>
                          <m:ctrlPr>
                            <a:rPr lang="en-US" sz="3600" b="0" i="1" smtClean="0">
                              <a:solidFill>
                                <a:srgbClr val="FF7DFB"/>
                              </a:solidFill>
                              <a:latin typeface="Cambria Math" panose="02040503050406030204" pitchFamily="18" charset="0"/>
                            </a:rPr>
                          </m:ctrlPr>
                        </m:sSubPr>
                        <m:e>
                          <m:r>
                            <a:rPr lang="en-US" sz="3600" b="0" i="1" smtClean="0">
                              <a:solidFill>
                                <a:srgbClr val="FF7DFB"/>
                              </a:solidFill>
                              <a:latin typeface="Cambria Math" panose="02040503050406030204" pitchFamily="18" charset="0"/>
                            </a:rPr>
                            <m:t>𝜓</m:t>
                          </m:r>
                        </m:e>
                        <m:sub>
                          <m:r>
                            <a:rPr lang="en-US" sz="3600" b="0" i="1" smtClean="0">
                              <a:solidFill>
                                <a:srgbClr val="FF7DFB"/>
                              </a:solidFill>
                              <a:latin typeface="Cambria Math" panose="02040503050406030204" pitchFamily="18" charset="0"/>
                            </a:rPr>
                            <m:t>1</m:t>
                          </m:r>
                        </m:sub>
                      </m:sSub>
                      <m:r>
                        <a:rPr lang="en-US" sz="3600" b="0" i="1" smtClean="0">
                          <a:latin typeface="Cambria Math" panose="02040503050406030204" pitchFamily="18" charset="0"/>
                        </a:rPr>
                        <m:t>⟩</m:t>
                      </m:r>
                    </m:oMath>
                  </m:oMathPara>
                </a14:m>
                <a:endParaRPr lang="en-US" sz="3600" dirty="0"/>
              </a:p>
            </p:txBody>
          </p:sp>
        </mc:Choice>
        <mc:Fallback xmlns="">
          <p:sp>
            <p:nvSpPr>
              <p:cNvPr id="48" name="TextBox 47">
                <a:extLst>
                  <a:ext uri="{FF2B5EF4-FFF2-40B4-BE49-F238E27FC236}">
                    <a16:creationId xmlns:a16="http://schemas.microsoft.com/office/drawing/2014/main" id="{44862B8C-1E84-F075-0BC8-A81F8DEAE628}"/>
                  </a:ext>
                </a:extLst>
              </p:cNvPr>
              <p:cNvSpPr txBox="1">
                <a:spLocks noRot="1" noChangeAspect="1" noMove="1" noResize="1" noEditPoints="1" noAdjustHandles="1" noChangeArrowheads="1" noChangeShapeType="1" noTextEdit="1"/>
              </p:cNvSpPr>
              <p:nvPr/>
            </p:nvSpPr>
            <p:spPr>
              <a:xfrm>
                <a:off x="7489970" y="4859856"/>
                <a:ext cx="4968977" cy="646331"/>
              </a:xfrm>
              <a:prstGeom prst="rect">
                <a:avLst/>
              </a:prstGeom>
              <a:blipFill>
                <a:blip r:embed="rId7"/>
                <a:stretch>
                  <a:fillRect b="-23077"/>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AFCE3EBE-4228-43ED-C0FB-5D49AA4BA402}"/>
              </a:ext>
            </a:extLst>
          </p:cNvPr>
          <p:cNvSpPr txBox="1"/>
          <p:nvPr/>
        </p:nvSpPr>
        <p:spPr>
          <a:xfrm>
            <a:off x="3022264" y="4800836"/>
            <a:ext cx="219919" cy="382749"/>
          </a:xfrm>
          <a:prstGeom prst="rect">
            <a:avLst/>
          </a:prstGeom>
          <a:noFill/>
        </p:spPr>
        <p:txBody>
          <a:bodyPr wrap="square" rtlCol="0">
            <a:spAutoFit/>
          </a:bodyPr>
          <a:lstStyle/>
          <a:p>
            <a:r>
              <a:rPr lang="en-US" dirty="0"/>
              <a:t>A</a:t>
            </a:r>
          </a:p>
        </p:txBody>
      </p:sp>
      <p:sp>
        <p:nvSpPr>
          <p:cNvPr id="50" name="TextBox 49">
            <a:extLst>
              <a:ext uri="{FF2B5EF4-FFF2-40B4-BE49-F238E27FC236}">
                <a16:creationId xmlns:a16="http://schemas.microsoft.com/office/drawing/2014/main" id="{4AFFDB51-9657-B63D-DF78-A8254C7462AE}"/>
              </a:ext>
            </a:extLst>
          </p:cNvPr>
          <p:cNvSpPr txBox="1"/>
          <p:nvPr/>
        </p:nvSpPr>
        <p:spPr>
          <a:xfrm>
            <a:off x="3025595" y="5382373"/>
            <a:ext cx="219919" cy="382749"/>
          </a:xfrm>
          <a:prstGeom prst="rect">
            <a:avLst/>
          </a:prstGeom>
          <a:noFill/>
        </p:spPr>
        <p:txBody>
          <a:bodyPr wrap="square" rtlCol="0">
            <a:spAutoFit/>
          </a:bodyPr>
          <a:lstStyle/>
          <a:p>
            <a:r>
              <a:rPr lang="en-US" dirty="0"/>
              <a:t>B</a:t>
            </a:r>
          </a:p>
        </p:txBody>
      </p:sp>
      <p:sp>
        <p:nvSpPr>
          <p:cNvPr id="51" name="TextBox 50">
            <a:extLst>
              <a:ext uri="{FF2B5EF4-FFF2-40B4-BE49-F238E27FC236}">
                <a16:creationId xmlns:a16="http://schemas.microsoft.com/office/drawing/2014/main" id="{9022DC33-964E-BABB-4D4D-250D3475CE40}"/>
              </a:ext>
            </a:extLst>
          </p:cNvPr>
          <p:cNvSpPr txBox="1"/>
          <p:nvPr/>
        </p:nvSpPr>
        <p:spPr>
          <a:xfrm>
            <a:off x="5113732" y="4800836"/>
            <a:ext cx="219919" cy="382749"/>
          </a:xfrm>
          <a:prstGeom prst="rect">
            <a:avLst/>
          </a:prstGeom>
          <a:noFill/>
        </p:spPr>
        <p:txBody>
          <a:bodyPr wrap="square" rtlCol="0">
            <a:spAutoFit/>
          </a:bodyPr>
          <a:lstStyle/>
          <a:p>
            <a:r>
              <a:rPr lang="en-US" dirty="0"/>
              <a:t>A</a:t>
            </a:r>
          </a:p>
        </p:txBody>
      </p:sp>
      <p:sp>
        <p:nvSpPr>
          <p:cNvPr id="52" name="TextBox 51">
            <a:extLst>
              <a:ext uri="{FF2B5EF4-FFF2-40B4-BE49-F238E27FC236}">
                <a16:creationId xmlns:a16="http://schemas.microsoft.com/office/drawing/2014/main" id="{D1DFCDF1-0A93-6191-56A2-7E70F69E12BC}"/>
              </a:ext>
            </a:extLst>
          </p:cNvPr>
          <p:cNvSpPr txBox="1"/>
          <p:nvPr/>
        </p:nvSpPr>
        <p:spPr>
          <a:xfrm>
            <a:off x="5117063" y="5382373"/>
            <a:ext cx="219919" cy="382749"/>
          </a:xfrm>
          <a:prstGeom prst="rect">
            <a:avLst/>
          </a:prstGeom>
          <a:noFill/>
        </p:spPr>
        <p:txBody>
          <a:bodyPr wrap="square" rtlCol="0">
            <a:spAutoFit/>
          </a:bodyPr>
          <a:lstStyle/>
          <a:p>
            <a:r>
              <a:rPr lang="en-US" dirty="0"/>
              <a:t>B</a:t>
            </a:r>
          </a:p>
        </p:txBody>
      </p:sp>
      <p:sp>
        <p:nvSpPr>
          <p:cNvPr id="53" name="TextBox 52">
            <a:extLst>
              <a:ext uri="{FF2B5EF4-FFF2-40B4-BE49-F238E27FC236}">
                <a16:creationId xmlns:a16="http://schemas.microsoft.com/office/drawing/2014/main" id="{EBAC094A-E6BC-2A95-091E-4AFA6EB3E310}"/>
              </a:ext>
            </a:extLst>
          </p:cNvPr>
          <p:cNvSpPr txBox="1"/>
          <p:nvPr/>
        </p:nvSpPr>
        <p:spPr>
          <a:xfrm>
            <a:off x="6423212" y="5006116"/>
            <a:ext cx="1435260" cy="400110"/>
          </a:xfrm>
          <a:prstGeom prst="rect">
            <a:avLst/>
          </a:prstGeom>
          <a:noFill/>
        </p:spPr>
        <p:txBody>
          <a:bodyPr wrap="square" rtlCol="0">
            <a:spAutoFit/>
          </a:bodyPr>
          <a:lstStyle/>
          <a:p>
            <a:r>
              <a:rPr lang="en-US" sz="2000" dirty="0"/>
              <a:t>specifies</a:t>
            </a:r>
          </a:p>
        </p:txBody>
      </p:sp>
    </p:spTree>
    <p:extLst>
      <p:ext uri="{BB962C8B-B14F-4D97-AF65-F5344CB8AC3E}">
        <p14:creationId xmlns:p14="http://schemas.microsoft.com/office/powerpoint/2010/main" val="42441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4" grpId="0"/>
      <p:bldP spid="42" grpId="0" animBg="1"/>
      <p:bldP spid="43" grpId="0"/>
      <p:bldP spid="45" grpId="0"/>
      <p:bldP spid="46" grpId="0"/>
      <p:bldP spid="47" grpId="0"/>
      <p:bldP spid="48" grpId="0"/>
      <p:bldP spid="49" grpId="0"/>
      <p:bldP spid="50" grpId="0"/>
      <p:bldP spid="51" grpId="0"/>
      <p:bldP spid="52" grpId="0"/>
      <p:bldP spid="5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29A28-D164-6F73-E902-2974CC321746}"/>
              </a:ext>
            </a:extLst>
          </p:cNvPr>
          <p:cNvSpPr>
            <a:spLocks noGrp="1"/>
          </p:cNvSpPr>
          <p:nvPr>
            <p:ph type="title"/>
          </p:nvPr>
        </p:nvSpPr>
        <p:spPr>
          <a:xfrm>
            <a:off x="831850" y="1736726"/>
            <a:ext cx="10515600" cy="2852737"/>
          </a:xfrm>
        </p:spPr>
        <p:txBody>
          <a:bodyPr/>
          <a:lstStyle/>
          <a:p>
            <a:r>
              <a:rPr lang="en-US" dirty="0">
                <a:solidFill>
                  <a:schemeClr val="accent6">
                    <a:lumMod val="20000"/>
                    <a:lumOff val="80000"/>
                  </a:schemeClr>
                </a:solidFill>
              </a:rPr>
              <a:t>Let’s do some </a:t>
            </a:r>
            <a:br>
              <a:rPr lang="en-US" dirty="0"/>
            </a:br>
            <a:r>
              <a:rPr lang="en-US" dirty="0"/>
              <a:t>complexity theory!</a:t>
            </a:r>
          </a:p>
        </p:txBody>
      </p:sp>
      <p:sp>
        <p:nvSpPr>
          <p:cNvPr id="2" name="TextBox 1">
            <a:extLst>
              <a:ext uri="{FF2B5EF4-FFF2-40B4-BE49-F238E27FC236}">
                <a16:creationId xmlns:a16="http://schemas.microsoft.com/office/drawing/2014/main" id="{18131D6E-5000-4A92-974D-A624456A3058}"/>
              </a:ext>
            </a:extLst>
          </p:cNvPr>
          <p:cNvSpPr txBox="1"/>
          <p:nvPr/>
        </p:nvSpPr>
        <p:spPr>
          <a:xfrm>
            <a:off x="7777651" y="5612524"/>
            <a:ext cx="4130566" cy="1015663"/>
          </a:xfrm>
          <a:prstGeom prst="rect">
            <a:avLst/>
          </a:prstGeom>
          <a:noFill/>
        </p:spPr>
        <p:txBody>
          <a:bodyPr wrap="square" rtlCol="0">
            <a:spAutoFit/>
          </a:bodyPr>
          <a:lstStyle/>
          <a:p>
            <a:r>
              <a:rPr lang="en-US" sz="2000" dirty="0">
                <a:solidFill>
                  <a:schemeClr val="tx1">
                    <a:lumMod val="75000"/>
                  </a:schemeClr>
                </a:solidFill>
              </a:rPr>
              <a:t>Disclaimer: the following Theorem statements are approximate and omit some technical details.</a:t>
            </a:r>
          </a:p>
        </p:txBody>
      </p:sp>
      <p:sp>
        <p:nvSpPr>
          <p:cNvPr id="3" name="TextBox 2">
            <a:extLst>
              <a:ext uri="{FF2B5EF4-FFF2-40B4-BE49-F238E27FC236}">
                <a16:creationId xmlns:a16="http://schemas.microsoft.com/office/drawing/2014/main" id="{73F0A0D3-4568-AAE8-9627-3DA04D2664BE}"/>
              </a:ext>
            </a:extLst>
          </p:cNvPr>
          <p:cNvSpPr txBox="1"/>
          <p:nvPr/>
        </p:nvSpPr>
        <p:spPr>
          <a:xfrm>
            <a:off x="7777651" y="4081631"/>
            <a:ext cx="4130566" cy="1015663"/>
          </a:xfrm>
          <a:prstGeom prst="rect">
            <a:avLst/>
          </a:prstGeom>
          <a:noFill/>
        </p:spPr>
        <p:txBody>
          <a:bodyPr wrap="square" rtlCol="0">
            <a:spAutoFit/>
          </a:bodyPr>
          <a:lstStyle/>
          <a:p>
            <a:r>
              <a:rPr lang="en-US" sz="2000" dirty="0">
                <a:solidFill>
                  <a:schemeClr val="tx1">
                    <a:lumMod val="75000"/>
                  </a:schemeClr>
                </a:solidFill>
              </a:rPr>
              <a:t>Based on works with: </a:t>
            </a:r>
            <a:br>
              <a:rPr lang="en-US" sz="2000" dirty="0">
                <a:solidFill>
                  <a:schemeClr val="tx1">
                    <a:lumMod val="75000"/>
                  </a:schemeClr>
                </a:solidFill>
              </a:rPr>
            </a:br>
            <a:r>
              <a:rPr lang="en-US" sz="2000" dirty="0" err="1">
                <a:solidFill>
                  <a:schemeClr val="tx1">
                    <a:lumMod val="75000"/>
                  </a:schemeClr>
                </a:solidFill>
              </a:rPr>
              <a:t>Bostanci</a:t>
            </a:r>
            <a:r>
              <a:rPr lang="en-US" sz="2000" dirty="0">
                <a:solidFill>
                  <a:schemeClr val="tx1">
                    <a:lumMod val="75000"/>
                  </a:schemeClr>
                </a:solidFill>
              </a:rPr>
              <a:t>, Efron, </a:t>
            </a:r>
            <a:r>
              <a:rPr lang="en-US" sz="2000" dirty="0" err="1">
                <a:solidFill>
                  <a:schemeClr val="tx1">
                    <a:lumMod val="75000"/>
                  </a:schemeClr>
                </a:solidFill>
              </a:rPr>
              <a:t>Metger</a:t>
            </a:r>
            <a:r>
              <a:rPr lang="en-US" sz="2000" dirty="0">
                <a:solidFill>
                  <a:schemeClr val="tx1">
                    <a:lumMod val="75000"/>
                  </a:schemeClr>
                </a:solidFill>
              </a:rPr>
              <a:t>, Poremba, Qian, Rosenthal. </a:t>
            </a:r>
          </a:p>
        </p:txBody>
      </p:sp>
    </p:spTree>
    <p:extLst>
      <p:ext uri="{BB962C8B-B14F-4D97-AF65-F5344CB8AC3E}">
        <p14:creationId xmlns:p14="http://schemas.microsoft.com/office/powerpoint/2010/main" val="4319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38" y="201706"/>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t>Breaking quantum commitments</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t>Optimal prover </a:t>
            </a:r>
            <a:br>
              <a:rPr lang="en-US" sz="2400" dirty="0"/>
            </a:br>
            <a:r>
              <a:rPr lang="en-US" sz="2400" dirty="0"/>
              <a:t>strategies in a quantum</a:t>
            </a:r>
            <a:br>
              <a:rPr lang="en-US" sz="2400" dirty="0"/>
            </a:br>
            <a:r>
              <a:rPr lang="en-US" sz="2400" dirty="0"/>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217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55738" y="201706"/>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alphaModFix amt="20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solidFill>
                  <a:schemeClr val="bg1">
                    <a:lumMod val="85000"/>
                    <a:lumOff val="15000"/>
                  </a:schemeClr>
                </a:solidFill>
              </a:rPr>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Breaking quantum cryptography</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solidFill>
                  <a:schemeClr val="bg1">
                    <a:lumMod val="85000"/>
                    <a:lumOff val="15000"/>
                  </a:schemeClr>
                </a:solidFill>
              </a:rPr>
              <a:t>Optimal prover </a:t>
            </a:r>
            <a:br>
              <a:rPr lang="en-US" sz="2400" dirty="0">
                <a:solidFill>
                  <a:schemeClr val="bg1">
                    <a:lumMod val="85000"/>
                    <a:lumOff val="15000"/>
                  </a:schemeClr>
                </a:solidFill>
              </a:rPr>
            </a:br>
            <a:r>
              <a:rPr lang="en-US" sz="2400" dirty="0">
                <a:solidFill>
                  <a:schemeClr val="bg1">
                    <a:lumMod val="85000"/>
                    <a:lumOff val="15000"/>
                  </a:schemeClr>
                </a:solidFill>
              </a:rPr>
              <a:t>strategies in a quantum</a:t>
            </a:r>
            <a:br>
              <a:rPr lang="en-US" sz="2400" dirty="0">
                <a:solidFill>
                  <a:schemeClr val="bg1">
                    <a:lumMod val="85000"/>
                    <a:lumOff val="15000"/>
                  </a:schemeClr>
                </a:solidFill>
              </a:rPr>
            </a:br>
            <a:r>
              <a:rPr lang="en-US" sz="2400" dirty="0">
                <a:solidFill>
                  <a:schemeClr val="bg1">
                    <a:lumMod val="85000"/>
                    <a:lumOff val="15000"/>
                  </a:schemeClr>
                </a:solidFill>
              </a:rPr>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D555A34D-744C-9A2D-F7C2-400C83D7B60A}"/>
                  </a:ext>
                </a:extLst>
              </p:cNvPr>
              <p:cNvSpPr txBox="1">
                <a:spLocks/>
              </p:cNvSpPr>
              <p:nvPr/>
            </p:nvSpPr>
            <p:spPr>
              <a:xfrm>
                <a:off x="1049343" y="754180"/>
                <a:ext cx="7727034" cy="1043044"/>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Theorem</a:t>
                </a:r>
                <a:r>
                  <a:rPr lang="en-US" sz="3200" dirty="0"/>
                  <a:t>: </a:t>
                </a:r>
                <a:r>
                  <a:rPr lang="en-US" sz="3200" dirty="0">
                    <a:latin typeface="American Typewriter" panose="02090604020004020304" pitchFamily="18" charset="77"/>
                  </a:rPr>
                  <a:t>Uhlmann </a:t>
                </a:r>
                <a14:m>
                  <m:oMath xmlns:m="http://schemas.openxmlformats.org/officeDocument/2006/math">
                    <m:r>
                      <a:rPr lang="en-US" sz="3200" b="0" i="1" smtClean="0">
                        <a:latin typeface="Cambria Math" panose="02040503050406030204" pitchFamily="18" charset="0"/>
                      </a:rPr>
                      <m:t>∈</m:t>
                    </m:r>
                  </m:oMath>
                </a14:m>
                <a:r>
                  <a:rPr lang="en-US" sz="3200" b="1" dirty="0"/>
                  <a:t> </a:t>
                </a:r>
                <a:r>
                  <a:rPr lang="en-US" sz="3200" b="1" dirty="0" err="1">
                    <a:solidFill>
                      <a:srgbClr val="FF7DFB"/>
                    </a:solidFill>
                  </a:rPr>
                  <a:t>unitaryBQP</a:t>
                </a:r>
                <a:r>
                  <a:rPr lang="en-US" sz="3200" b="1" dirty="0"/>
                  <a:t> </a:t>
                </a:r>
                <a:br>
                  <a:rPr lang="en-US" sz="3200" b="1" dirty="0"/>
                </a:br>
                <a14:m>
                  <m:oMath xmlns:m="http://schemas.openxmlformats.org/officeDocument/2006/math">
                    <m:r>
                      <a:rPr lang="en-US" sz="3200" i="1">
                        <a:latin typeface="Cambria Math" panose="02040503050406030204" pitchFamily="18" charset="0"/>
                      </a:rPr>
                      <m:t>⇔</m:t>
                    </m:r>
                  </m:oMath>
                </a14:m>
                <a:r>
                  <a:rPr lang="en-US" sz="3200" dirty="0"/>
                  <a:t> </a:t>
                </a:r>
                <a:r>
                  <a:rPr lang="en-US" sz="3200" dirty="0">
                    <a:latin typeface="American Typewriter" panose="02090604020004020304" pitchFamily="18" charset="77"/>
                  </a:rPr>
                  <a:t>Harlow-Hayden </a:t>
                </a:r>
                <a14:m>
                  <m:oMath xmlns:m="http://schemas.openxmlformats.org/officeDocument/2006/math">
                    <m:r>
                      <a:rPr lang="en-US" sz="3200" i="1">
                        <a:latin typeface="Cambria Math" panose="02040503050406030204" pitchFamily="18" charset="0"/>
                      </a:rPr>
                      <m:t>∈ </m:t>
                    </m:r>
                  </m:oMath>
                </a14:m>
                <a:r>
                  <a:rPr lang="en-US" sz="3200" b="1" dirty="0" err="1">
                    <a:solidFill>
                      <a:srgbClr val="FF7DFB"/>
                    </a:solidFill>
                  </a:rPr>
                  <a:t>unitaryBQP</a:t>
                </a:r>
                <a:r>
                  <a:rPr lang="en-US" sz="3200" dirty="0"/>
                  <a:t>.</a:t>
                </a:r>
                <a:endParaRPr lang="en-US" sz="3200" b="1" dirty="0"/>
              </a:p>
              <a:p>
                <a:pPr marL="0" indent="0">
                  <a:buFont typeface="Arial" panose="020B0604020202020204" pitchFamily="34" charset="0"/>
                  <a:buNone/>
                </a:pPr>
                <a:endParaRPr lang="en-US" sz="3200" b="1" dirty="0"/>
              </a:p>
            </p:txBody>
          </p:sp>
        </mc:Choice>
        <mc:Fallback>
          <p:sp>
            <p:nvSpPr>
              <p:cNvPr id="2" name="Content Placeholder 2">
                <a:extLst>
                  <a:ext uri="{FF2B5EF4-FFF2-40B4-BE49-F238E27FC236}">
                    <a16:creationId xmlns:a16="http://schemas.microsoft.com/office/drawing/2014/main" id="{D555A34D-744C-9A2D-F7C2-400C83D7B60A}"/>
                  </a:ext>
                </a:extLst>
              </p:cNvPr>
              <p:cNvSpPr txBox="1">
                <a:spLocks noRot="1" noChangeAspect="1" noMove="1" noResize="1" noEditPoints="1" noAdjustHandles="1" noChangeArrowheads="1" noChangeShapeType="1" noTextEdit="1"/>
              </p:cNvSpPr>
              <p:nvPr/>
            </p:nvSpPr>
            <p:spPr>
              <a:xfrm>
                <a:off x="1049343" y="754180"/>
                <a:ext cx="7727034" cy="1043044"/>
              </a:xfrm>
              <a:prstGeom prst="rect">
                <a:avLst/>
              </a:prstGeom>
              <a:blipFill>
                <a:blip r:embed="rId12"/>
                <a:stretch>
                  <a:fillRect l="-1629" t="-10345" b="-9195"/>
                </a:stretch>
              </a:blipFill>
              <a:ln w="57150">
                <a:solidFill>
                  <a:schemeClr val="accent5">
                    <a:lumMod val="40000"/>
                    <a:lumOff val="6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001724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3">
            <a:alphaModFix amt="4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7">
            <a:alphaModFix amt="20000"/>
            <a:extLst>
              <a:ext uri="{BEBA8EAE-BF5A-486C-A8C5-ECC9F3942E4B}">
                <a14:imgProps xmlns:a14="http://schemas.microsoft.com/office/drawing/2010/main">
                  <a14:imgLayer r:embed="rId8">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solidFill>
                  <a:schemeClr val="bg1">
                    <a:lumMod val="85000"/>
                    <a:lumOff val="15000"/>
                  </a:schemeClr>
                </a:solidFill>
              </a:rPr>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solidFill>
                  <a:schemeClr val="bg1">
                    <a:lumMod val="85000"/>
                    <a:lumOff val="15000"/>
                  </a:schemeClr>
                </a:solidFill>
              </a:rPr>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t>Breaking quantum commitments</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solidFill>
                  <a:schemeClr val="bg1">
                    <a:lumMod val="75000"/>
                    <a:lumOff val="25000"/>
                  </a:schemeClr>
                </a:solidFill>
              </a:rPr>
              <a:t>Optimal prover </a:t>
            </a:r>
            <a:br>
              <a:rPr lang="en-US" sz="2400" dirty="0">
                <a:solidFill>
                  <a:schemeClr val="bg1">
                    <a:lumMod val="75000"/>
                    <a:lumOff val="25000"/>
                  </a:schemeClr>
                </a:solidFill>
              </a:rPr>
            </a:br>
            <a:r>
              <a:rPr lang="en-US" sz="2400" dirty="0">
                <a:solidFill>
                  <a:schemeClr val="bg1">
                    <a:lumMod val="75000"/>
                    <a:lumOff val="25000"/>
                  </a:schemeClr>
                </a:solidFill>
              </a:rPr>
              <a:t>strategies in a quantum</a:t>
            </a:r>
            <a:br>
              <a:rPr lang="en-US" sz="2400" dirty="0">
                <a:solidFill>
                  <a:schemeClr val="bg1">
                    <a:lumMod val="75000"/>
                    <a:lumOff val="25000"/>
                  </a:schemeClr>
                </a:solidFill>
              </a:rPr>
            </a:br>
            <a:r>
              <a:rPr lang="en-US" sz="2400" dirty="0">
                <a:solidFill>
                  <a:schemeClr val="bg1">
                    <a:lumMod val="75000"/>
                    <a:lumOff val="25000"/>
                  </a:schemeClr>
                </a:solidFill>
              </a:rPr>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D555A34D-744C-9A2D-F7C2-400C83D7B60A}"/>
                  </a:ext>
                </a:extLst>
              </p:cNvPr>
              <p:cNvSpPr txBox="1">
                <a:spLocks/>
              </p:cNvSpPr>
              <p:nvPr/>
            </p:nvSpPr>
            <p:spPr>
              <a:xfrm>
                <a:off x="351052" y="4892357"/>
                <a:ext cx="8825025" cy="1372929"/>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Theorem</a:t>
                </a:r>
                <a:r>
                  <a:rPr lang="en-US" sz="3200" dirty="0"/>
                  <a:t>: </a:t>
                </a:r>
                <a:r>
                  <a:rPr lang="en-US" sz="3200" dirty="0">
                    <a:latin typeface="American Typewriter" panose="02090604020004020304" pitchFamily="18" charset="77"/>
                  </a:rPr>
                  <a:t>Uhlmann </a:t>
                </a:r>
                <a14:m>
                  <m:oMath xmlns:m="http://schemas.openxmlformats.org/officeDocument/2006/math">
                    <m:r>
                      <a:rPr lang="en-US" sz="3200" b="0" i="1" smtClean="0">
                        <a:latin typeface="Cambria Math" panose="02040503050406030204" pitchFamily="18" charset="0"/>
                      </a:rPr>
                      <m:t>∈</m:t>
                    </m:r>
                  </m:oMath>
                </a14:m>
                <a:r>
                  <a:rPr lang="en-US" sz="3200" b="1" dirty="0"/>
                  <a:t> </a:t>
                </a:r>
                <a:r>
                  <a:rPr lang="en-US" sz="3200" b="1" dirty="0" err="1">
                    <a:solidFill>
                      <a:srgbClr val="FF7DFB"/>
                    </a:solidFill>
                  </a:rPr>
                  <a:t>unitaryBQP</a:t>
                </a:r>
                <a:r>
                  <a:rPr lang="en-US" sz="3200" b="1" dirty="0"/>
                  <a:t> </a:t>
                </a:r>
                <a:br>
                  <a:rPr lang="en-US" sz="3200" b="1" dirty="0"/>
                </a:br>
                <a14:m>
                  <m:oMath xmlns:m="http://schemas.openxmlformats.org/officeDocument/2006/math">
                    <m:r>
                      <a:rPr lang="en-US" sz="3200" b="0" i="1" smtClean="0">
                        <a:latin typeface="Cambria Math" panose="02040503050406030204" pitchFamily="18" charset="0"/>
                      </a:rPr>
                      <m:t>⇔</m:t>
                    </m:r>
                  </m:oMath>
                </a14:m>
                <a:r>
                  <a:rPr lang="en-US" sz="3200" dirty="0"/>
                  <a:t> </a:t>
                </a:r>
                <a:r>
                  <a:rPr lang="en-US" sz="3200" dirty="0">
                    <a:latin typeface="American Typewriter" panose="02090604020004020304" pitchFamily="18" charset="77"/>
                  </a:rPr>
                  <a:t>Commitment-Breaking </a:t>
                </a:r>
                <a14:m>
                  <m:oMath xmlns:m="http://schemas.openxmlformats.org/officeDocument/2006/math">
                    <m:r>
                      <a:rPr lang="en-US" sz="3200" i="1">
                        <a:latin typeface="Cambria Math" panose="02040503050406030204" pitchFamily="18" charset="0"/>
                      </a:rPr>
                      <m:t>∈</m:t>
                    </m:r>
                  </m:oMath>
                </a14:m>
                <a:r>
                  <a:rPr lang="en-US" sz="3200" b="1" dirty="0"/>
                  <a:t> </a:t>
                </a:r>
                <a:r>
                  <a:rPr lang="en-US" sz="3200" b="1" dirty="0" err="1">
                    <a:solidFill>
                      <a:srgbClr val="FF7DFB"/>
                    </a:solidFill>
                  </a:rPr>
                  <a:t>unitaryBQP</a:t>
                </a:r>
                <a:endParaRPr lang="en-US" sz="3200" b="1" dirty="0"/>
              </a:p>
            </p:txBody>
          </p:sp>
        </mc:Choice>
        <mc:Fallback>
          <p:sp>
            <p:nvSpPr>
              <p:cNvPr id="2" name="Content Placeholder 2">
                <a:extLst>
                  <a:ext uri="{FF2B5EF4-FFF2-40B4-BE49-F238E27FC236}">
                    <a16:creationId xmlns:a16="http://schemas.microsoft.com/office/drawing/2014/main" id="{D555A34D-744C-9A2D-F7C2-400C83D7B60A}"/>
                  </a:ext>
                </a:extLst>
              </p:cNvPr>
              <p:cNvSpPr txBox="1">
                <a:spLocks noRot="1" noChangeAspect="1" noMove="1" noResize="1" noEditPoints="1" noAdjustHandles="1" noChangeArrowheads="1" noChangeShapeType="1" noTextEdit="1"/>
              </p:cNvSpPr>
              <p:nvPr/>
            </p:nvSpPr>
            <p:spPr>
              <a:xfrm>
                <a:off x="351052" y="4892357"/>
                <a:ext cx="8825025" cy="1372929"/>
              </a:xfrm>
              <a:prstGeom prst="rect">
                <a:avLst/>
              </a:prstGeom>
              <a:blipFill>
                <a:blip r:embed="rId11"/>
                <a:stretch>
                  <a:fillRect l="-1429" t="-8850"/>
                </a:stretch>
              </a:blipFill>
              <a:ln w="57150">
                <a:solidFill>
                  <a:schemeClr val="accent5">
                    <a:lumMod val="40000"/>
                    <a:lumOff val="60000"/>
                  </a:schemeClr>
                </a:solidFill>
              </a:ln>
            </p:spPr>
            <p:txBody>
              <a:bodyPr/>
              <a:lstStyle/>
              <a:p>
                <a:r>
                  <a:rPr lang="en-US">
                    <a:noFill/>
                  </a:rPr>
                  <a:t> </a:t>
                </a:r>
              </a:p>
            </p:txBody>
          </p:sp>
        </mc:Fallback>
      </mc:AlternateContent>
      <p:pic>
        <p:nvPicPr>
          <p:cNvPr id="4" name="Picture 8" descr="Brown horse run gallop isolated 27546589 PNG">
            <a:extLst>
              <a:ext uri="{FF2B5EF4-FFF2-40B4-BE49-F238E27FC236}">
                <a16:creationId xmlns:a16="http://schemas.microsoft.com/office/drawing/2014/main" id="{C8F12821-65D0-36DC-9927-A81A18070139}"/>
              </a:ext>
            </a:extLst>
          </p:cNvPr>
          <p:cNvPicPr>
            <a:picLocks noChangeAspect="1" noChangeArrowheads="1"/>
          </p:cNvPicPr>
          <p:nvPr/>
        </p:nvPicPr>
        <p:blipFill>
          <a:blip r:embed="rId12">
            <a:alphaModFix amt="20000"/>
            <a:extLst>
              <a:ext uri="{28A0092B-C50C-407E-A947-70E740481C1C}">
                <a14:useLocalDpi xmlns:a14="http://schemas.microsoft.com/office/drawing/2010/main" val="0"/>
              </a:ext>
            </a:extLst>
          </a:blip>
          <a:srcRect/>
          <a:stretch>
            <a:fillRect/>
          </a:stretch>
        </p:blipFill>
        <p:spPr bwMode="auto">
          <a:xfrm>
            <a:off x="355738" y="201706"/>
            <a:ext cx="1559860" cy="155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42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55738" y="201706"/>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alphaModFix amt="20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alphaModFix amt="20000"/>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solidFill>
                  <a:schemeClr val="bg1">
                    <a:lumMod val="85000"/>
                    <a:lumOff val="15000"/>
                  </a:schemeClr>
                </a:solidFill>
              </a:rPr>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solidFill>
                  <a:schemeClr val="bg1">
                    <a:lumMod val="85000"/>
                    <a:lumOff val="15000"/>
                  </a:schemeClr>
                </a:solidFill>
              </a:rPr>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Breaking quantum commitments</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solidFill>
                  <a:schemeClr val="bg1">
                    <a:lumMod val="85000"/>
                    <a:lumOff val="15000"/>
                  </a:schemeClr>
                </a:solidFill>
              </a:rPr>
              <a:t>Optimal prover </a:t>
            </a:r>
            <a:br>
              <a:rPr lang="en-US" sz="2400" dirty="0">
                <a:solidFill>
                  <a:schemeClr val="bg1">
                    <a:lumMod val="85000"/>
                    <a:lumOff val="15000"/>
                  </a:schemeClr>
                </a:solidFill>
              </a:rPr>
            </a:br>
            <a:r>
              <a:rPr lang="en-US" sz="2400" dirty="0">
                <a:solidFill>
                  <a:schemeClr val="bg1">
                    <a:lumMod val="85000"/>
                    <a:lumOff val="15000"/>
                  </a:schemeClr>
                </a:solidFill>
              </a:rPr>
              <a:t>strategies in a quantum</a:t>
            </a:r>
            <a:br>
              <a:rPr lang="en-US" sz="2400" dirty="0">
                <a:solidFill>
                  <a:schemeClr val="bg1">
                    <a:lumMod val="85000"/>
                    <a:lumOff val="15000"/>
                  </a:schemeClr>
                </a:solidFill>
              </a:rPr>
            </a:br>
            <a:r>
              <a:rPr lang="en-US" sz="2400" dirty="0">
                <a:solidFill>
                  <a:schemeClr val="bg1">
                    <a:lumMod val="85000"/>
                    <a:lumOff val="15000"/>
                  </a:schemeClr>
                </a:solidFill>
              </a:rPr>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D555A34D-744C-9A2D-F7C2-400C83D7B60A}"/>
                  </a:ext>
                </a:extLst>
              </p:cNvPr>
              <p:cNvSpPr txBox="1">
                <a:spLocks/>
              </p:cNvSpPr>
              <p:nvPr/>
            </p:nvSpPr>
            <p:spPr>
              <a:xfrm>
                <a:off x="3392772" y="4768668"/>
                <a:ext cx="7965768" cy="1097097"/>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Theorem</a:t>
                </a:r>
                <a:r>
                  <a:rPr lang="en-US" sz="3200" dirty="0"/>
                  <a:t>: </a:t>
                </a:r>
                <a:r>
                  <a:rPr lang="en-US" sz="3200" dirty="0">
                    <a:latin typeface="American Typewriter" panose="02090604020004020304" pitchFamily="18" charset="77"/>
                  </a:rPr>
                  <a:t>Uhlmann </a:t>
                </a:r>
                <a14:m>
                  <m:oMath xmlns:m="http://schemas.openxmlformats.org/officeDocument/2006/math">
                    <m:r>
                      <a:rPr lang="en-US" sz="3200" b="0" i="1" smtClean="0">
                        <a:latin typeface="Cambria Math" panose="02040503050406030204" pitchFamily="18" charset="0"/>
                      </a:rPr>
                      <m:t>∈</m:t>
                    </m:r>
                  </m:oMath>
                </a14:m>
                <a:r>
                  <a:rPr lang="en-US" sz="3200" b="1" dirty="0"/>
                  <a:t> </a:t>
                </a:r>
                <a:r>
                  <a:rPr lang="en-US" sz="3200" b="1" dirty="0" err="1">
                    <a:solidFill>
                      <a:srgbClr val="FF7DFB"/>
                    </a:solidFill>
                  </a:rPr>
                  <a:t>unitaryBQP</a:t>
                </a:r>
                <a:r>
                  <a:rPr lang="en-US" sz="3200" b="1" dirty="0"/>
                  <a:t> </a:t>
                </a:r>
                <a:br>
                  <a:rPr lang="en-US" sz="3200" b="1" dirty="0"/>
                </a:br>
                <a14:m>
                  <m:oMath xmlns:m="http://schemas.openxmlformats.org/officeDocument/2006/math">
                    <m:r>
                      <a:rPr lang="en-US" sz="3200" i="1">
                        <a:latin typeface="Cambria Math" panose="02040503050406030204" pitchFamily="18" charset="0"/>
                      </a:rPr>
                      <m:t>⇔</m:t>
                    </m:r>
                  </m:oMath>
                </a14:m>
                <a:r>
                  <a:rPr lang="en-US" sz="3200" b="1" i="1" dirty="0"/>
                  <a:t> </a:t>
                </a:r>
                <a:r>
                  <a:rPr lang="en-US" sz="3200" dirty="0">
                    <a:latin typeface="American Typewriter" panose="02090604020004020304" pitchFamily="18" charset="77"/>
                  </a:rPr>
                  <a:t>Channel-Decoding </a:t>
                </a:r>
                <a14:m>
                  <m:oMath xmlns:m="http://schemas.openxmlformats.org/officeDocument/2006/math">
                    <m:r>
                      <a:rPr lang="en-US" sz="3200" i="1">
                        <a:latin typeface="Cambria Math" panose="02040503050406030204" pitchFamily="18" charset="0"/>
                      </a:rPr>
                      <m:t>∈</m:t>
                    </m:r>
                  </m:oMath>
                </a14:m>
                <a:r>
                  <a:rPr lang="en-US" sz="3200" b="1" dirty="0"/>
                  <a:t> </a:t>
                </a:r>
                <a:r>
                  <a:rPr lang="en-US" sz="3200" b="1" dirty="0" err="1">
                    <a:solidFill>
                      <a:srgbClr val="FF7DFB"/>
                    </a:solidFill>
                  </a:rPr>
                  <a:t>unitaryBQP</a:t>
                </a:r>
                <a:r>
                  <a:rPr lang="en-US" sz="3200" b="1" dirty="0"/>
                  <a:t> </a:t>
                </a:r>
                <a:br>
                  <a:rPr lang="en-US" sz="3200" b="1" dirty="0"/>
                </a:br>
                <a:endParaRPr lang="en-US" sz="3200" b="1" dirty="0"/>
              </a:p>
            </p:txBody>
          </p:sp>
        </mc:Choice>
        <mc:Fallback>
          <p:sp>
            <p:nvSpPr>
              <p:cNvPr id="2" name="Content Placeholder 2">
                <a:extLst>
                  <a:ext uri="{FF2B5EF4-FFF2-40B4-BE49-F238E27FC236}">
                    <a16:creationId xmlns:a16="http://schemas.microsoft.com/office/drawing/2014/main" id="{D555A34D-744C-9A2D-F7C2-400C83D7B60A}"/>
                  </a:ext>
                </a:extLst>
              </p:cNvPr>
              <p:cNvSpPr txBox="1">
                <a:spLocks noRot="1" noChangeAspect="1" noMove="1" noResize="1" noEditPoints="1" noAdjustHandles="1" noChangeArrowheads="1" noChangeShapeType="1" noTextEdit="1"/>
              </p:cNvSpPr>
              <p:nvPr/>
            </p:nvSpPr>
            <p:spPr>
              <a:xfrm>
                <a:off x="3392772" y="4768668"/>
                <a:ext cx="7965768" cy="1097097"/>
              </a:xfrm>
              <a:prstGeom prst="rect">
                <a:avLst/>
              </a:prstGeom>
              <a:blipFill>
                <a:blip r:embed="rId12"/>
                <a:stretch>
                  <a:fillRect l="-1741" t="-9783" b="-3261"/>
                </a:stretch>
              </a:blipFill>
              <a:ln w="57150">
                <a:solidFill>
                  <a:schemeClr val="accent5">
                    <a:lumMod val="40000"/>
                    <a:lumOff val="6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77673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SA Black Hole Animation Shows How Gravity Distorts Our Vision">
            <a:extLst>
              <a:ext uri="{FF2B5EF4-FFF2-40B4-BE49-F238E27FC236}">
                <a16:creationId xmlns:a16="http://schemas.microsoft.com/office/drawing/2014/main" id="{B2CE23EA-3BF0-2D5C-A412-F844DCE40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513" y="3126420"/>
            <a:ext cx="1923464" cy="1442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as cloud clipart - Clip Art Library">
            <a:extLst>
              <a:ext uri="{FF2B5EF4-FFF2-40B4-BE49-F238E27FC236}">
                <a16:creationId xmlns:a16="http://schemas.microsoft.com/office/drawing/2014/main" id="{DF00D96E-93A7-B290-994C-A78DC1244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471" y="2121616"/>
            <a:ext cx="3289523" cy="23739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C0DE4B-879C-D7EC-25B2-003100F0493D}"/>
              </a:ext>
            </a:extLst>
          </p:cNvPr>
          <p:cNvSpPr txBox="1"/>
          <p:nvPr/>
        </p:nvSpPr>
        <p:spPr>
          <a:xfrm>
            <a:off x="1572084" y="2093822"/>
            <a:ext cx="1347537" cy="369332"/>
          </a:xfrm>
          <a:prstGeom prst="rect">
            <a:avLst/>
          </a:prstGeom>
          <a:noFill/>
        </p:spPr>
        <p:txBody>
          <a:bodyPr wrap="square" rtlCol="0">
            <a:spAutoFit/>
          </a:bodyPr>
          <a:lstStyle/>
          <a:p>
            <a:r>
              <a:rPr lang="en-US" dirty="0"/>
              <a:t>Black hole</a:t>
            </a:r>
          </a:p>
        </p:txBody>
      </p:sp>
      <p:sp>
        <p:nvSpPr>
          <p:cNvPr id="15" name="TextBox 14">
            <a:extLst>
              <a:ext uri="{FF2B5EF4-FFF2-40B4-BE49-F238E27FC236}">
                <a16:creationId xmlns:a16="http://schemas.microsoft.com/office/drawing/2014/main" id="{997CDFB7-489E-EB78-EFE3-88233F71B967}"/>
              </a:ext>
            </a:extLst>
          </p:cNvPr>
          <p:cNvSpPr txBox="1"/>
          <p:nvPr/>
        </p:nvSpPr>
        <p:spPr>
          <a:xfrm>
            <a:off x="5305827" y="1925246"/>
            <a:ext cx="1347538" cy="369332"/>
          </a:xfrm>
          <a:prstGeom prst="rect">
            <a:avLst/>
          </a:prstGeom>
          <a:noFill/>
        </p:spPr>
        <p:txBody>
          <a:bodyPr wrap="square" rtlCol="0">
            <a:spAutoFit/>
          </a:bodyPr>
          <a:lstStyle/>
          <a:p>
            <a:r>
              <a:rPr lang="en-US" dirty="0"/>
              <a:t>Radiation</a:t>
            </a:r>
          </a:p>
        </p:txBody>
      </p:sp>
      <p:sp>
        <p:nvSpPr>
          <p:cNvPr id="5" name="Content Placeholder 2">
            <a:extLst>
              <a:ext uri="{FF2B5EF4-FFF2-40B4-BE49-F238E27FC236}">
                <a16:creationId xmlns:a16="http://schemas.microsoft.com/office/drawing/2014/main" id="{46E56581-17A7-F779-805D-790A799A8328}"/>
              </a:ext>
            </a:extLst>
          </p:cNvPr>
          <p:cNvSpPr>
            <a:spLocks noGrp="1"/>
          </p:cNvSpPr>
          <p:nvPr>
            <p:ph idx="1"/>
          </p:nvPr>
        </p:nvSpPr>
        <p:spPr>
          <a:xfrm>
            <a:off x="838200" y="638916"/>
            <a:ext cx="10515600" cy="1442598"/>
          </a:xfrm>
        </p:spPr>
        <p:txBody>
          <a:bodyPr>
            <a:normAutofit/>
          </a:bodyPr>
          <a:lstStyle/>
          <a:p>
            <a:pPr marL="0" indent="0">
              <a:buNone/>
            </a:pPr>
            <a:r>
              <a:rPr lang="en-US" dirty="0">
                <a:solidFill>
                  <a:srgbClr val="FFC000"/>
                </a:solidFill>
              </a:rPr>
              <a:t>Harlow, Hayden + Aaronson</a:t>
            </a:r>
            <a:r>
              <a:rPr lang="en-US" dirty="0"/>
              <a:t>: if cryptographic one-way functions exist, then there exists a black hole + radiation state where the qubit cannot be recovered in polynomial time.</a:t>
            </a:r>
          </a:p>
        </p:txBody>
      </p:sp>
      <p:sp>
        <p:nvSpPr>
          <p:cNvPr id="2" name="Content Placeholder 2">
            <a:extLst>
              <a:ext uri="{FF2B5EF4-FFF2-40B4-BE49-F238E27FC236}">
                <a16:creationId xmlns:a16="http://schemas.microsoft.com/office/drawing/2014/main" id="{343D70B4-F239-2243-0B18-0C5A04C07164}"/>
              </a:ext>
            </a:extLst>
          </p:cNvPr>
          <p:cNvSpPr txBox="1">
            <a:spLocks/>
          </p:cNvSpPr>
          <p:nvPr/>
        </p:nvSpPr>
        <p:spPr>
          <a:xfrm>
            <a:off x="838200" y="4410897"/>
            <a:ext cx="11687504" cy="3903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B0F0"/>
                </a:solidFill>
              </a:rPr>
              <a:t>Questions:</a:t>
            </a:r>
          </a:p>
          <a:p>
            <a:pPr marL="514350" indent="-514350">
              <a:buFont typeface="Arial" panose="020B0604020202020204" pitchFamily="34" charset="0"/>
              <a:buAutoNum type="arabicPeriod"/>
            </a:pPr>
            <a:r>
              <a:rPr lang="en-US" dirty="0"/>
              <a:t>Can the conclusion be based on weaker (or no) assumptions?</a:t>
            </a:r>
          </a:p>
          <a:p>
            <a:pPr marL="514350" indent="-514350">
              <a:buFont typeface="Arial" panose="020B0604020202020204" pitchFamily="34" charset="0"/>
              <a:buAutoNum type="arabicPeriod"/>
            </a:pPr>
            <a:r>
              <a:rPr lang="en-US" dirty="0"/>
              <a:t>Does this hardness hold for generic black holes?</a:t>
            </a:r>
          </a:p>
          <a:p>
            <a:pPr marL="514350" indent="-514350">
              <a:buFont typeface="Arial" panose="020B0604020202020204" pitchFamily="34" charset="0"/>
              <a:buAutoNum type="arabicPeriod"/>
            </a:pPr>
            <a:r>
              <a:rPr lang="en-US" dirty="0"/>
              <a:t>What computational resources suffice to decode Hawking radiation?</a:t>
            </a:r>
          </a:p>
        </p:txBody>
      </p:sp>
    </p:spTree>
    <p:extLst>
      <p:ext uri="{BB962C8B-B14F-4D97-AF65-F5344CB8AC3E}">
        <p14:creationId xmlns:p14="http://schemas.microsoft.com/office/powerpoint/2010/main" val="36825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86750" y="432538"/>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solidFill>
                  <a:schemeClr val="bg1">
                    <a:lumMod val="75000"/>
                    <a:lumOff val="25000"/>
                  </a:schemeClr>
                </a:solidFill>
              </a:rPr>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t>Breaking quantum commitments</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solidFill>
                  <a:schemeClr val="bg1">
                    <a:lumMod val="85000"/>
                    <a:lumOff val="15000"/>
                  </a:schemeClr>
                </a:solidFill>
              </a:rPr>
              <a:t>Optimal prover </a:t>
            </a:r>
            <a:br>
              <a:rPr lang="en-US" sz="2400" dirty="0">
                <a:solidFill>
                  <a:schemeClr val="bg1">
                    <a:lumMod val="85000"/>
                    <a:lumOff val="15000"/>
                  </a:schemeClr>
                </a:solidFill>
              </a:rPr>
            </a:br>
            <a:r>
              <a:rPr lang="en-US" sz="2400" dirty="0">
                <a:solidFill>
                  <a:schemeClr val="bg1">
                    <a:lumMod val="85000"/>
                    <a:lumOff val="15000"/>
                  </a:schemeClr>
                </a:solidFill>
              </a:rPr>
              <a:t>strategies in a quantum</a:t>
            </a:r>
            <a:br>
              <a:rPr lang="en-US" sz="2400" dirty="0">
                <a:solidFill>
                  <a:schemeClr val="bg1">
                    <a:lumMod val="85000"/>
                    <a:lumOff val="15000"/>
                  </a:schemeClr>
                </a:solidFill>
              </a:rPr>
            </a:br>
            <a:r>
              <a:rPr lang="en-US" sz="2400" dirty="0">
                <a:solidFill>
                  <a:schemeClr val="bg1">
                    <a:lumMod val="85000"/>
                    <a:lumOff val="15000"/>
                  </a:schemeClr>
                </a:solidFill>
              </a:rPr>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60AA30D9-B4C5-1E2F-A268-F4F3229AEB6D}"/>
              </a:ext>
            </a:extLst>
          </p:cNvPr>
          <p:cNvSpPr txBox="1">
            <a:spLocks/>
          </p:cNvSpPr>
          <p:nvPr/>
        </p:nvSpPr>
        <p:spPr>
          <a:xfrm>
            <a:off x="286750" y="273150"/>
            <a:ext cx="7281194" cy="1811376"/>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Corollary</a:t>
            </a:r>
            <a:r>
              <a:rPr lang="en-US" sz="3200" dirty="0"/>
              <a:t>: These are all computationally equivalent!</a:t>
            </a:r>
            <a:br>
              <a:rPr lang="en-US" sz="3200" dirty="0"/>
            </a:br>
            <a:br>
              <a:rPr lang="en-US" sz="1800" dirty="0"/>
            </a:br>
            <a:r>
              <a:rPr lang="en-US" sz="2000" dirty="0">
                <a:solidFill>
                  <a:schemeClr val="tx1">
                    <a:lumMod val="85000"/>
                  </a:schemeClr>
                </a:solidFill>
              </a:rPr>
              <a:t>See “Black-Hole Radiation Decoding is Quantum Cryptography” </a:t>
            </a:r>
            <a:br>
              <a:rPr lang="en-US" sz="2000" dirty="0">
                <a:solidFill>
                  <a:schemeClr val="tx1">
                    <a:lumMod val="85000"/>
                  </a:schemeClr>
                </a:solidFill>
              </a:rPr>
            </a:br>
            <a:r>
              <a:rPr lang="en-US" sz="2000" dirty="0">
                <a:solidFill>
                  <a:schemeClr val="tx1">
                    <a:lumMod val="85000"/>
                  </a:schemeClr>
                </a:solidFill>
              </a:rPr>
              <a:t>by </a:t>
            </a:r>
            <a:r>
              <a:rPr lang="en-US" sz="2000" dirty="0" err="1">
                <a:solidFill>
                  <a:schemeClr val="tx1">
                    <a:lumMod val="85000"/>
                  </a:schemeClr>
                </a:solidFill>
              </a:rPr>
              <a:t>Brakerski</a:t>
            </a:r>
            <a:r>
              <a:rPr lang="en-US" sz="2000" dirty="0">
                <a:solidFill>
                  <a:schemeClr val="tx1">
                    <a:lumMod val="85000"/>
                  </a:schemeClr>
                </a:solidFill>
              </a:rPr>
              <a:t> (2022).</a:t>
            </a:r>
            <a:endParaRPr lang="en-US" sz="3200" dirty="0">
              <a:solidFill>
                <a:schemeClr val="tx1">
                  <a:lumMod val="85000"/>
                </a:schemeClr>
              </a:solidFill>
            </a:endParaRPr>
          </a:p>
        </p:txBody>
      </p:sp>
    </p:spTree>
    <p:extLst>
      <p:ext uri="{BB962C8B-B14F-4D97-AF65-F5344CB8AC3E}">
        <p14:creationId xmlns:p14="http://schemas.microsoft.com/office/powerpoint/2010/main" val="560182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rown horse run gallop isolated 27546589 PNG">
            <a:extLst>
              <a:ext uri="{FF2B5EF4-FFF2-40B4-BE49-F238E27FC236}">
                <a16:creationId xmlns:a16="http://schemas.microsoft.com/office/drawing/2014/main" id="{F921CD45-9BA9-A1E4-09B3-E8356AD3628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71503" y="407975"/>
            <a:ext cx="1559860" cy="15598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lephant Real 3d, Elephant, 3d, Realistic PNG Transparent Image and Clipart  for Free Download">
            <a:extLst>
              <a:ext uri="{FF2B5EF4-FFF2-40B4-BE49-F238E27FC236}">
                <a16:creationId xmlns:a16="http://schemas.microsoft.com/office/drawing/2014/main" id="{86FA19B4-0273-100B-4C1B-19F6737F20A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flipH="1">
            <a:off x="9984810" y="469013"/>
            <a:ext cx="1559859" cy="155985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3,400+ Jellyfish Stock Illustrations, Royalty-Free Vector Graphics &amp; Clip  Art - iStock | Box jellyfish, Immortal jellyfish, Moon jellyfish">
            <a:extLst>
              <a:ext uri="{FF2B5EF4-FFF2-40B4-BE49-F238E27FC236}">
                <a16:creationId xmlns:a16="http://schemas.microsoft.com/office/drawing/2014/main" id="{1D406930-98C0-9A0B-D6E2-71DE6E06EC04}"/>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0000">
            <a:off x="4486424" y="4959356"/>
            <a:ext cx="1566088" cy="15660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Koala Silhouette&quot; Images – Browse 98 Stock Photos, Vectors, and Video |  Adobe Stock">
            <a:extLst>
              <a:ext uri="{FF2B5EF4-FFF2-40B4-BE49-F238E27FC236}">
                <a16:creationId xmlns:a16="http://schemas.microsoft.com/office/drawing/2014/main" id="{609CF90F-6721-3FD3-BEC1-7FE63062F30C}"/>
              </a:ext>
            </a:extLst>
          </p:cNvPr>
          <p:cNvPicPr>
            <a:picLocks noChangeAspect="1" noChangeArrowheads="1"/>
          </p:cNvPicPr>
          <p:nvPr/>
        </p:nvPicPr>
        <p:blipFill>
          <a:blip r:embed="rId6">
            <a:alphaModFix amt="20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8487" y="4657907"/>
            <a:ext cx="1493361" cy="1866701"/>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Mythical Phoenix Stock Illustrations – 2,218 Mythical Phoenix Stock  Illustrations, Vectors &amp; Clipart - Dreamstime">
            <a:extLst>
              <a:ext uri="{FF2B5EF4-FFF2-40B4-BE49-F238E27FC236}">
                <a16:creationId xmlns:a16="http://schemas.microsoft.com/office/drawing/2014/main" id="{145BBAC1-A6C6-3C12-76FF-660186E5DF6F}"/>
              </a:ext>
            </a:extLst>
          </p:cNvPr>
          <p:cNvPicPr>
            <a:picLocks noChangeAspect="1" noChangeArrowheads="1"/>
          </p:cNvPicPr>
          <p:nvPr/>
        </p:nvPicPr>
        <p:blipFill>
          <a:blip r:embed="rId8">
            <a:alphaModFix amt="20000"/>
            <a:extLst>
              <a:ext uri="{BEBA8EAE-BF5A-486C-A8C5-ECC9F3942E4B}">
                <a14:imgProps xmlns:a14="http://schemas.microsoft.com/office/drawing/2010/main">
                  <a14:imgLayer r:embed="rId9">
                    <a14:imgEffect>
                      <a14:backgroundRemoval t="3500" b="90000" l="10000" r="90000">
                        <a14:foregroundMark x1="51875" y1="3500" x2="51875" y2="8250"/>
                        <a14:backgroundMark x1="64875" y1="25625" x2="64875" y2="25625"/>
                        <a14:backgroundMark x1="63875" y1="27500" x2="63875" y2="27500"/>
                        <a14:backgroundMark x1="64000" y1="85250" x2="64000" y2="85250"/>
                        <a14:backgroundMark x1="54500" y1="70250" x2="54500" y2="70250"/>
                      </a14:backgroundRemoval>
                    </a14:imgEffect>
                  </a14:imgLayer>
                </a14:imgProps>
              </a:ext>
              <a:ext uri="{28A0092B-C50C-407E-A947-70E740481C1C}">
                <a14:useLocalDpi xmlns:a14="http://schemas.microsoft.com/office/drawing/2010/main" val="0"/>
              </a:ext>
            </a:extLst>
          </a:blip>
          <a:srcRect/>
          <a:stretch>
            <a:fillRect/>
          </a:stretch>
        </p:blipFill>
        <p:spPr bwMode="auto">
          <a:xfrm>
            <a:off x="588942" y="4424196"/>
            <a:ext cx="2515337" cy="251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5703D-DE84-2CEF-B9FE-1B6CD4A705C4}"/>
              </a:ext>
            </a:extLst>
          </p:cNvPr>
          <p:cNvSpPr txBox="1"/>
          <p:nvPr/>
        </p:nvSpPr>
        <p:spPr>
          <a:xfrm>
            <a:off x="215307" y="3601720"/>
            <a:ext cx="4131733" cy="830997"/>
          </a:xfrm>
          <a:prstGeom prst="rect">
            <a:avLst/>
          </a:prstGeom>
          <a:noFill/>
        </p:spPr>
        <p:txBody>
          <a:bodyPr wrap="square" rtlCol="0">
            <a:spAutoFit/>
          </a:bodyPr>
          <a:lstStyle/>
          <a:p>
            <a:r>
              <a:rPr lang="en-US" sz="2400" dirty="0">
                <a:solidFill>
                  <a:schemeClr val="bg1">
                    <a:lumMod val="85000"/>
                    <a:lumOff val="15000"/>
                  </a:schemeClr>
                </a:solidFill>
              </a:rPr>
              <a:t>Unscrambling the Hawking radiation of a black hole</a:t>
            </a:r>
          </a:p>
        </p:txBody>
      </p:sp>
      <p:sp>
        <p:nvSpPr>
          <p:cNvPr id="6" name="TextBox 5">
            <a:extLst>
              <a:ext uri="{FF2B5EF4-FFF2-40B4-BE49-F238E27FC236}">
                <a16:creationId xmlns:a16="http://schemas.microsoft.com/office/drawing/2014/main" id="{B1B94DE6-8D97-FA5C-FECD-9DE49E80D758}"/>
              </a:ext>
            </a:extLst>
          </p:cNvPr>
          <p:cNvSpPr txBox="1"/>
          <p:nvPr/>
        </p:nvSpPr>
        <p:spPr>
          <a:xfrm>
            <a:off x="152641" y="1761566"/>
            <a:ext cx="4131733" cy="461665"/>
          </a:xfrm>
          <a:prstGeom prst="rect">
            <a:avLst/>
          </a:prstGeom>
          <a:noFill/>
        </p:spPr>
        <p:txBody>
          <a:bodyPr wrap="square" rtlCol="0">
            <a:spAutoFit/>
          </a:bodyPr>
          <a:lstStyle/>
          <a:p>
            <a:r>
              <a:rPr lang="en-US" sz="2400" dirty="0"/>
              <a:t>Quantum state compression</a:t>
            </a:r>
          </a:p>
        </p:txBody>
      </p:sp>
      <p:sp>
        <p:nvSpPr>
          <p:cNvPr id="7" name="TextBox 6">
            <a:extLst>
              <a:ext uri="{FF2B5EF4-FFF2-40B4-BE49-F238E27FC236}">
                <a16:creationId xmlns:a16="http://schemas.microsoft.com/office/drawing/2014/main" id="{DEF32169-4D92-2B8C-BABB-429B2CDCFFE1}"/>
              </a:ext>
            </a:extLst>
          </p:cNvPr>
          <p:cNvSpPr txBox="1"/>
          <p:nvPr/>
        </p:nvSpPr>
        <p:spPr>
          <a:xfrm>
            <a:off x="7567944" y="1967835"/>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Decoding noisy quantum channels</a:t>
            </a:r>
          </a:p>
        </p:txBody>
      </p:sp>
      <p:sp>
        <p:nvSpPr>
          <p:cNvPr id="8" name="TextBox 7">
            <a:extLst>
              <a:ext uri="{FF2B5EF4-FFF2-40B4-BE49-F238E27FC236}">
                <a16:creationId xmlns:a16="http://schemas.microsoft.com/office/drawing/2014/main" id="{9251E7AE-0923-5D9B-AAA3-4D8D3D627B53}"/>
              </a:ext>
            </a:extLst>
          </p:cNvPr>
          <p:cNvSpPr txBox="1"/>
          <p:nvPr/>
        </p:nvSpPr>
        <p:spPr>
          <a:xfrm>
            <a:off x="7567945" y="3831540"/>
            <a:ext cx="4131733" cy="830997"/>
          </a:xfrm>
          <a:prstGeom prst="rect">
            <a:avLst/>
          </a:prstGeom>
          <a:noFill/>
        </p:spPr>
        <p:txBody>
          <a:bodyPr wrap="square" rtlCol="0">
            <a:spAutoFit/>
          </a:bodyPr>
          <a:lstStyle/>
          <a:p>
            <a:pPr algn="r"/>
            <a:r>
              <a:rPr lang="en-US" sz="2400" dirty="0">
                <a:solidFill>
                  <a:schemeClr val="bg1">
                    <a:lumMod val="85000"/>
                    <a:lumOff val="15000"/>
                  </a:schemeClr>
                </a:solidFill>
              </a:rPr>
              <a:t>Breaking quantum commitments</a:t>
            </a:r>
          </a:p>
        </p:txBody>
      </p:sp>
      <p:sp>
        <p:nvSpPr>
          <p:cNvPr id="9" name="TextBox 8">
            <a:extLst>
              <a:ext uri="{FF2B5EF4-FFF2-40B4-BE49-F238E27FC236}">
                <a16:creationId xmlns:a16="http://schemas.microsoft.com/office/drawing/2014/main" id="{EBEEFB8D-B7C5-D2D9-A135-3172B53DF414}"/>
              </a:ext>
            </a:extLst>
          </p:cNvPr>
          <p:cNvSpPr txBox="1"/>
          <p:nvPr/>
        </p:nvSpPr>
        <p:spPr>
          <a:xfrm>
            <a:off x="5818261" y="5276369"/>
            <a:ext cx="4131733" cy="1200329"/>
          </a:xfrm>
          <a:prstGeom prst="rect">
            <a:avLst/>
          </a:prstGeom>
          <a:noFill/>
        </p:spPr>
        <p:txBody>
          <a:bodyPr wrap="square" rtlCol="0">
            <a:spAutoFit/>
          </a:bodyPr>
          <a:lstStyle/>
          <a:p>
            <a:r>
              <a:rPr lang="en-US" sz="2400" dirty="0">
                <a:solidFill>
                  <a:schemeClr val="bg1">
                    <a:lumMod val="85000"/>
                    <a:lumOff val="15000"/>
                  </a:schemeClr>
                </a:solidFill>
              </a:rPr>
              <a:t>Optimal prover </a:t>
            </a:r>
            <a:br>
              <a:rPr lang="en-US" sz="2400" dirty="0">
                <a:solidFill>
                  <a:schemeClr val="bg1">
                    <a:lumMod val="85000"/>
                    <a:lumOff val="15000"/>
                  </a:schemeClr>
                </a:solidFill>
              </a:rPr>
            </a:br>
            <a:r>
              <a:rPr lang="en-US" sz="2400" dirty="0">
                <a:solidFill>
                  <a:schemeClr val="bg1">
                    <a:lumMod val="85000"/>
                    <a:lumOff val="15000"/>
                  </a:schemeClr>
                </a:solidFill>
              </a:rPr>
              <a:t>strategies in a quantum</a:t>
            </a:r>
            <a:br>
              <a:rPr lang="en-US" sz="2400" dirty="0">
                <a:solidFill>
                  <a:schemeClr val="bg1">
                    <a:lumMod val="85000"/>
                    <a:lumOff val="15000"/>
                  </a:schemeClr>
                </a:solidFill>
              </a:rPr>
            </a:br>
            <a:r>
              <a:rPr lang="en-US" sz="2400" dirty="0">
                <a:solidFill>
                  <a:schemeClr val="bg1">
                    <a:lumMod val="85000"/>
                    <a:lumOff val="15000"/>
                  </a:schemeClr>
                </a:solidFill>
              </a:rPr>
              <a:t>interactive proof</a:t>
            </a:r>
          </a:p>
        </p:txBody>
      </p:sp>
      <p:sp>
        <p:nvSpPr>
          <p:cNvPr id="10" name="TextBox 9">
            <a:extLst>
              <a:ext uri="{FF2B5EF4-FFF2-40B4-BE49-F238E27FC236}">
                <a16:creationId xmlns:a16="http://schemas.microsoft.com/office/drawing/2014/main" id="{DE768574-8BAD-B1D6-4D6E-F129AA1CDCC0}"/>
              </a:ext>
            </a:extLst>
          </p:cNvPr>
          <p:cNvSpPr txBox="1"/>
          <p:nvPr/>
        </p:nvSpPr>
        <p:spPr>
          <a:xfrm>
            <a:off x="6096000" y="3140055"/>
            <a:ext cx="4537358" cy="461665"/>
          </a:xfrm>
          <a:prstGeom prst="rect">
            <a:avLst/>
          </a:prstGeom>
          <a:noFill/>
        </p:spPr>
        <p:txBody>
          <a:bodyPr wrap="square">
            <a:spAutoFit/>
          </a:bodyPr>
          <a:lstStyle/>
          <a:p>
            <a:r>
              <a:rPr lang="en-US" sz="2400" dirty="0">
                <a:latin typeface="American Typewriter" panose="02090604020004020304" pitchFamily="18" charset="77"/>
              </a:rPr>
              <a:t>Uhlmann</a:t>
            </a:r>
            <a:endParaRPr lang="en-US" sz="3200" dirty="0"/>
          </a:p>
        </p:txBody>
      </p:sp>
      <p:pic>
        <p:nvPicPr>
          <p:cNvPr id="11294" name="Picture 30" descr="Premium Vector | Realistic owl in full body style on white background">
            <a:extLst>
              <a:ext uri="{FF2B5EF4-FFF2-40B4-BE49-F238E27FC236}">
                <a16:creationId xmlns:a16="http://schemas.microsoft.com/office/drawing/2014/main" id="{89382872-93FA-F8D0-86D3-893A81910C1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4569" l="9585" r="89617">
                        <a14:foregroundMark x1="52077" y1="90735" x2="52077" y2="90735"/>
                        <a14:foregroundMark x1="30671" y1="94888" x2="30671" y2="94888"/>
                        <a14:foregroundMark x1="56869" y1="29872" x2="56869" y2="29872"/>
                        <a14:foregroundMark x1="56550" y1="30990" x2="56550" y2="30990"/>
                        <a14:foregroundMark x1="39617" y1="6869" x2="39617" y2="6869"/>
                        <a14:foregroundMark x1="73482" y1="5112" x2="73482" y2="5112"/>
                      </a14:backgroundRemoval>
                    </a14:imgEffect>
                  </a14:imgLayer>
                </a14:imgProps>
              </a:ext>
              <a:ext uri="{28A0092B-C50C-407E-A947-70E740481C1C}">
                <a14:useLocalDpi xmlns:a14="http://schemas.microsoft.com/office/drawing/2010/main" val="0"/>
              </a:ext>
            </a:extLst>
          </a:blip>
          <a:srcRect/>
          <a:stretch>
            <a:fillRect/>
          </a:stretch>
        </p:blipFill>
        <p:spPr bwMode="auto">
          <a:xfrm>
            <a:off x="4513873" y="2314346"/>
            <a:ext cx="1853578" cy="18535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413F7EC-65ED-AD9B-44EE-21B4A96A7C37}"/>
              </a:ext>
            </a:extLst>
          </p:cNvPr>
          <p:cNvCxnSpPr>
            <a:cxnSpLocks/>
          </p:cNvCxnSpPr>
          <p:nvPr/>
        </p:nvCxnSpPr>
        <p:spPr>
          <a:xfrm>
            <a:off x="3104279" y="2314346"/>
            <a:ext cx="1719369" cy="73136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D12686-395B-9796-0D6E-5ADA652B30D0}"/>
              </a:ext>
            </a:extLst>
          </p:cNvPr>
          <p:cNvCxnSpPr>
            <a:cxnSpLocks/>
          </p:cNvCxnSpPr>
          <p:nvPr/>
        </p:nvCxnSpPr>
        <p:spPr>
          <a:xfrm flipV="1">
            <a:off x="8703820" y="2585288"/>
            <a:ext cx="1246174" cy="441172"/>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6A987E-2C0F-67D9-6D7F-017EE90E1906}"/>
              </a:ext>
            </a:extLst>
          </p:cNvPr>
          <p:cNvCxnSpPr>
            <a:cxnSpLocks/>
          </p:cNvCxnSpPr>
          <p:nvPr/>
        </p:nvCxnSpPr>
        <p:spPr>
          <a:xfrm>
            <a:off x="8051626" y="3770372"/>
            <a:ext cx="1304388" cy="810381"/>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9C1C28-F7CA-40A8-1D04-FD6C9027CC68}"/>
              </a:ext>
            </a:extLst>
          </p:cNvPr>
          <p:cNvCxnSpPr>
            <a:cxnSpLocks/>
          </p:cNvCxnSpPr>
          <p:nvPr/>
        </p:nvCxnSpPr>
        <p:spPr>
          <a:xfrm flipH="1">
            <a:off x="6996264" y="3938913"/>
            <a:ext cx="118004" cy="1216623"/>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A836F-E5C7-57C8-594D-31CEB3510179}"/>
              </a:ext>
            </a:extLst>
          </p:cNvPr>
          <p:cNvCxnSpPr>
            <a:cxnSpLocks/>
          </p:cNvCxnSpPr>
          <p:nvPr/>
        </p:nvCxnSpPr>
        <p:spPr>
          <a:xfrm flipH="1">
            <a:off x="3817178" y="3938913"/>
            <a:ext cx="946387" cy="822218"/>
          </a:xfrm>
          <a:prstGeom prst="line">
            <a:avLst/>
          </a:prstGeom>
          <a:ln w="76200">
            <a:solidFill>
              <a:srgbClr val="00B0F0">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D555A34D-744C-9A2D-F7C2-400C83D7B60A}"/>
                  </a:ext>
                </a:extLst>
              </p:cNvPr>
              <p:cNvSpPr txBox="1">
                <a:spLocks/>
              </p:cNvSpPr>
              <p:nvPr/>
            </p:nvSpPr>
            <p:spPr>
              <a:xfrm>
                <a:off x="4213590" y="361656"/>
                <a:ext cx="7676071" cy="1372929"/>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Theorem</a:t>
                </a:r>
                <a:r>
                  <a:rPr lang="en-US" sz="3200" dirty="0"/>
                  <a:t>: If </a:t>
                </a:r>
                <a:r>
                  <a:rPr lang="en-US" sz="3200" dirty="0">
                    <a:latin typeface="American Typewriter" panose="02090604020004020304" pitchFamily="18" charset="77"/>
                  </a:rPr>
                  <a:t>Uhlmann </a:t>
                </a:r>
                <a14:m>
                  <m:oMath xmlns:m="http://schemas.openxmlformats.org/officeDocument/2006/math">
                    <m:r>
                      <a:rPr lang="en-US" sz="3200" b="0" i="1" smtClean="0">
                        <a:latin typeface="Cambria Math" panose="02040503050406030204" pitchFamily="18" charset="0"/>
                      </a:rPr>
                      <m:t>∈</m:t>
                    </m:r>
                  </m:oMath>
                </a14:m>
                <a:r>
                  <a:rPr lang="en-US" sz="3200" b="1" dirty="0"/>
                  <a:t> </a:t>
                </a:r>
                <a:r>
                  <a:rPr lang="en-US" sz="3200" b="1" dirty="0">
                    <a:solidFill>
                      <a:srgbClr val="FF7DFB"/>
                    </a:solidFill>
                  </a:rPr>
                  <a:t>unitaryBQP</a:t>
                </a:r>
                <a:r>
                  <a:rPr lang="en-US" sz="3200" b="1" dirty="0"/>
                  <a:t>, </a:t>
                </a:r>
                <a:r>
                  <a:rPr lang="en-US" sz="3200" dirty="0"/>
                  <a:t>then quantum states can be efficiently compressed to their entropy.</a:t>
                </a:r>
                <a:endParaRPr lang="en-US" sz="3200" b="1" dirty="0"/>
              </a:p>
            </p:txBody>
          </p:sp>
        </mc:Choice>
        <mc:Fallback>
          <p:sp>
            <p:nvSpPr>
              <p:cNvPr id="2" name="Content Placeholder 2">
                <a:extLst>
                  <a:ext uri="{FF2B5EF4-FFF2-40B4-BE49-F238E27FC236}">
                    <a16:creationId xmlns:a16="http://schemas.microsoft.com/office/drawing/2014/main" id="{D555A34D-744C-9A2D-F7C2-400C83D7B60A}"/>
                  </a:ext>
                </a:extLst>
              </p:cNvPr>
              <p:cNvSpPr txBox="1">
                <a:spLocks noRot="1" noChangeAspect="1" noMove="1" noResize="1" noEditPoints="1" noAdjustHandles="1" noChangeArrowheads="1" noChangeShapeType="1" noTextEdit="1"/>
              </p:cNvSpPr>
              <p:nvPr/>
            </p:nvSpPr>
            <p:spPr>
              <a:xfrm>
                <a:off x="4213590" y="361656"/>
                <a:ext cx="7676071" cy="1372929"/>
              </a:xfrm>
              <a:prstGeom prst="rect">
                <a:avLst/>
              </a:prstGeom>
              <a:blipFill>
                <a:blip r:embed="rId12"/>
                <a:stretch>
                  <a:fillRect l="-1639" t="-7895" r="-492" b="-13158"/>
                </a:stretch>
              </a:blipFill>
              <a:ln w="57150">
                <a:solidFill>
                  <a:schemeClr val="accent5">
                    <a:lumMod val="40000"/>
                    <a:lumOff val="60000"/>
                  </a:schemeClr>
                </a:solidFill>
              </a:ln>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46A46190-C35C-15C6-43B7-2BC4A7BAF14F}"/>
              </a:ext>
            </a:extLst>
          </p:cNvPr>
          <p:cNvSpPr txBox="1">
            <a:spLocks/>
          </p:cNvSpPr>
          <p:nvPr/>
        </p:nvSpPr>
        <p:spPr>
          <a:xfrm>
            <a:off x="649238" y="4234948"/>
            <a:ext cx="10115501" cy="1544483"/>
          </a:xfrm>
          <a:prstGeom prst="rect">
            <a:avLst/>
          </a:prstGeom>
          <a:solidFill>
            <a:schemeClr val="bg1">
              <a:lumMod val="75000"/>
              <a:lumOff val="25000"/>
            </a:schemeClr>
          </a:solidFill>
          <a:ln w="57150">
            <a:solidFill>
              <a:schemeClr val="accent5">
                <a:lumMod val="40000"/>
                <a:lumOff val="6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Almost-converse</a:t>
            </a:r>
            <a:r>
              <a:rPr lang="en-US" sz="3200" dirty="0"/>
              <a:t>: If quantum states can be efficiently compressed, then pseudorandom states and </a:t>
            </a:r>
            <a:r>
              <a:rPr lang="en-US" sz="3200" dirty="0" err="1"/>
              <a:t>pseudoentangled</a:t>
            </a:r>
            <a:r>
              <a:rPr lang="en-US" sz="3200" dirty="0"/>
              <a:t> states do not exist.</a:t>
            </a:r>
            <a:endParaRPr lang="en-US" sz="3200" b="1" dirty="0"/>
          </a:p>
        </p:txBody>
      </p:sp>
      <p:sp>
        <p:nvSpPr>
          <p:cNvPr id="11" name="TextBox 10">
            <a:extLst>
              <a:ext uri="{FF2B5EF4-FFF2-40B4-BE49-F238E27FC236}">
                <a16:creationId xmlns:a16="http://schemas.microsoft.com/office/drawing/2014/main" id="{3ACB0C3B-0CDE-DA2D-EE0D-B5447197C841}"/>
              </a:ext>
            </a:extLst>
          </p:cNvPr>
          <p:cNvSpPr txBox="1"/>
          <p:nvPr/>
        </p:nvSpPr>
        <p:spPr>
          <a:xfrm>
            <a:off x="568132" y="5896567"/>
            <a:ext cx="9670355" cy="461665"/>
          </a:xfrm>
          <a:prstGeom prst="rect">
            <a:avLst/>
          </a:prstGeom>
          <a:solidFill>
            <a:schemeClr val="bg1"/>
          </a:solidFill>
        </p:spPr>
        <p:txBody>
          <a:bodyPr wrap="square" rtlCol="0" anchor="ctr">
            <a:spAutoFit/>
          </a:bodyPr>
          <a:lstStyle/>
          <a:p>
            <a:r>
              <a:rPr lang="en-US" sz="2400" dirty="0"/>
              <a:t>Not known to imply that </a:t>
            </a:r>
            <a:r>
              <a:rPr lang="en-US" sz="2400" dirty="0">
                <a:latin typeface="American Typewriter" panose="02090604020004020304" pitchFamily="18" charset="77"/>
              </a:rPr>
              <a:t>Uhlmann</a:t>
            </a:r>
            <a:r>
              <a:rPr lang="en-US" sz="2400" dirty="0"/>
              <a:t> is easy!</a:t>
            </a:r>
            <a:endParaRPr lang="en-US" sz="2400" dirty="0">
              <a:solidFill>
                <a:schemeClr val="tx1">
                  <a:lumMod val="85000"/>
                </a:schemeClr>
              </a:solidFill>
            </a:endParaRPr>
          </a:p>
        </p:txBody>
      </p:sp>
      <p:cxnSp>
        <p:nvCxnSpPr>
          <p:cNvPr id="13" name="Curved Connector 12">
            <a:extLst>
              <a:ext uri="{FF2B5EF4-FFF2-40B4-BE49-F238E27FC236}">
                <a16:creationId xmlns:a16="http://schemas.microsoft.com/office/drawing/2014/main" id="{FAA8AA4D-825B-906C-C67B-CA305EC030C0}"/>
              </a:ext>
            </a:extLst>
          </p:cNvPr>
          <p:cNvCxnSpPr>
            <a:cxnSpLocks/>
          </p:cNvCxnSpPr>
          <p:nvPr/>
        </p:nvCxnSpPr>
        <p:spPr>
          <a:xfrm flipV="1">
            <a:off x="6691851" y="5876533"/>
            <a:ext cx="536568" cy="311501"/>
          </a:xfrm>
          <a:prstGeom prst="curvedConnector3">
            <a:avLst>
              <a:gd name="adj1" fmla="val 105826"/>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13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The complexity of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AFD789E-4087-1189-7715-CC05059B4547}"/>
                  </a:ext>
                </a:extLst>
              </p:cNvPr>
              <p:cNvSpPr>
                <a:spLocks noGrp="1"/>
              </p:cNvSpPr>
              <p:nvPr>
                <p:ph idx="1"/>
              </p:nvPr>
            </p:nvSpPr>
            <p:spPr>
              <a:xfrm>
                <a:off x="838200" y="1825625"/>
                <a:ext cx="10515600" cy="535610"/>
              </a:xfrm>
            </p:spPr>
            <p:txBody>
              <a:bodyPr>
                <a:normAutofit/>
              </a:bodyPr>
              <a:lstStyle/>
              <a:p>
                <a:pPr marL="0" indent="0">
                  <a:buNone/>
                </a:pPr>
                <a:r>
                  <a:rPr lang="en-US" dirty="0"/>
                  <a:t>Assuming quantum-secure OWFs exist, </a:t>
                </a:r>
                <a:r>
                  <a:rPr lang="en-US" dirty="0">
                    <a:latin typeface="American Typewriter" panose="02090604020004020304" pitchFamily="18" charset="77"/>
                  </a:rPr>
                  <a:t>Uhlmann </a:t>
                </a:r>
                <a14:m>
                  <m:oMath xmlns:m="http://schemas.openxmlformats.org/officeDocument/2006/math">
                    <m:r>
                      <a:rPr lang="en-US" b="0" i="1" smtClean="0">
                        <a:latin typeface="Cambria Math" panose="02040503050406030204" pitchFamily="18" charset="0"/>
                      </a:rPr>
                      <m:t>∉</m:t>
                    </m:r>
                  </m:oMath>
                </a14:m>
                <a:r>
                  <a:rPr lang="en-US" b="1" dirty="0"/>
                  <a:t> </a:t>
                </a:r>
                <a:r>
                  <a:rPr lang="en-US" b="1" dirty="0" err="1">
                    <a:solidFill>
                      <a:srgbClr val="FF7DFB"/>
                    </a:solidFill>
                  </a:rPr>
                  <a:t>unitaryBQP</a:t>
                </a:r>
                <a:r>
                  <a:rPr lang="en-US" dirty="0"/>
                  <a:t>.</a:t>
                </a:r>
              </a:p>
            </p:txBody>
          </p:sp>
        </mc:Choice>
        <mc:Fallback>
          <p:sp>
            <p:nvSpPr>
              <p:cNvPr id="3" name="Content Placeholder 2">
                <a:extLst>
                  <a:ext uri="{FF2B5EF4-FFF2-40B4-BE49-F238E27FC236}">
                    <a16:creationId xmlns:a16="http://schemas.microsoft.com/office/drawing/2014/main" id="{3AFD789E-4087-1189-7715-CC05059B4547}"/>
                  </a:ext>
                </a:extLst>
              </p:cNvPr>
              <p:cNvSpPr>
                <a:spLocks noGrp="1" noRot="1" noChangeAspect="1" noMove="1" noResize="1" noEditPoints="1" noAdjustHandles="1" noChangeArrowheads="1" noChangeShapeType="1" noTextEdit="1"/>
              </p:cNvSpPr>
              <p:nvPr>
                <p:ph idx="1"/>
              </p:nvPr>
            </p:nvSpPr>
            <p:spPr>
              <a:xfrm>
                <a:off x="838200" y="1825625"/>
                <a:ext cx="10515600" cy="535610"/>
              </a:xfrm>
              <a:blipFill>
                <a:blip r:embed="rId2"/>
                <a:stretch>
                  <a:fillRect l="-1206" t="-20930" b="-209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B2EEBFB0-54D0-19A3-2575-8950B9C9B9D9}"/>
                  </a:ext>
                </a:extLst>
              </p:cNvPr>
              <p:cNvSpPr txBox="1">
                <a:spLocks/>
              </p:cNvSpPr>
              <p:nvPr/>
            </p:nvSpPr>
            <p:spPr>
              <a:xfrm>
                <a:off x="838199" y="2710506"/>
                <a:ext cx="10515600" cy="442920"/>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C000"/>
                    </a:solidFill>
                  </a:rPr>
                  <a:t>Theorem</a:t>
                </a:r>
                <a:r>
                  <a:rPr lang="en-US" dirty="0"/>
                  <a:t>: </a:t>
                </a:r>
                <a:r>
                  <a:rPr lang="en-US" dirty="0">
                    <a:latin typeface="American Typewriter" panose="02090604020004020304" pitchFamily="18" charset="77"/>
                  </a:rPr>
                  <a:t>Uhlmann </a:t>
                </a:r>
                <a14:m>
                  <m:oMath xmlns:m="http://schemas.openxmlformats.org/officeDocument/2006/math">
                    <m:r>
                      <a:rPr lang="en-US" i="1">
                        <a:latin typeface="Cambria Math" panose="02040503050406030204" pitchFamily="18" charset="0"/>
                      </a:rPr>
                      <m:t>∈</m:t>
                    </m:r>
                  </m:oMath>
                </a14:m>
                <a:r>
                  <a:rPr lang="en-US" b="1" dirty="0"/>
                  <a:t> </a:t>
                </a:r>
                <a:r>
                  <a:rPr lang="en-US" b="1" dirty="0" err="1">
                    <a:solidFill>
                      <a:srgbClr val="FF7DFB"/>
                    </a:solidFill>
                  </a:rPr>
                  <a:t>unitaryPSPACE</a:t>
                </a:r>
                <a:r>
                  <a:rPr lang="en-US" dirty="0"/>
                  <a:t>.</a:t>
                </a:r>
              </a:p>
            </p:txBody>
          </p:sp>
        </mc:Choice>
        <mc:Fallback>
          <p:sp>
            <p:nvSpPr>
              <p:cNvPr id="5" name="Content Placeholder 2">
                <a:extLst>
                  <a:ext uri="{FF2B5EF4-FFF2-40B4-BE49-F238E27FC236}">
                    <a16:creationId xmlns:a16="http://schemas.microsoft.com/office/drawing/2014/main" id="{B2EEBFB0-54D0-19A3-2575-8950B9C9B9D9}"/>
                  </a:ext>
                </a:extLst>
              </p:cNvPr>
              <p:cNvSpPr txBox="1">
                <a:spLocks noRot="1" noChangeAspect="1" noMove="1" noResize="1" noEditPoints="1" noAdjustHandles="1" noChangeArrowheads="1" noChangeShapeType="1" noTextEdit="1"/>
              </p:cNvSpPr>
              <p:nvPr/>
            </p:nvSpPr>
            <p:spPr>
              <a:xfrm>
                <a:off x="838199" y="2710506"/>
                <a:ext cx="10515600" cy="442920"/>
              </a:xfrm>
              <a:prstGeom prst="rect">
                <a:avLst/>
              </a:prstGeom>
              <a:blipFill>
                <a:blip r:embed="rId3"/>
                <a:stretch>
                  <a:fillRect l="-1084" t="-25000" b="-44444"/>
                </a:stretch>
              </a:blipFill>
              <a:ln>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85D305CA-A82C-6C8C-8931-7E09ECC8D3B5}"/>
              </a:ext>
            </a:extLst>
          </p:cNvPr>
          <p:cNvSpPr txBox="1"/>
          <p:nvPr/>
        </p:nvSpPr>
        <p:spPr>
          <a:xfrm>
            <a:off x="838198" y="4853317"/>
            <a:ext cx="10515599" cy="954107"/>
          </a:xfrm>
          <a:prstGeom prst="rect">
            <a:avLst/>
          </a:prstGeom>
          <a:noFill/>
          <a:ln w="9525">
            <a:solidFill>
              <a:schemeClr val="tx1"/>
            </a:solidFill>
          </a:ln>
        </p:spPr>
        <p:txBody>
          <a:bodyPr wrap="square">
            <a:spAutoFit/>
          </a:bodyPr>
          <a:lstStyle/>
          <a:p>
            <a:r>
              <a:rPr lang="en-US" sz="2800" b="1" dirty="0">
                <a:solidFill>
                  <a:srgbClr val="00B0F0"/>
                </a:solidFill>
              </a:rPr>
              <a:t>Question:</a:t>
            </a:r>
            <a:r>
              <a:rPr lang="en-US" sz="2800" b="1" dirty="0">
                <a:solidFill>
                  <a:srgbClr val="FFC000"/>
                </a:solidFill>
              </a:rPr>
              <a:t> </a:t>
            </a:r>
            <a:r>
              <a:rPr lang="en-US" sz="2800" dirty="0"/>
              <a:t>Is </a:t>
            </a:r>
            <a:r>
              <a:rPr lang="en-US" sz="2800" dirty="0">
                <a:latin typeface="American Typewriter" panose="02090604020004020304" pitchFamily="18" charset="77"/>
              </a:rPr>
              <a:t>Uhlmann </a:t>
            </a:r>
            <a:r>
              <a:rPr lang="en-US" sz="2800" dirty="0"/>
              <a:t>a</a:t>
            </a:r>
            <a:r>
              <a:rPr lang="en-US" sz="2800" b="1" dirty="0"/>
              <a:t> </a:t>
            </a:r>
            <a:r>
              <a:rPr lang="en-US" sz="2800" b="1" dirty="0">
                <a:solidFill>
                  <a:srgbClr val="FFC000"/>
                </a:solidFill>
              </a:rPr>
              <a:t>complete</a:t>
            </a:r>
            <a:r>
              <a:rPr lang="en-US" sz="2800" dirty="0"/>
              <a:t> problem for a natural complexity class?</a:t>
            </a:r>
          </a:p>
        </p:txBody>
      </p:sp>
      <p:sp>
        <p:nvSpPr>
          <p:cNvPr id="6" name="TextBox 5">
            <a:extLst>
              <a:ext uri="{FF2B5EF4-FFF2-40B4-BE49-F238E27FC236}">
                <a16:creationId xmlns:a16="http://schemas.microsoft.com/office/drawing/2014/main" id="{4D792072-2979-7D6E-18DA-0708871BDB72}"/>
              </a:ext>
            </a:extLst>
          </p:cNvPr>
          <p:cNvSpPr txBox="1"/>
          <p:nvPr/>
        </p:nvSpPr>
        <p:spPr>
          <a:xfrm>
            <a:off x="838199" y="3526318"/>
            <a:ext cx="10515599" cy="892552"/>
          </a:xfrm>
          <a:prstGeom prst="rect">
            <a:avLst/>
          </a:prstGeom>
          <a:noFill/>
        </p:spPr>
        <p:txBody>
          <a:bodyPr wrap="square">
            <a:spAutoFit/>
          </a:bodyPr>
          <a:lstStyle/>
          <a:p>
            <a:pPr marL="0" indent="0">
              <a:buNone/>
            </a:pPr>
            <a:r>
              <a:rPr lang="en-US" sz="2800" dirty="0"/>
              <a:t>This uses techniques from Quantum Singular Value Transform.</a:t>
            </a:r>
            <a:br>
              <a:rPr lang="en-US" sz="2800" dirty="0"/>
            </a:br>
            <a:r>
              <a:rPr lang="en-US" sz="2400" dirty="0">
                <a:solidFill>
                  <a:schemeClr val="tx1">
                    <a:lumMod val="65000"/>
                  </a:schemeClr>
                </a:solidFill>
              </a:rPr>
              <a:t>(see for Ewin Tang’s talk tomorrow)</a:t>
            </a:r>
            <a:endParaRPr lang="en-US" sz="2800" dirty="0">
              <a:solidFill>
                <a:schemeClr val="tx1">
                  <a:lumMod val="65000"/>
                </a:schemeClr>
              </a:solidFill>
            </a:endParaRPr>
          </a:p>
        </p:txBody>
      </p:sp>
    </p:spTree>
    <p:extLst>
      <p:ext uri="{BB962C8B-B14F-4D97-AF65-F5344CB8AC3E}">
        <p14:creationId xmlns:p14="http://schemas.microsoft.com/office/powerpoint/2010/main" val="31137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685070" y="3368616"/>
            <a:ext cx="2586107" cy="21914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4070205" y="5507357"/>
            <a:ext cx="1966823" cy="646331"/>
          </a:xfrm>
          <a:prstGeom prst="rect">
            <a:avLst/>
          </a:prstGeom>
          <a:noFill/>
        </p:spPr>
        <p:txBody>
          <a:bodyPr wrap="square" rtlCol="0">
            <a:spAutoFit/>
          </a:bodyPr>
          <a:lstStyle/>
          <a:p>
            <a:r>
              <a:rPr lang="en-US" dirty="0"/>
              <a:t>Polynomial-time verifier</a:t>
            </a:r>
          </a:p>
        </p:txBody>
      </p:sp>
      <p:sp>
        <p:nvSpPr>
          <p:cNvPr id="9" name="Right Arrow 8">
            <a:extLst>
              <a:ext uri="{FF2B5EF4-FFF2-40B4-BE49-F238E27FC236}">
                <a16:creationId xmlns:a16="http://schemas.microsoft.com/office/drawing/2014/main" id="{87CAA245-619C-F696-3545-AA789E7FEA68}"/>
              </a:ext>
            </a:extLst>
          </p:cNvPr>
          <p:cNvSpPr/>
          <p:nvPr/>
        </p:nvSpPr>
        <p:spPr>
          <a:xfrm rot="9000000">
            <a:off x="5574254" y="3262370"/>
            <a:ext cx="775465" cy="44206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884704" y="2703545"/>
            <a:ext cx="2168005" cy="2806769"/>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884704"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sp>
        <p:nvSpPr>
          <p:cNvPr id="14" name="Google Shape;313;p33">
            <a:extLst>
              <a:ext uri="{FF2B5EF4-FFF2-40B4-BE49-F238E27FC236}">
                <a16:creationId xmlns:a16="http://schemas.microsoft.com/office/drawing/2014/main" id="{34130CA2-E871-6BB5-047A-0A3EEFA383CF}"/>
              </a:ext>
            </a:extLst>
          </p:cNvPr>
          <p:cNvSpPr/>
          <p:nvPr/>
        </p:nvSpPr>
        <p:spPr>
          <a:xfrm>
            <a:off x="2594510" y="4259390"/>
            <a:ext cx="1150201"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7;p33">
            <a:extLst>
              <a:ext uri="{FF2B5EF4-FFF2-40B4-BE49-F238E27FC236}">
                <a16:creationId xmlns:a16="http://schemas.microsoft.com/office/drawing/2014/main" id="{737CC9A3-88F4-D87A-9A72-13D1C5268EE3}"/>
              </a:ext>
            </a:extLst>
          </p:cNvPr>
          <p:cNvSpPr/>
          <p:nvPr/>
        </p:nvSpPr>
        <p:spPr>
          <a:xfrm rot="21599900" flipH="1">
            <a:off x="2545070" y="4504431"/>
            <a:ext cx="1199639"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3">
            <a:extLst>
              <a:ext uri="{FF2B5EF4-FFF2-40B4-BE49-F238E27FC236}">
                <a16:creationId xmlns:a16="http://schemas.microsoft.com/office/drawing/2014/main" id="{0B5525BA-4920-0314-72C2-C3A8B9E9C24A}"/>
              </a:ext>
            </a:extLst>
          </p:cNvPr>
          <p:cNvSpPr/>
          <p:nvPr/>
        </p:nvSpPr>
        <p:spPr>
          <a:xfrm>
            <a:off x="2602449" y="4748022"/>
            <a:ext cx="1150201"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7;p33">
            <a:extLst>
              <a:ext uri="{FF2B5EF4-FFF2-40B4-BE49-F238E27FC236}">
                <a16:creationId xmlns:a16="http://schemas.microsoft.com/office/drawing/2014/main" id="{190B4AF9-96E3-88FB-0193-DCA5E5E6EE75}"/>
              </a:ext>
            </a:extLst>
          </p:cNvPr>
          <p:cNvSpPr/>
          <p:nvPr/>
        </p:nvSpPr>
        <p:spPr>
          <a:xfrm rot="21599900" flipH="1">
            <a:off x="2545069" y="4988911"/>
            <a:ext cx="1199639"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F260220F-8AD2-AB93-AC86-D1D5F5396491}"/>
                  </a:ext>
                </a:extLst>
              </p:cNvPr>
              <p:cNvSpPr txBox="1"/>
              <p:nvPr/>
            </p:nvSpPr>
            <p:spPr>
              <a:xfrm>
                <a:off x="838199" y="1512051"/>
                <a:ext cx="10515602" cy="461665"/>
              </a:xfrm>
              <a:prstGeom prst="rect">
                <a:avLst/>
              </a:prstGeom>
              <a:noFill/>
            </p:spPr>
            <p:txBody>
              <a:bodyPr wrap="square" rtlCol="0">
                <a:spAutoFit/>
              </a:bodyPr>
              <a:lstStyle/>
              <a:p>
                <a:r>
                  <a:rPr lang="en-US" sz="2400" dirty="0">
                    <a:solidFill>
                      <a:srgbClr val="FFC000"/>
                    </a:solidFill>
                  </a:rPr>
                  <a:t>Verifier’s goal</a:t>
                </a:r>
                <a:r>
                  <a:rPr lang="en-US" sz="2400" dirty="0"/>
                  <a:t>: transform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oMath>
                </a14:m>
                <a:r>
                  <a:rPr lang="en-US" sz="2400" dirty="0"/>
                  <a:t> to </a:t>
                </a:r>
                <a14:m>
                  <m:oMath xmlns:m="http://schemas.openxmlformats.org/officeDocument/2006/math">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a:rPr lang="en-US" sz="2400" i="1">
                            <a:latin typeface="Cambria Math" panose="02040503050406030204" pitchFamily="18" charset="0"/>
                          </a:rPr>
                          <m:t>𝜓</m:t>
                        </m:r>
                      </m:e>
                      <m:sub>
                        <m:r>
                          <a:rPr lang="en-US" sz="2400" b="0" i="1" smtClean="0">
                            <a:latin typeface="Cambria Math" panose="02040503050406030204" pitchFamily="18" charset="0"/>
                          </a:rPr>
                          <m:t>1</m:t>
                        </m:r>
                      </m:sub>
                    </m:sSub>
                    <m:r>
                      <a:rPr lang="en-US" sz="2400" i="1" smtClean="0">
                        <a:latin typeface="Cambria Math" panose="02040503050406030204" pitchFamily="18" charset="0"/>
                      </a:rPr>
                      <m:t>⟩</m:t>
                    </m:r>
                  </m:oMath>
                </a14:m>
                <a:r>
                  <a:rPr lang="en-US" sz="2400" dirty="0"/>
                  <a:t> via a local transformation</a:t>
                </a:r>
              </a:p>
            </p:txBody>
          </p:sp>
        </mc:Choice>
        <mc:Fallback>
          <p:sp>
            <p:nvSpPr>
              <p:cNvPr id="20" name="TextBox 19">
                <a:extLst>
                  <a:ext uri="{FF2B5EF4-FFF2-40B4-BE49-F238E27FC236}">
                    <a16:creationId xmlns:a16="http://schemas.microsoft.com/office/drawing/2014/main" id="{F260220F-8AD2-AB93-AC86-D1D5F5396491}"/>
                  </a:ext>
                </a:extLst>
              </p:cNvPr>
              <p:cNvSpPr txBox="1">
                <a:spLocks noRot="1" noChangeAspect="1" noMove="1" noResize="1" noEditPoints="1" noAdjustHandles="1" noChangeArrowheads="1" noChangeShapeType="1" noTextEdit="1"/>
              </p:cNvSpPr>
              <p:nvPr/>
            </p:nvSpPr>
            <p:spPr>
              <a:xfrm>
                <a:off x="838199" y="1512051"/>
                <a:ext cx="10515602" cy="461665"/>
              </a:xfrm>
              <a:prstGeom prst="rect">
                <a:avLst/>
              </a:prstGeom>
              <a:blipFill>
                <a:blip r:embed="rId5"/>
                <a:stretch>
                  <a:fillRect l="-843" t="-10811" b="-2973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DBC2507-1217-40E3-AA10-CBEC27C3DD1C}"/>
              </a:ext>
            </a:extLst>
          </p:cNvPr>
          <p:cNvSpPr txBox="1"/>
          <p:nvPr/>
        </p:nvSpPr>
        <p:spPr>
          <a:xfrm>
            <a:off x="838199" y="2011256"/>
            <a:ext cx="10515602" cy="461665"/>
          </a:xfrm>
          <a:prstGeom prst="rect">
            <a:avLst/>
          </a:prstGeom>
          <a:noFill/>
        </p:spPr>
        <p:txBody>
          <a:bodyPr wrap="square" rtlCol="0">
            <a:spAutoFit/>
          </a:bodyPr>
          <a:lstStyle/>
          <a:p>
            <a:r>
              <a:rPr lang="en-US" sz="2400" dirty="0"/>
              <a:t>…by interacting with an all-powerful, but </a:t>
            </a:r>
            <a:r>
              <a:rPr lang="en-US" sz="2400" i="1" dirty="0">
                <a:solidFill>
                  <a:srgbClr val="FF7DFB"/>
                </a:solidFill>
              </a:rPr>
              <a:t>untrusted</a:t>
            </a:r>
            <a:r>
              <a:rPr lang="en-US" sz="2400"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9178235" y="3876095"/>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11700000">
            <a:off x="6973674" y="3462089"/>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280837" y="2844458"/>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7892563" y="2791066"/>
                <a:ext cx="899928" cy="64633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𝜓</m:t>
                          </m:r>
                        </m:e>
                        <m:sub>
                          <m:r>
                            <a:rPr lang="en-US" sz="3600" b="0" i="1" smtClean="0">
                              <a:latin typeface="Cambria Math" panose="02040503050406030204" pitchFamily="18" charset="0"/>
                            </a:rPr>
                            <m:t>0</m:t>
                          </m:r>
                        </m:sub>
                      </m:sSub>
                      <m:r>
                        <a:rPr lang="en-US" sz="3600" b="0" i="1" smtClean="0">
                          <a:latin typeface="Cambria Math" panose="02040503050406030204" pitchFamily="18" charset="0"/>
                        </a:rPr>
                        <m:t>⟩</m:t>
                      </m:r>
                    </m:oMath>
                  </m:oMathPara>
                </a14:m>
                <a:endParaRPr lang="en-US" sz="36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7892563" y="2791066"/>
                <a:ext cx="899928" cy="646331"/>
              </a:xfrm>
              <a:prstGeom prst="rect">
                <a:avLst/>
              </a:prstGeom>
              <a:blipFill>
                <a:blip r:embed="rId8"/>
                <a:stretch>
                  <a:fillRect l="-12500" r="-26389"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9"/>
                <a:stretch>
                  <a:fillRect l="-2193" t="-2469" b="-9877"/>
                </a:stretch>
              </a:blipFill>
            </p:spPr>
            <p:txBody>
              <a:bodyPr/>
              <a:lstStyle/>
              <a:p>
                <a:r>
                  <a:rPr lang="en-US">
                    <a:noFill/>
                  </a:rPr>
                  <a:t> </a:t>
                </a:r>
              </a:p>
            </p:txBody>
          </p:sp>
        </mc:Fallback>
      </mc:AlternateContent>
    </p:spTree>
    <p:extLst>
      <p:ext uri="{BB962C8B-B14F-4D97-AF65-F5344CB8AC3E}">
        <p14:creationId xmlns:p14="http://schemas.microsoft.com/office/powerpoint/2010/main" val="23485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8" grpId="0" animBg="1"/>
      <p:bldP spid="19" grpId="0" animBg="1"/>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685070" y="3368616"/>
            <a:ext cx="2586107" cy="21914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4070205" y="5507357"/>
            <a:ext cx="1966823" cy="646331"/>
          </a:xfrm>
          <a:prstGeom prst="rect">
            <a:avLst/>
          </a:prstGeom>
          <a:noFill/>
        </p:spPr>
        <p:txBody>
          <a:bodyPr wrap="square" rtlCol="0">
            <a:spAutoFit/>
          </a:bodyPr>
          <a:lstStyle/>
          <a:p>
            <a:r>
              <a:rPr lang="en-US" dirty="0"/>
              <a:t>Polynomial-time verifier</a:t>
            </a:r>
          </a:p>
        </p:txBody>
      </p:sp>
      <p:sp>
        <p:nvSpPr>
          <p:cNvPr id="10" name="Right Arrow 9">
            <a:extLst>
              <a:ext uri="{FF2B5EF4-FFF2-40B4-BE49-F238E27FC236}">
                <a16:creationId xmlns:a16="http://schemas.microsoft.com/office/drawing/2014/main" id="{896327B7-6954-83A7-E361-30256F947BC5}"/>
              </a:ext>
            </a:extLst>
          </p:cNvPr>
          <p:cNvSpPr/>
          <p:nvPr/>
        </p:nvSpPr>
        <p:spPr>
          <a:xfrm rot="1816291">
            <a:off x="5961433" y="5064250"/>
            <a:ext cx="619488" cy="41253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884704" y="2703545"/>
            <a:ext cx="2168005" cy="2806769"/>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884704"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sp>
        <p:nvSpPr>
          <p:cNvPr id="14" name="Google Shape;313;p33">
            <a:extLst>
              <a:ext uri="{FF2B5EF4-FFF2-40B4-BE49-F238E27FC236}">
                <a16:creationId xmlns:a16="http://schemas.microsoft.com/office/drawing/2014/main" id="{34130CA2-E871-6BB5-047A-0A3EEFA383CF}"/>
              </a:ext>
            </a:extLst>
          </p:cNvPr>
          <p:cNvSpPr/>
          <p:nvPr/>
        </p:nvSpPr>
        <p:spPr>
          <a:xfrm>
            <a:off x="2594510" y="4259390"/>
            <a:ext cx="1150201"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7;p33">
            <a:extLst>
              <a:ext uri="{FF2B5EF4-FFF2-40B4-BE49-F238E27FC236}">
                <a16:creationId xmlns:a16="http://schemas.microsoft.com/office/drawing/2014/main" id="{737CC9A3-88F4-D87A-9A72-13D1C5268EE3}"/>
              </a:ext>
            </a:extLst>
          </p:cNvPr>
          <p:cNvSpPr/>
          <p:nvPr/>
        </p:nvSpPr>
        <p:spPr>
          <a:xfrm rot="21599900" flipH="1">
            <a:off x="2545070" y="4504431"/>
            <a:ext cx="1199639"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3">
            <a:extLst>
              <a:ext uri="{FF2B5EF4-FFF2-40B4-BE49-F238E27FC236}">
                <a16:creationId xmlns:a16="http://schemas.microsoft.com/office/drawing/2014/main" id="{0B5525BA-4920-0314-72C2-C3A8B9E9C24A}"/>
              </a:ext>
            </a:extLst>
          </p:cNvPr>
          <p:cNvSpPr/>
          <p:nvPr/>
        </p:nvSpPr>
        <p:spPr>
          <a:xfrm>
            <a:off x="2602449" y="4748022"/>
            <a:ext cx="1150201"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7;p33">
            <a:extLst>
              <a:ext uri="{FF2B5EF4-FFF2-40B4-BE49-F238E27FC236}">
                <a16:creationId xmlns:a16="http://schemas.microsoft.com/office/drawing/2014/main" id="{190B4AF9-96E3-88FB-0193-DCA5E5E6EE75}"/>
              </a:ext>
            </a:extLst>
          </p:cNvPr>
          <p:cNvSpPr/>
          <p:nvPr/>
        </p:nvSpPr>
        <p:spPr>
          <a:xfrm rot="21599900" flipH="1">
            <a:off x="2545069" y="4988911"/>
            <a:ext cx="1199639" cy="1710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F260220F-8AD2-AB93-AC86-D1D5F5396491}"/>
                  </a:ext>
                </a:extLst>
              </p:cNvPr>
              <p:cNvSpPr txBox="1"/>
              <p:nvPr/>
            </p:nvSpPr>
            <p:spPr>
              <a:xfrm>
                <a:off x="838199" y="1512051"/>
                <a:ext cx="10515602" cy="461665"/>
              </a:xfrm>
              <a:prstGeom prst="rect">
                <a:avLst/>
              </a:prstGeom>
              <a:noFill/>
            </p:spPr>
            <p:txBody>
              <a:bodyPr wrap="square" rtlCol="0">
                <a:spAutoFit/>
              </a:bodyPr>
              <a:lstStyle/>
              <a:p>
                <a:r>
                  <a:rPr lang="en-US" sz="2400" dirty="0">
                    <a:solidFill>
                      <a:srgbClr val="FFC000"/>
                    </a:solidFill>
                  </a:rPr>
                  <a:t>Verifier’s goal</a:t>
                </a:r>
                <a:r>
                  <a:rPr lang="en-US" sz="2400" dirty="0"/>
                  <a:t>: transform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𝜓</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oMath>
                </a14:m>
                <a:r>
                  <a:rPr lang="en-US" sz="2400" dirty="0"/>
                  <a:t> to </a:t>
                </a:r>
                <a14:m>
                  <m:oMath xmlns:m="http://schemas.openxmlformats.org/officeDocument/2006/math">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a:rPr lang="en-US" sz="2400" i="1">
                            <a:latin typeface="Cambria Math" panose="02040503050406030204" pitchFamily="18" charset="0"/>
                          </a:rPr>
                          <m:t>𝜓</m:t>
                        </m:r>
                      </m:e>
                      <m:sub>
                        <m:r>
                          <a:rPr lang="en-US" sz="2400" b="0" i="1" smtClean="0">
                            <a:latin typeface="Cambria Math" panose="02040503050406030204" pitchFamily="18" charset="0"/>
                          </a:rPr>
                          <m:t>1</m:t>
                        </m:r>
                      </m:sub>
                    </m:sSub>
                    <m:r>
                      <a:rPr lang="en-US" sz="2400" i="1" smtClean="0">
                        <a:latin typeface="Cambria Math" panose="02040503050406030204" pitchFamily="18" charset="0"/>
                      </a:rPr>
                      <m:t>⟩</m:t>
                    </m:r>
                  </m:oMath>
                </a14:m>
                <a:r>
                  <a:rPr lang="en-US" sz="2400" dirty="0"/>
                  <a:t> via a local transformation</a:t>
                </a:r>
              </a:p>
            </p:txBody>
          </p:sp>
        </mc:Choice>
        <mc:Fallback>
          <p:sp>
            <p:nvSpPr>
              <p:cNvPr id="20" name="TextBox 19">
                <a:extLst>
                  <a:ext uri="{FF2B5EF4-FFF2-40B4-BE49-F238E27FC236}">
                    <a16:creationId xmlns:a16="http://schemas.microsoft.com/office/drawing/2014/main" id="{F260220F-8AD2-AB93-AC86-D1D5F5396491}"/>
                  </a:ext>
                </a:extLst>
              </p:cNvPr>
              <p:cNvSpPr txBox="1">
                <a:spLocks noRot="1" noChangeAspect="1" noMove="1" noResize="1" noEditPoints="1" noAdjustHandles="1" noChangeArrowheads="1" noChangeShapeType="1" noTextEdit="1"/>
              </p:cNvSpPr>
              <p:nvPr/>
            </p:nvSpPr>
            <p:spPr>
              <a:xfrm>
                <a:off x="838199" y="1512051"/>
                <a:ext cx="10515602" cy="461665"/>
              </a:xfrm>
              <a:prstGeom prst="rect">
                <a:avLst/>
              </a:prstGeom>
              <a:blipFill>
                <a:blip r:embed="rId5"/>
                <a:stretch>
                  <a:fillRect l="-843" t="-10811" b="-2973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DBC2507-1217-40E3-AA10-CBEC27C3DD1C}"/>
              </a:ext>
            </a:extLst>
          </p:cNvPr>
          <p:cNvSpPr txBox="1"/>
          <p:nvPr/>
        </p:nvSpPr>
        <p:spPr>
          <a:xfrm>
            <a:off x="838199" y="2011256"/>
            <a:ext cx="10515602" cy="461665"/>
          </a:xfrm>
          <a:prstGeom prst="rect">
            <a:avLst/>
          </a:prstGeom>
          <a:noFill/>
        </p:spPr>
        <p:txBody>
          <a:bodyPr wrap="square" rtlCol="0">
            <a:spAutoFit/>
          </a:bodyPr>
          <a:lstStyle/>
          <a:p>
            <a:r>
              <a:rPr lang="en-US" sz="2400" dirty="0"/>
              <a:t>…by interacting with an all-powerful, but </a:t>
            </a:r>
            <a:r>
              <a:rPr lang="en-US" sz="2400" i="1" dirty="0">
                <a:solidFill>
                  <a:srgbClr val="FF7DFB"/>
                </a:solidFill>
              </a:rPr>
              <a:t>untrusted</a:t>
            </a:r>
            <a:r>
              <a:rPr lang="en-US" sz="2400"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9178235" y="3876095"/>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9176580">
            <a:off x="7026747" y="4672525"/>
            <a:ext cx="2320214" cy="322000"/>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474843" y="5074414"/>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7736890" y="5042558"/>
                <a:ext cx="89992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oMath>
                  </m:oMathPara>
                </a14:m>
                <a:endParaRPr lang="en-US" sz="36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7736890" y="5042558"/>
                <a:ext cx="899928" cy="646331"/>
              </a:xfrm>
              <a:prstGeom prst="rect">
                <a:avLst/>
              </a:prstGeom>
              <a:blipFill>
                <a:blip r:embed="rId8"/>
                <a:stretch>
                  <a:fillRect l="-13889" r="-25000"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9"/>
                <a:stretch>
                  <a:fillRect l="-2193" t="-2469" b="-9877"/>
                </a:stretch>
              </a:blipFill>
            </p:spPr>
            <p:txBody>
              <a:bodyPr/>
              <a:lstStyle/>
              <a:p>
                <a:r>
                  <a:rPr lang="en-US">
                    <a:noFill/>
                  </a:rPr>
                  <a:t> </a:t>
                </a:r>
              </a:p>
            </p:txBody>
          </p:sp>
        </mc:Fallback>
      </mc:AlternateContent>
    </p:spTree>
    <p:extLst>
      <p:ext uri="{BB962C8B-B14F-4D97-AF65-F5344CB8AC3E}">
        <p14:creationId xmlns:p14="http://schemas.microsoft.com/office/powerpoint/2010/main" val="3485771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6142842" y="2912442"/>
                <a:ext cx="899928" cy="52322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6142842" y="2912442"/>
                <a:ext cx="899928" cy="523220"/>
              </a:xfrm>
              <a:prstGeom prst="rect">
                <a:avLst/>
              </a:prstGeom>
              <a:blipFill>
                <a:blip r:embed="rId7"/>
                <a:stretch>
                  <a:fillRect l="-4167" r="-5556"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8"/>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3A3589A7-58F4-4913-E873-7BB001F25EBB}"/>
                  </a:ext>
                </a:extLst>
              </p:cNvPr>
              <p:cNvSpPr txBox="1"/>
              <p:nvPr/>
            </p:nvSpPr>
            <p:spPr>
              <a:xfrm>
                <a:off x="7986557" y="3138577"/>
                <a:ext cx="4074064" cy="954107"/>
              </a:xfrm>
              <a:prstGeom prst="rect">
                <a:avLst/>
              </a:prstGeom>
              <a:noFill/>
            </p:spPr>
            <p:txBody>
              <a:bodyPr wrap="square" rtlCol="0">
                <a:spAutoFit/>
              </a:bodyPr>
              <a:lstStyle/>
              <a:p>
                <a:r>
                  <a:rPr lang="en-US" sz="2800" u="sng" dirty="0"/>
                  <a:t>Step 1:</a:t>
                </a:r>
              </a:p>
              <a:p>
                <a:r>
                  <a:rPr lang="en-US" sz="2800" dirty="0"/>
                  <a:t>Receive register </a:t>
                </a:r>
                <a:r>
                  <a:rPr lang="en-US" sz="2800" b="1" dirty="0"/>
                  <a:t>A</a:t>
                </a:r>
                <a:r>
                  <a:rPr lang="en-US" sz="2800" dirty="0"/>
                  <a:t> of </a:t>
                </a:r>
                <a14:m>
                  <m:oMath xmlns:m="http://schemas.openxmlformats.org/officeDocument/2006/math">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e>
                    </m:d>
                  </m:oMath>
                </a14:m>
                <a:endParaRPr lang="en-US" sz="2800" b="0" dirty="0"/>
              </a:p>
            </p:txBody>
          </p:sp>
        </mc:Choice>
        <mc:Fallback>
          <p:sp>
            <p:nvSpPr>
              <p:cNvPr id="21" name="TextBox 20">
                <a:extLst>
                  <a:ext uri="{FF2B5EF4-FFF2-40B4-BE49-F238E27FC236}">
                    <a16:creationId xmlns:a16="http://schemas.microsoft.com/office/drawing/2014/main" id="{3A3589A7-58F4-4913-E873-7BB001F25EBB}"/>
                  </a:ext>
                </a:extLst>
              </p:cNvPr>
              <p:cNvSpPr txBox="1">
                <a:spLocks noRot="1" noChangeAspect="1" noMove="1" noResize="1" noEditPoints="1" noAdjustHandles="1" noChangeArrowheads="1" noChangeShapeType="1" noTextEdit="1"/>
              </p:cNvSpPr>
              <p:nvPr/>
            </p:nvSpPr>
            <p:spPr>
              <a:xfrm>
                <a:off x="7986557" y="3138577"/>
                <a:ext cx="4074064" cy="954107"/>
              </a:xfrm>
              <a:prstGeom prst="rect">
                <a:avLst/>
              </a:prstGeom>
              <a:blipFill>
                <a:blip r:embed="rId9"/>
                <a:stretch>
                  <a:fillRect l="-3106" t="-7895" b="-17105"/>
                </a:stretch>
              </a:blipFill>
            </p:spPr>
            <p:txBody>
              <a:bodyPr/>
              <a:lstStyle/>
              <a:p>
                <a:r>
                  <a:rPr lang="en-US">
                    <a:noFill/>
                  </a:rPr>
                  <a:t> </a:t>
                </a:r>
              </a:p>
            </p:txBody>
          </p:sp>
        </mc:Fallback>
      </mc:AlternateContent>
      <p:sp>
        <p:nvSpPr>
          <p:cNvPr id="23" name="Google Shape;200;p22">
            <a:extLst>
              <a:ext uri="{FF2B5EF4-FFF2-40B4-BE49-F238E27FC236}">
                <a16:creationId xmlns:a16="http://schemas.microsoft.com/office/drawing/2014/main" id="{2FA6FF18-E957-76AF-EEC5-63F42ADAE512}"/>
              </a:ext>
            </a:extLst>
          </p:cNvPr>
          <p:cNvSpPr/>
          <p:nvPr/>
        </p:nvSpPr>
        <p:spPr>
          <a:xfrm rot="11050608">
            <a:off x="4483478" y="3527999"/>
            <a:ext cx="2547013" cy="314532"/>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24" name="Picture 8" descr="A flat vector style of quantum physics, electron icon 6742292 Vector Art at  Vecteezy">
            <a:extLst>
              <a:ext uri="{FF2B5EF4-FFF2-40B4-BE49-F238E27FC236}">
                <a16:creationId xmlns:a16="http://schemas.microsoft.com/office/drawing/2014/main" id="{5CFBF9AB-3F37-498B-FB56-75FB715427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17278" y="3214741"/>
            <a:ext cx="681037" cy="68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85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11050608">
            <a:off x="4483478" y="3527999"/>
            <a:ext cx="2547013" cy="314532"/>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17278" y="3214741"/>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6142842" y="2912442"/>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6142842" y="2912442"/>
                <a:ext cx="899928" cy="523220"/>
              </a:xfrm>
              <a:prstGeom prst="rect">
                <a:avLst/>
              </a:prstGeom>
              <a:blipFill>
                <a:blip r:embed="rId7"/>
                <a:stretch>
                  <a:fillRect l="-4167" r="-5556"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8"/>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0800000">
            <a:off x="4475405" y="4428853"/>
            <a:ext cx="681036" cy="329928"/>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67D8C201-0C89-A7BB-C8AD-50E1EE64F0D1}"/>
                  </a:ext>
                </a:extLst>
              </p:cNvPr>
              <p:cNvSpPr txBox="1"/>
              <p:nvPr/>
            </p:nvSpPr>
            <p:spPr>
              <a:xfrm>
                <a:off x="7845885" y="3003942"/>
                <a:ext cx="4074064" cy="1384995"/>
              </a:xfrm>
              <a:prstGeom prst="rect">
                <a:avLst/>
              </a:prstGeom>
              <a:noFill/>
            </p:spPr>
            <p:txBody>
              <a:bodyPr wrap="square" rtlCol="0">
                <a:spAutoFit/>
              </a:bodyPr>
              <a:lstStyle/>
              <a:p>
                <a:r>
                  <a:rPr lang="en-US" sz="2800" u="sng" dirty="0"/>
                  <a:t>Step 2:</a:t>
                </a:r>
              </a:p>
              <a:p>
                <a:r>
                  <a:rPr lang="en-US" sz="2800" dirty="0"/>
                  <a:t>Synthesize “decoy” copy of </a:t>
                </a:r>
                <a14:m>
                  <m:oMath xmlns:m="http://schemas.openxmlformats.org/officeDocument/2006/math">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e>
                    </m:d>
                  </m:oMath>
                </a14:m>
                <a:endParaRPr lang="en-US" sz="2800" b="0" dirty="0"/>
              </a:p>
            </p:txBody>
          </p:sp>
        </mc:Choice>
        <mc:Fallback>
          <p:sp>
            <p:nvSpPr>
              <p:cNvPr id="17" name="TextBox 16">
                <a:extLst>
                  <a:ext uri="{FF2B5EF4-FFF2-40B4-BE49-F238E27FC236}">
                    <a16:creationId xmlns:a16="http://schemas.microsoft.com/office/drawing/2014/main" id="{67D8C201-0C89-A7BB-C8AD-50E1EE64F0D1}"/>
                  </a:ext>
                </a:extLst>
              </p:cNvPr>
              <p:cNvSpPr txBox="1">
                <a:spLocks noRot="1" noChangeAspect="1" noMove="1" noResize="1" noEditPoints="1" noAdjustHandles="1" noChangeArrowheads="1" noChangeShapeType="1" noTextEdit="1"/>
              </p:cNvSpPr>
              <p:nvPr/>
            </p:nvSpPr>
            <p:spPr>
              <a:xfrm>
                <a:off x="7845885" y="3003942"/>
                <a:ext cx="4074064" cy="1384995"/>
              </a:xfrm>
              <a:prstGeom prst="rect">
                <a:avLst/>
              </a:prstGeom>
              <a:blipFill>
                <a:blip r:embed="rId9"/>
                <a:stretch>
                  <a:fillRect l="-3106" t="-4545" b="-109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FC6374F9-4496-DC5D-AB79-9C859936DE16}"/>
                  </a:ext>
                </a:extLst>
              </p:cNvPr>
              <p:cNvSpPr txBox="1"/>
              <p:nvPr/>
            </p:nvSpPr>
            <p:spPr>
              <a:xfrm>
                <a:off x="5932482" y="4384696"/>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18" name="TextBox 17">
                <a:extLst>
                  <a:ext uri="{FF2B5EF4-FFF2-40B4-BE49-F238E27FC236}">
                    <a16:creationId xmlns:a16="http://schemas.microsoft.com/office/drawing/2014/main" id="{FC6374F9-4496-DC5D-AB79-9C859936DE16}"/>
                  </a:ext>
                </a:extLst>
              </p:cNvPr>
              <p:cNvSpPr txBox="1">
                <a:spLocks noRot="1" noChangeAspect="1" noMove="1" noResize="1" noEditPoints="1" noAdjustHandles="1" noChangeArrowheads="1" noChangeShapeType="1" noTextEdit="1"/>
              </p:cNvSpPr>
              <p:nvPr/>
            </p:nvSpPr>
            <p:spPr>
              <a:xfrm>
                <a:off x="5932482" y="4384696"/>
                <a:ext cx="899928" cy="523220"/>
              </a:xfrm>
              <a:prstGeom prst="rect">
                <a:avLst/>
              </a:prstGeom>
              <a:blipFill>
                <a:blip r:embed="rId10"/>
                <a:stretch>
                  <a:fillRect l="-5556" r="-4167" b="-2142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F0792690-0A81-345D-A4CC-CE185D614587}"/>
              </a:ext>
            </a:extLst>
          </p:cNvPr>
          <p:cNvSpPr txBox="1"/>
          <p:nvPr/>
        </p:nvSpPr>
        <p:spPr>
          <a:xfrm>
            <a:off x="4475404" y="1986988"/>
            <a:ext cx="2960672" cy="461665"/>
          </a:xfrm>
          <a:prstGeom prst="rect">
            <a:avLst/>
          </a:prstGeom>
          <a:noFill/>
        </p:spPr>
        <p:txBody>
          <a:bodyPr wrap="square" rtlCol="0" anchor="ctr">
            <a:spAutoFit/>
          </a:bodyPr>
          <a:lstStyle/>
          <a:p>
            <a:r>
              <a:rPr lang="en-US" sz="2400" dirty="0">
                <a:solidFill>
                  <a:schemeClr val="tx1">
                    <a:lumMod val="85000"/>
                  </a:schemeClr>
                </a:solidFill>
              </a:rPr>
              <a:t>“True” copy</a:t>
            </a:r>
          </a:p>
        </p:txBody>
      </p:sp>
      <p:cxnSp>
        <p:nvCxnSpPr>
          <p:cNvPr id="20" name="Curved Connector 19">
            <a:extLst>
              <a:ext uri="{FF2B5EF4-FFF2-40B4-BE49-F238E27FC236}">
                <a16:creationId xmlns:a16="http://schemas.microsoft.com/office/drawing/2014/main" id="{7B14F4F9-F3C5-508D-16C4-2CC0762DF8FD}"/>
              </a:ext>
            </a:extLst>
          </p:cNvPr>
          <p:cNvCxnSpPr>
            <a:cxnSpLocks/>
          </p:cNvCxnSpPr>
          <p:nvPr/>
        </p:nvCxnSpPr>
        <p:spPr>
          <a:xfrm rot="5400000">
            <a:off x="4622544" y="2612730"/>
            <a:ext cx="871594" cy="562773"/>
          </a:xfrm>
          <a:prstGeom prst="curvedConnector3">
            <a:avLst>
              <a:gd name="adj1" fmla="val 50000"/>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4AF122E-1C2E-A6CF-134F-C2104774AB0F}"/>
              </a:ext>
            </a:extLst>
          </p:cNvPr>
          <p:cNvSpPr txBox="1"/>
          <p:nvPr/>
        </p:nvSpPr>
        <p:spPr>
          <a:xfrm>
            <a:off x="7436076" y="5069039"/>
            <a:ext cx="2960672" cy="461665"/>
          </a:xfrm>
          <a:prstGeom prst="rect">
            <a:avLst/>
          </a:prstGeom>
          <a:noFill/>
        </p:spPr>
        <p:txBody>
          <a:bodyPr wrap="square" rtlCol="0" anchor="ctr">
            <a:spAutoFit/>
          </a:bodyPr>
          <a:lstStyle/>
          <a:p>
            <a:r>
              <a:rPr lang="en-US" sz="2400" dirty="0">
                <a:solidFill>
                  <a:schemeClr val="tx1">
                    <a:lumMod val="85000"/>
                  </a:schemeClr>
                </a:solidFill>
              </a:rPr>
              <a:t>“Decoy” copy</a:t>
            </a:r>
          </a:p>
        </p:txBody>
      </p:sp>
      <p:cxnSp>
        <p:nvCxnSpPr>
          <p:cNvPr id="25" name="Curved Connector 24">
            <a:extLst>
              <a:ext uri="{FF2B5EF4-FFF2-40B4-BE49-F238E27FC236}">
                <a16:creationId xmlns:a16="http://schemas.microsoft.com/office/drawing/2014/main" id="{CBEF91D3-7DD2-47B5-840E-03837B37DE15}"/>
              </a:ext>
            </a:extLst>
          </p:cNvPr>
          <p:cNvCxnSpPr>
            <a:cxnSpLocks/>
          </p:cNvCxnSpPr>
          <p:nvPr/>
        </p:nvCxnSpPr>
        <p:spPr>
          <a:xfrm rot="10800000">
            <a:off x="4739094" y="4845288"/>
            <a:ext cx="2696983" cy="536033"/>
          </a:xfrm>
          <a:prstGeom prst="curvedConnector3">
            <a:avLst>
              <a:gd name="adj1" fmla="val 100272"/>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18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9897180">
            <a:off x="4465398" y="3938442"/>
            <a:ext cx="2547013" cy="314532"/>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17278" y="3214741"/>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6142842" y="2912442"/>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6142842" y="2912442"/>
                <a:ext cx="899928" cy="523220"/>
              </a:xfrm>
              <a:prstGeom prst="rect">
                <a:avLst/>
              </a:prstGeom>
              <a:blipFill>
                <a:blip r:embed="rId7"/>
                <a:stretch>
                  <a:fillRect l="-4167" r="-5556"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8"/>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2959027">
            <a:off x="4313488" y="3878318"/>
            <a:ext cx="1001117" cy="304011"/>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DFC6E44-BCB3-EBC7-DFCB-84F86FABB4EC}"/>
              </a:ext>
            </a:extLst>
          </p:cNvPr>
          <p:cNvSpPr txBox="1"/>
          <p:nvPr/>
        </p:nvSpPr>
        <p:spPr>
          <a:xfrm>
            <a:off x="8117936" y="2941671"/>
            <a:ext cx="4074064" cy="1815882"/>
          </a:xfrm>
          <a:prstGeom prst="rect">
            <a:avLst/>
          </a:prstGeom>
          <a:noFill/>
        </p:spPr>
        <p:txBody>
          <a:bodyPr wrap="square" rtlCol="0">
            <a:spAutoFit/>
          </a:bodyPr>
          <a:lstStyle/>
          <a:p>
            <a:r>
              <a:rPr lang="en-US" sz="2800" u="sng" dirty="0"/>
              <a:t>Step 3:</a:t>
            </a:r>
          </a:p>
          <a:p>
            <a:r>
              <a:rPr lang="en-US" sz="2800" b="0" dirty="0"/>
              <a:t>Randomly permute</a:t>
            </a:r>
            <a:br>
              <a:rPr lang="en-US" sz="2800" b="0" dirty="0"/>
            </a:br>
            <a:r>
              <a:rPr lang="en-US" sz="2800" dirty="0"/>
              <a:t>the </a:t>
            </a:r>
            <a:r>
              <a:rPr lang="en-US" sz="2800" b="1" dirty="0"/>
              <a:t>A</a:t>
            </a:r>
            <a:r>
              <a:rPr lang="en-US" sz="2800" dirty="0"/>
              <a:t> registers of true and decoy copies.</a:t>
            </a:r>
            <a:endParaRPr lang="en-US" sz="2800" b="0" dirty="0"/>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9DB288FC-B3F6-E195-FB28-8A4B048C1954}"/>
                  </a:ext>
                </a:extLst>
              </p:cNvPr>
              <p:cNvSpPr txBox="1"/>
              <p:nvPr/>
            </p:nvSpPr>
            <p:spPr>
              <a:xfrm>
                <a:off x="5932482" y="4384696"/>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18" name="TextBox 17">
                <a:extLst>
                  <a:ext uri="{FF2B5EF4-FFF2-40B4-BE49-F238E27FC236}">
                    <a16:creationId xmlns:a16="http://schemas.microsoft.com/office/drawing/2014/main" id="{9DB288FC-B3F6-E195-FB28-8A4B048C1954}"/>
                  </a:ext>
                </a:extLst>
              </p:cNvPr>
              <p:cNvSpPr txBox="1">
                <a:spLocks noRot="1" noChangeAspect="1" noMove="1" noResize="1" noEditPoints="1" noAdjustHandles="1" noChangeArrowheads="1" noChangeShapeType="1" noTextEdit="1"/>
              </p:cNvSpPr>
              <p:nvPr/>
            </p:nvSpPr>
            <p:spPr>
              <a:xfrm>
                <a:off x="5932482" y="4384696"/>
                <a:ext cx="899928" cy="523220"/>
              </a:xfrm>
              <a:prstGeom prst="rect">
                <a:avLst/>
              </a:prstGeom>
              <a:blipFill>
                <a:blip r:embed="rId9"/>
                <a:stretch>
                  <a:fillRect l="-5556" r="-4167" b="-21429"/>
                </a:stretch>
              </a:blipFill>
            </p:spPr>
            <p:txBody>
              <a:bodyPr/>
              <a:lstStyle/>
              <a:p>
                <a:r>
                  <a:rPr lang="en-US">
                    <a:noFill/>
                  </a:rPr>
                  <a:t> </a:t>
                </a:r>
              </a:p>
            </p:txBody>
          </p:sp>
        </mc:Fallback>
      </mc:AlternateContent>
    </p:spTree>
    <p:extLst>
      <p:ext uri="{BB962C8B-B14F-4D97-AF65-F5344CB8AC3E}">
        <p14:creationId xmlns:p14="http://schemas.microsoft.com/office/powerpoint/2010/main" val="2426684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10120158">
            <a:off x="2357374" y="4085456"/>
            <a:ext cx="4587554" cy="230045"/>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748320" y="3204547"/>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A96FB68-FB00-8C79-6CD7-D411AF38903D}"/>
                  </a:ext>
                </a:extLst>
              </p:cNvPr>
              <p:cNvSpPr txBox="1"/>
              <p:nvPr/>
            </p:nvSpPr>
            <p:spPr>
              <a:xfrm>
                <a:off x="6142842" y="2912442"/>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6" name="TextBox 5">
                <a:extLst>
                  <a:ext uri="{FF2B5EF4-FFF2-40B4-BE49-F238E27FC236}">
                    <a16:creationId xmlns:a16="http://schemas.microsoft.com/office/drawing/2014/main" id="{FA96FB68-FB00-8C79-6CD7-D411AF38903D}"/>
                  </a:ext>
                </a:extLst>
              </p:cNvPr>
              <p:cNvSpPr txBox="1">
                <a:spLocks noRot="1" noChangeAspect="1" noMove="1" noResize="1" noEditPoints="1" noAdjustHandles="1" noChangeArrowheads="1" noChangeShapeType="1" noTextEdit="1"/>
              </p:cNvSpPr>
              <p:nvPr/>
            </p:nvSpPr>
            <p:spPr>
              <a:xfrm>
                <a:off x="6142842" y="2912442"/>
                <a:ext cx="899928" cy="523220"/>
              </a:xfrm>
              <a:prstGeom prst="rect">
                <a:avLst/>
              </a:prstGeom>
              <a:blipFill>
                <a:blip r:embed="rId7"/>
                <a:stretch>
                  <a:fillRect l="-4167" r="-5556"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8"/>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1790497" y="4257570"/>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1813245" flipV="1">
            <a:off x="2453535" y="3866756"/>
            <a:ext cx="2675283" cy="273213"/>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9879331-54F4-A8DE-F5C3-67DDCBB27CAE}"/>
              </a:ext>
            </a:extLst>
          </p:cNvPr>
          <p:cNvSpPr txBox="1"/>
          <p:nvPr/>
        </p:nvSpPr>
        <p:spPr>
          <a:xfrm>
            <a:off x="7679199" y="2912442"/>
            <a:ext cx="4074064" cy="1815882"/>
          </a:xfrm>
          <a:prstGeom prst="rect">
            <a:avLst/>
          </a:prstGeom>
          <a:noFill/>
        </p:spPr>
        <p:txBody>
          <a:bodyPr wrap="square" rtlCol="0">
            <a:spAutoFit/>
          </a:bodyPr>
          <a:lstStyle/>
          <a:p>
            <a:r>
              <a:rPr lang="en-US" sz="2800" u="sng" dirty="0"/>
              <a:t>Step 4:</a:t>
            </a:r>
          </a:p>
          <a:p>
            <a:r>
              <a:rPr lang="en-US" sz="2800" b="0" dirty="0"/>
              <a:t>Send both </a:t>
            </a:r>
            <a:r>
              <a:rPr lang="en-US" sz="2800" b="1" dirty="0"/>
              <a:t>A </a:t>
            </a:r>
            <a:r>
              <a:rPr lang="en-US" sz="2800" dirty="0"/>
              <a:t>registers</a:t>
            </a:r>
            <a:r>
              <a:rPr lang="en-US" sz="2800" b="0" dirty="0"/>
              <a:t> to</a:t>
            </a:r>
            <a:br>
              <a:rPr lang="en-US" sz="2800" b="0" dirty="0"/>
            </a:br>
            <a:r>
              <a:rPr lang="en-US" sz="2800" b="0" dirty="0"/>
              <a:t>prover, who applies</a:t>
            </a:r>
            <a:r>
              <a:rPr lang="en-US" sz="2800" dirty="0"/>
              <a:t> some</a:t>
            </a:r>
            <a:br>
              <a:rPr lang="en-US" sz="2800" dirty="0"/>
            </a:br>
            <a:r>
              <a:rPr lang="en-US" sz="2800" dirty="0"/>
              <a:t>quantum operation.</a:t>
            </a:r>
            <a:endParaRPr lang="en-US" sz="2800" b="0" dirty="0"/>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0B03CE60-D28F-DBBD-2871-07495BE9C3BC}"/>
                  </a:ext>
                </a:extLst>
              </p:cNvPr>
              <p:cNvSpPr txBox="1"/>
              <p:nvPr/>
            </p:nvSpPr>
            <p:spPr>
              <a:xfrm>
                <a:off x="5932482" y="4384696"/>
                <a:ext cx="8999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oMath>
                  </m:oMathPara>
                </a14:m>
                <a:endParaRPr lang="en-US" sz="2800" dirty="0"/>
              </a:p>
            </p:txBody>
          </p:sp>
        </mc:Choice>
        <mc:Fallback>
          <p:sp>
            <p:nvSpPr>
              <p:cNvPr id="18" name="TextBox 17">
                <a:extLst>
                  <a:ext uri="{FF2B5EF4-FFF2-40B4-BE49-F238E27FC236}">
                    <a16:creationId xmlns:a16="http://schemas.microsoft.com/office/drawing/2014/main" id="{0B03CE60-D28F-DBBD-2871-07495BE9C3BC}"/>
                  </a:ext>
                </a:extLst>
              </p:cNvPr>
              <p:cNvSpPr txBox="1">
                <a:spLocks noRot="1" noChangeAspect="1" noMove="1" noResize="1" noEditPoints="1" noAdjustHandles="1" noChangeArrowheads="1" noChangeShapeType="1" noTextEdit="1"/>
              </p:cNvSpPr>
              <p:nvPr/>
            </p:nvSpPr>
            <p:spPr>
              <a:xfrm>
                <a:off x="5932482" y="4384696"/>
                <a:ext cx="899928" cy="523220"/>
              </a:xfrm>
              <a:prstGeom prst="rect">
                <a:avLst/>
              </a:prstGeom>
              <a:blipFill>
                <a:blip r:embed="rId9"/>
                <a:stretch>
                  <a:fillRect l="-5556" r="-4167" b="-21429"/>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2E529BD6-AF36-0E11-1B85-DDA476E2B7CF}"/>
              </a:ext>
            </a:extLst>
          </p:cNvPr>
          <p:cNvSpPr/>
          <p:nvPr/>
        </p:nvSpPr>
        <p:spPr>
          <a:xfrm>
            <a:off x="925871" y="2769797"/>
            <a:ext cx="2298086" cy="2575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8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26" presetClass="emph" presetSubtype="0" repeatCount="2000" fill="hold" grpId="0" nodeType="withEffect">
                                  <p:stCondLst>
                                    <p:cond delay="0"/>
                                  </p:stCondLst>
                                  <p:childTnLst>
                                    <p:animEffect transition="out" filter="fade">
                                      <p:cBhvr>
                                        <p:cTn id="8" dur="500" tmFilter="0, 0; .2, .5; .8, .5; 1, 0"/>
                                        <p:tgtEl>
                                          <p:spTgt spid="19"/>
                                        </p:tgtEl>
                                      </p:cBhvr>
                                    </p:animEffect>
                                    <p:animScale>
                                      <p:cBhvr>
                                        <p:cTn id="9" dur="250" autoRev="1" fill="hold"/>
                                        <p:tgtEl>
                                          <p:spTgt spid="19"/>
                                        </p:tgtEl>
                                      </p:cBhvr>
                                      <p:by x="105000" y="105000"/>
                                    </p:animScale>
                                  </p:childTnLst>
                                  <p:subTnLst>
                                    <p:set>
                                      <p:cBhvr override="childStyle">
                                        <p:cTn dur="1" fill="hold" display="0" masterRel="sameClick" afterEffect="1">
                                          <p:stCondLst>
                                            <p:cond evt="end" delay="0">
                                              <p:tn val="7"/>
                                            </p:cond>
                                          </p:stCondLst>
                                        </p:cTn>
                                        <p:tgtEl>
                                          <p:spTgt spid="19"/>
                                        </p:tgtEl>
                                        <p:attrNameLst>
                                          <p:attrName>style.visibility</p:attrName>
                                        </p:attrNameLst>
                                      </p:cBhvr>
                                      <p:to>
                                        <p:strVal val="hidden"/>
                                      </p:to>
                                    </p:set>
                                  </p:sub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par>
                          <p:cTn id="13" fill="hold">
                            <p:stCondLst>
                              <p:cond delay="1000"/>
                            </p:stCondLst>
                            <p:childTnLst>
                              <p:par>
                                <p:cTn id="14" presetID="1" presetClass="exit"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animBg="1"/>
      <p:bldP spid="19" grpId="1" animBg="1"/>
      <p:bldP spid="19"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11050608">
            <a:off x="4483478" y="3527999"/>
            <a:ext cx="2547013" cy="314532"/>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17278" y="3214741"/>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7"/>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0800000">
            <a:off x="4475405" y="4428853"/>
            <a:ext cx="681036" cy="329928"/>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CC36DD-20B6-40F7-2125-E593D8E81C00}"/>
              </a:ext>
            </a:extLst>
          </p:cNvPr>
          <p:cNvSpPr txBox="1"/>
          <p:nvPr/>
        </p:nvSpPr>
        <p:spPr>
          <a:xfrm>
            <a:off x="7696691" y="2865966"/>
            <a:ext cx="4074064" cy="1815882"/>
          </a:xfrm>
          <a:prstGeom prst="rect">
            <a:avLst/>
          </a:prstGeom>
          <a:noFill/>
        </p:spPr>
        <p:txBody>
          <a:bodyPr wrap="square" rtlCol="0">
            <a:spAutoFit/>
          </a:bodyPr>
          <a:lstStyle/>
          <a:p>
            <a:r>
              <a:rPr lang="en-US" sz="2800" u="sng" dirty="0"/>
              <a:t>Step 5:</a:t>
            </a:r>
          </a:p>
          <a:p>
            <a:r>
              <a:rPr lang="en-US" sz="2800" b="0" dirty="0"/>
              <a:t>Prover sends back </a:t>
            </a:r>
            <a:r>
              <a:rPr lang="en-US" sz="2800" b="1" dirty="0"/>
              <a:t>A</a:t>
            </a:r>
            <a:r>
              <a:rPr lang="en-US" sz="2800" dirty="0"/>
              <a:t> registers</a:t>
            </a:r>
            <a:r>
              <a:rPr lang="en-US" sz="2800" b="0" dirty="0"/>
              <a:t>,</a:t>
            </a:r>
            <a:r>
              <a:rPr lang="en-US" sz="2800" dirty="0"/>
              <a:t> </a:t>
            </a:r>
            <a:r>
              <a:rPr lang="en-US" sz="2800" b="0" dirty="0"/>
              <a:t>and verifier </a:t>
            </a:r>
            <a:r>
              <a:rPr lang="en-US" sz="2800" b="0" dirty="0" err="1"/>
              <a:t>unpermutes</a:t>
            </a:r>
            <a:r>
              <a:rPr lang="en-US" sz="2800" b="0" dirty="0"/>
              <a:t>.</a:t>
            </a:r>
          </a:p>
        </p:txBody>
      </p:sp>
    </p:spTree>
    <p:extLst>
      <p:ext uri="{BB962C8B-B14F-4D97-AF65-F5344CB8AC3E}">
        <p14:creationId xmlns:p14="http://schemas.microsoft.com/office/powerpoint/2010/main" val="31475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43D70B4-F239-2243-0B18-0C5A04C07164}"/>
              </a:ext>
            </a:extLst>
          </p:cNvPr>
          <p:cNvSpPr txBox="1">
            <a:spLocks/>
          </p:cNvSpPr>
          <p:nvPr/>
        </p:nvSpPr>
        <p:spPr>
          <a:xfrm>
            <a:off x="838200" y="4410897"/>
            <a:ext cx="11687504" cy="3903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B0F0"/>
                </a:solidFill>
              </a:rPr>
              <a:t>Questions:</a:t>
            </a:r>
          </a:p>
          <a:p>
            <a:pPr marL="514350" indent="-514350">
              <a:buFont typeface="Arial" panose="020B0604020202020204" pitchFamily="34" charset="0"/>
              <a:buAutoNum type="arabicPeriod"/>
            </a:pPr>
            <a:r>
              <a:rPr lang="en-US" dirty="0"/>
              <a:t>Can the conclusion be based on weaker (or no) assumptions?</a:t>
            </a:r>
          </a:p>
          <a:p>
            <a:pPr marL="514350" indent="-514350">
              <a:buFont typeface="Arial" panose="020B0604020202020204" pitchFamily="34" charset="0"/>
              <a:buAutoNum type="arabicPeriod"/>
            </a:pPr>
            <a:r>
              <a:rPr lang="en-US" dirty="0"/>
              <a:t>Does this hardness hold for generic black holes?</a:t>
            </a:r>
          </a:p>
          <a:p>
            <a:pPr marL="514350" indent="-514350">
              <a:buFont typeface="Arial" panose="020B0604020202020204" pitchFamily="34" charset="0"/>
              <a:buAutoNum type="arabicPeriod"/>
            </a:pPr>
            <a:r>
              <a:rPr lang="en-US" dirty="0"/>
              <a:t>What computational resources suffice to decode Hawking radiation?</a:t>
            </a:r>
          </a:p>
        </p:txBody>
      </p:sp>
      <p:pic>
        <p:nvPicPr>
          <p:cNvPr id="6" name="Picture 5">
            <a:extLst>
              <a:ext uri="{FF2B5EF4-FFF2-40B4-BE49-F238E27FC236}">
                <a16:creationId xmlns:a16="http://schemas.microsoft.com/office/drawing/2014/main" id="{7CC5726E-36A3-B50B-6627-F188E995090D}"/>
              </a:ext>
            </a:extLst>
          </p:cNvPr>
          <p:cNvPicPr>
            <a:picLocks noChangeAspect="1"/>
          </p:cNvPicPr>
          <p:nvPr/>
        </p:nvPicPr>
        <p:blipFill>
          <a:blip r:embed="rId2"/>
          <a:stretch>
            <a:fillRect/>
          </a:stretch>
        </p:blipFill>
        <p:spPr>
          <a:xfrm>
            <a:off x="3959772" y="696566"/>
            <a:ext cx="7772400" cy="3023936"/>
          </a:xfrm>
          <a:prstGeom prst="rect">
            <a:avLst/>
          </a:prstGeom>
        </p:spPr>
      </p:pic>
      <p:sp>
        <p:nvSpPr>
          <p:cNvPr id="7" name="TextBox 6">
            <a:extLst>
              <a:ext uri="{FF2B5EF4-FFF2-40B4-BE49-F238E27FC236}">
                <a16:creationId xmlns:a16="http://schemas.microsoft.com/office/drawing/2014/main" id="{CB4F8E51-75B8-2E5D-E4E5-4F585DFF14BE}"/>
              </a:ext>
            </a:extLst>
          </p:cNvPr>
          <p:cNvSpPr txBox="1"/>
          <p:nvPr/>
        </p:nvSpPr>
        <p:spPr>
          <a:xfrm>
            <a:off x="7112877" y="3843921"/>
            <a:ext cx="4619295" cy="369332"/>
          </a:xfrm>
          <a:prstGeom prst="rect">
            <a:avLst/>
          </a:prstGeom>
          <a:noFill/>
        </p:spPr>
        <p:txBody>
          <a:bodyPr wrap="square" rtlCol="0">
            <a:spAutoFit/>
          </a:bodyPr>
          <a:lstStyle/>
          <a:p>
            <a:pPr algn="r"/>
            <a:r>
              <a:rPr lang="en-US" dirty="0">
                <a:solidFill>
                  <a:schemeClr val="tx1">
                    <a:lumMod val="85000"/>
                  </a:schemeClr>
                </a:solidFill>
              </a:rPr>
              <a:t>Symposium on Theory of Computing 1993</a:t>
            </a:r>
          </a:p>
        </p:txBody>
      </p:sp>
      <p:sp>
        <p:nvSpPr>
          <p:cNvPr id="16" name="TextBox 15">
            <a:extLst>
              <a:ext uri="{FF2B5EF4-FFF2-40B4-BE49-F238E27FC236}">
                <a16:creationId xmlns:a16="http://schemas.microsoft.com/office/drawing/2014/main" id="{E5A5A1BE-51D3-8861-5146-6C4B0A7F87BE}"/>
              </a:ext>
            </a:extLst>
          </p:cNvPr>
          <p:cNvSpPr txBox="1"/>
          <p:nvPr/>
        </p:nvSpPr>
        <p:spPr>
          <a:xfrm>
            <a:off x="930050" y="1423704"/>
            <a:ext cx="3029722" cy="1569660"/>
          </a:xfrm>
          <a:prstGeom prst="rect">
            <a:avLst/>
          </a:prstGeom>
          <a:noFill/>
        </p:spPr>
        <p:txBody>
          <a:bodyPr wrap="square">
            <a:spAutoFit/>
          </a:bodyPr>
          <a:lstStyle/>
          <a:p>
            <a:r>
              <a:rPr lang="en-US" sz="3200" dirty="0">
                <a:solidFill>
                  <a:srgbClr val="FFC000"/>
                </a:solidFill>
              </a:rPr>
              <a:t>A theory to answer these questions?</a:t>
            </a:r>
          </a:p>
        </p:txBody>
      </p:sp>
    </p:spTree>
    <p:extLst>
      <p:ext uri="{BB962C8B-B14F-4D97-AF65-F5344CB8AC3E}">
        <p14:creationId xmlns:p14="http://schemas.microsoft.com/office/powerpoint/2010/main" val="3636660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11050608">
            <a:off x="4483478" y="3527999"/>
            <a:ext cx="2547013" cy="314532"/>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17278" y="3214741"/>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7"/>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0800000">
            <a:off x="4475405" y="4428853"/>
            <a:ext cx="681036" cy="329928"/>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ACC36DD-20B6-40F7-2125-E593D8E81C00}"/>
                  </a:ext>
                </a:extLst>
              </p:cNvPr>
              <p:cNvSpPr txBox="1"/>
              <p:nvPr/>
            </p:nvSpPr>
            <p:spPr>
              <a:xfrm>
                <a:off x="7718542" y="2772854"/>
                <a:ext cx="4074064" cy="2677656"/>
              </a:xfrm>
              <a:prstGeom prst="rect">
                <a:avLst/>
              </a:prstGeom>
              <a:noFill/>
            </p:spPr>
            <p:txBody>
              <a:bodyPr wrap="square" rtlCol="0">
                <a:spAutoFit/>
              </a:bodyPr>
              <a:lstStyle/>
              <a:p>
                <a:r>
                  <a:rPr lang="en-US" sz="2800" u="sng" dirty="0"/>
                  <a:t>Step 6:</a:t>
                </a:r>
              </a:p>
              <a:p>
                <a:r>
                  <a:rPr lang="en-US" sz="2800" b="0" dirty="0"/>
                  <a:t>Verifier tests if decoy copy</a:t>
                </a:r>
                <a:br>
                  <a:rPr lang="en-US" sz="2800" b="0" dirty="0"/>
                </a:br>
                <a:r>
                  <a:rPr lang="en-US" sz="2800" b="0" dirty="0"/>
                  <a:t>is now </a:t>
                </a:r>
                <a14:m>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oMath>
                </a14:m>
                <a:r>
                  <a:rPr lang="en-US" sz="2800" dirty="0"/>
                  <a:t>. If so, then</a:t>
                </a:r>
                <a:br>
                  <a:rPr lang="en-US" sz="2800" dirty="0"/>
                </a:br>
                <a:r>
                  <a:rPr lang="en-US" sz="2800" dirty="0"/>
                  <a:t>it accepts and outputs first half of “real” copy.</a:t>
                </a:r>
              </a:p>
              <a:p>
                <a:endParaRPr lang="en-US" sz="2800" b="0" dirty="0"/>
              </a:p>
            </p:txBody>
          </p:sp>
        </mc:Choice>
        <mc:Fallback>
          <p:sp>
            <p:nvSpPr>
              <p:cNvPr id="16" name="TextBox 15">
                <a:extLst>
                  <a:ext uri="{FF2B5EF4-FFF2-40B4-BE49-F238E27FC236}">
                    <a16:creationId xmlns:a16="http://schemas.microsoft.com/office/drawing/2014/main" id="{BACC36DD-20B6-40F7-2125-E593D8E81C00}"/>
                  </a:ext>
                </a:extLst>
              </p:cNvPr>
              <p:cNvSpPr txBox="1">
                <a:spLocks noRot="1" noChangeAspect="1" noMove="1" noResize="1" noEditPoints="1" noAdjustHandles="1" noChangeArrowheads="1" noChangeShapeType="1" noTextEdit="1"/>
              </p:cNvSpPr>
              <p:nvPr/>
            </p:nvSpPr>
            <p:spPr>
              <a:xfrm>
                <a:off x="7718542" y="2772854"/>
                <a:ext cx="4074064" cy="2677656"/>
              </a:xfrm>
              <a:prstGeom prst="rect">
                <a:avLst/>
              </a:prstGeom>
              <a:blipFill>
                <a:blip r:embed="rId8"/>
                <a:stretch>
                  <a:fillRect l="-3106" t="-2358" r="-27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DC157EE-9324-8D5E-7A90-C73646AB1AAB}"/>
                  </a:ext>
                </a:extLst>
              </p:cNvPr>
              <p:cNvSpPr txBox="1"/>
              <p:nvPr/>
            </p:nvSpPr>
            <p:spPr>
              <a:xfrm>
                <a:off x="4410133" y="4780024"/>
                <a:ext cx="89992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dirty="0"/>
              </a:p>
            </p:txBody>
          </p:sp>
        </mc:Choice>
        <mc:Fallback>
          <p:sp>
            <p:nvSpPr>
              <p:cNvPr id="19" name="TextBox 18">
                <a:extLst>
                  <a:ext uri="{FF2B5EF4-FFF2-40B4-BE49-F238E27FC236}">
                    <a16:creationId xmlns:a16="http://schemas.microsoft.com/office/drawing/2014/main" id="{1DC157EE-9324-8D5E-7A90-C73646AB1AAB}"/>
                  </a:ext>
                </a:extLst>
              </p:cNvPr>
              <p:cNvSpPr txBox="1">
                <a:spLocks noRot="1" noChangeAspect="1" noMove="1" noResize="1" noEditPoints="1" noAdjustHandles="1" noChangeArrowheads="1" noChangeShapeType="1" noTextEdit="1"/>
              </p:cNvSpPr>
              <p:nvPr/>
            </p:nvSpPr>
            <p:spPr>
              <a:xfrm>
                <a:off x="4410133" y="4780024"/>
                <a:ext cx="899928" cy="400110"/>
              </a:xfrm>
              <a:prstGeom prst="rect">
                <a:avLst/>
              </a:prstGeom>
              <a:blipFill>
                <a:blip r:embed="rId9"/>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1281594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6075901">
            <a:off x="6674067" y="4160988"/>
            <a:ext cx="849903" cy="413354"/>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596146" y="4718407"/>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7"/>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0800000">
            <a:off x="4475405" y="4428853"/>
            <a:ext cx="681036" cy="329928"/>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ACC36DD-20B6-40F7-2125-E593D8E81C00}"/>
                  </a:ext>
                </a:extLst>
              </p:cNvPr>
              <p:cNvSpPr txBox="1"/>
              <p:nvPr/>
            </p:nvSpPr>
            <p:spPr>
              <a:xfrm>
                <a:off x="7718542" y="2772854"/>
                <a:ext cx="4074064" cy="2677656"/>
              </a:xfrm>
              <a:prstGeom prst="rect">
                <a:avLst/>
              </a:prstGeom>
              <a:noFill/>
            </p:spPr>
            <p:txBody>
              <a:bodyPr wrap="square" rtlCol="0">
                <a:spAutoFit/>
              </a:bodyPr>
              <a:lstStyle/>
              <a:p>
                <a:r>
                  <a:rPr lang="en-US" sz="2800" i="1" u="sng" dirty="0"/>
                  <a:t>Step 6:</a:t>
                </a:r>
              </a:p>
              <a:p>
                <a:r>
                  <a:rPr lang="en-US" sz="2800" b="0" dirty="0"/>
                  <a:t>Verifier tests if decoy copy</a:t>
                </a:r>
                <a:br>
                  <a:rPr lang="en-US" sz="2800" b="0" dirty="0"/>
                </a:br>
                <a:r>
                  <a:rPr lang="en-US" sz="2800" b="0" dirty="0"/>
                  <a:t>is now </a:t>
                </a:r>
                <a14:m>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oMath>
                </a14:m>
                <a:r>
                  <a:rPr lang="en-US" sz="2800" dirty="0"/>
                  <a:t>. If so, then</a:t>
                </a:r>
                <a:br>
                  <a:rPr lang="en-US" sz="2800" dirty="0"/>
                </a:br>
                <a:r>
                  <a:rPr lang="en-US" sz="2800" dirty="0"/>
                  <a:t>it accepts and outputs first half of “real” copy.</a:t>
                </a:r>
              </a:p>
              <a:p>
                <a:endParaRPr lang="en-US" sz="2800" b="0" dirty="0"/>
              </a:p>
            </p:txBody>
          </p:sp>
        </mc:Choice>
        <mc:Fallback>
          <p:sp>
            <p:nvSpPr>
              <p:cNvPr id="16" name="TextBox 15">
                <a:extLst>
                  <a:ext uri="{FF2B5EF4-FFF2-40B4-BE49-F238E27FC236}">
                    <a16:creationId xmlns:a16="http://schemas.microsoft.com/office/drawing/2014/main" id="{BACC36DD-20B6-40F7-2125-E593D8E81C00}"/>
                  </a:ext>
                </a:extLst>
              </p:cNvPr>
              <p:cNvSpPr txBox="1">
                <a:spLocks noRot="1" noChangeAspect="1" noMove="1" noResize="1" noEditPoints="1" noAdjustHandles="1" noChangeArrowheads="1" noChangeShapeType="1" noTextEdit="1"/>
              </p:cNvSpPr>
              <p:nvPr/>
            </p:nvSpPr>
            <p:spPr>
              <a:xfrm>
                <a:off x="7718542" y="2772854"/>
                <a:ext cx="4074064" cy="2677656"/>
              </a:xfrm>
              <a:prstGeom prst="rect">
                <a:avLst/>
              </a:prstGeom>
              <a:blipFill>
                <a:blip r:embed="rId8"/>
                <a:stretch>
                  <a:fillRect l="-3106" t="-2358" r="-2795"/>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98EA316D-F8F1-310C-AE2E-CC19753D03AC}"/>
              </a:ext>
            </a:extLst>
          </p:cNvPr>
          <p:cNvSpPr/>
          <p:nvPr/>
        </p:nvSpPr>
        <p:spPr>
          <a:xfrm rot="461977">
            <a:off x="6180325" y="3659508"/>
            <a:ext cx="619488" cy="41253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1A49E0F-A80B-F9B9-11AE-27498D336E04}"/>
                  </a:ext>
                </a:extLst>
              </p:cNvPr>
              <p:cNvSpPr txBox="1"/>
              <p:nvPr/>
            </p:nvSpPr>
            <p:spPr>
              <a:xfrm>
                <a:off x="4410133" y="4780024"/>
                <a:ext cx="89992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dirty="0"/>
              </a:p>
            </p:txBody>
          </p:sp>
        </mc:Choice>
        <mc:Fallback>
          <p:sp>
            <p:nvSpPr>
              <p:cNvPr id="20" name="TextBox 19">
                <a:extLst>
                  <a:ext uri="{FF2B5EF4-FFF2-40B4-BE49-F238E27FC236}">
                    <a16:creationId xmlns:a16="http://schemas.microsoft.com/office/drawing/2014/main" id="{C1A49E0F-A80B-F9B9-11AE-27498D336E04}"/>
                  </a:ext>
                </a:extLst>
              </p:cNvPr>
              <p:cNvSpPr txBox="1">
                <a:spLocks noRot="1" noChangeAspect="1" noMove="1" noResize="1" noEditPoints="1" noAdjustHandles="1" noChangeArrowheads="1" noChangeShapeType="1" noTextEdit="1"/>
              </p:cNvSpPr>
              <p:nvPr/>
            </p:nvSpPr>
            <p:spPr>
              <a:xfrm>
                <a:off x="4410133" y="4780024"/>
                <a:ext cx="899928" cy="400110"/>
              </a:xfrm>
              <a:prstGeom prst="rect">
                <a:avLst/>
              </a:prstGeom>
              <a:blipFill>
                <a:blip r:embed="rId9"/>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99513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4ACF-3ABE-22F6-F3DC-0E96B0590B74}"/>
              </a:ext>
            </a:extLst>
          </p:cNvPr>
          <p:cNvSpPr>
            <a:spLocks noGrp="1"/>
          </p:cNvSpPr>
          <p:nvPr>
            <p:ph type="title"/>
          </p:nvPr>
        </p:nvSpPr>
        <p:spPr>
          <a:xfrm>
            <a:off x="838199" y="365125"/>
            <a:ext cx="10954407" cy="1325563"/>
          </a:xfrm>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solidFill>
                <a:schemeClr val="accent6">
                  <a:lumMod val="40000"/>
                  <a:lumOff val="60000"/>
                </a:schemeClr>
              </a:solidFill>
            </a:endParaRPr>
          </a:p>
        </p:txBody>
      </p:sp>
      <p:pic>
        <p:nvPicPr>
          <p:cNvPr id="1026" name="Picture 2" descr="The Sorcerer's Apprentice&quot; Mickey Mouse Sericel (Walt Disney, | Lot #14192  | Heritage Auctions">
            <a:extLst>
              <a:ext uri="{FF2B5EF4-FFF2-40B4-BE49-F238E27FC236}">
                <a16:creationId xmlns:a16="http://schemas.microsoft.com/office/drawing/2014/main" id="{41BC86AA-A072-9340-6494-15C40CF139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542590" y="5582693"/>
            <a:ext cx="1183524" cy="1002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2225BE-7760-7076-A125-651839F5E4D1}"/>
              </a:ext>
            </a:extLst>
          </p:cNvPr>
          <p:cNvSpPr txBox="1"/>
          <p:nvPr/>
        </p:nvSpPr>
        <p:spPr>
          <a:xfrm>
            <a:off x="3876686" y="5737337"/>
            <a:ext cx="1966823" cy="646331"/>
          </a:xfrm>
          <a:prstGeom prst="rect">
            <a:avLst/>
          </a:prstGeom>
          <a:noFill/>
        </p:spPr>
        <p:txBody>
          <a:bodyPr wrap="square" rtlCol="0">
            <a:spAutoFit/>
          </a:bodyPr>
          <a:lstStyle/>
          <a:p>
            <a:r>
              <a:rPr lang="en-US" dirty="0"/>
              <a:t>Polynomial-time verifier</a:t>
            </a:r>
          </a:p>
        </p:txBody>
      </p:sp>
      <p:pic>
        <p:nvPicPr>
          <p:cNvPr id="11" name="Google Shape;309;p33">
            <a:extLst>
              <a:ext uri="{FF2B5EF4-FFF2-40B4-BE49-F238E27FC236}">
                <a16:creationId xmlns:a16="http://schemas.microsoft.com/office/drawing/2014/main" id="{1B3AB0C3-9CC6-31B6-95C6-AC04BC87C4DD}"/>
              </a:ext>
            </a:extLst>
          </p:cNvPr>
          <p:cNvPicPr preferRelativeResize="0"/>
          <p:nvPr/>
        </p:nvPicPr>
        <p:blipFill>
          <a:blip r:embed="rId4">
            <a:alphaModFix/>
          </a:blip>
          <a:stretch>
            <a:fillRect/>
          </a:stretch>
        </p:blipFill>
        <p:spPr>
          <a:xfrm>
            <a:off x="206184" y="5399444"/>
            <a:ext cx="879865" cy="1139102"/>
          </a:xfrm>
          <a:prstGeom prst="rect">
            <a:avLst/>
          </a:prstGeom>
          <a:noFill/>
          <a:ln>
            <a:noFill/>
          </a:ln>
        </p:spPr>
      </p:pic>
      <p:sp>
        <p:nvSpPr>
          <p:cNvPr id="12" name="TextBox 11">
            <a:extLst>
              <a:ext uri="{FF2B5EF4-FFF2-40B4-BE49-F238E27FC236}">
                <a16:creationId xmlns:a16="http://schemas.microsoft.com/office/drawing/2014/main" id="{16145256-75D1-F6DF-7BC6-245DFFC8465E}"/>
              </a:ext>
            </a:extLst>
          </p:cNvPr>
          <p:cNvSpPr txBox="1"/>
          <p:nvPr/>
        </p:nvSpPr>
        <p:spPr>
          <a:xfrm>
            <a:off x="1105428" y="5688889"/>
            <a:ext cx="1966823" cy="923330"/>
          </a:xfrm>
          <a:prstGeom prst="rect">
            <a:avLst/>
          </a:prstGeom>
          <a:noFill/>
        </p:spPr>
        <p:txBody>
          <a:bodyPr wrap="square" rtlCol="0">
            <a:spAutoFit/>
          </a:bodyPr>
          <a:lstStyle/>
          <a:p>
            <a:r>
              <a:rPr lang="en-US" dirty="0"/>
              <a:t>All-powerful,</a:t>
            </a:r>
            <a:br>
              <a:rPr lang="en-US" dirty="0"/>
            </a:br>
            <a:r>
              <a:rPr lang="en-US" dirty="0"/>
              <a:t>but </a:t>
            </a:r>
            <a:r>
              <a:rPr lang="en-US" b="1" i="1" dirty="0">
                <a:solidFill>
                  <a:srgbClr val="FF7DFB"/>
                </a:solidFill>
              </a:rPr>
              <a:t>untrusted</a:t>
            </a:r>
            <a:r>
              <a:rPr lang="en-US" dirty="0"/>
              <a:t> prover</a:t>
            </a:r>
          </a:p>
        </p:txBody>
      </p:sp>
      <p:pic>
        <p:nvPicPr>
          <p:cNvPr id="3" name="Picture 8" descr="A flat vector style of quantum physics, electron icon 6742292 Vector Art at  Vecteezy">
            <a:extLst>
              <a:ext uri="{FF2B5EF4-FFF2-40B4-BE49-F238E27FC236}">
                <a16:creationId xmlns:a16="http://schemas.microsoft.com/office/drawing/2014/main" id="{A1A664DC-34C7-F2F1-BC6E-6EACB6B578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899221" y="3411647"/>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0;p22">
            <a:extLst>
              <a:ext uri="{FF2B5EF4-FFF2-40B4-BE49-F238E27FC236}">
                <a16:creationId xmlns:a16="http://schemas.microsoft.com/office/drawing/2014/main" id="{7598A0BA-57F5-AFD3-625A-CBAF38419192}"/>
              </a:ext>
            </a:extLst>
          </p:cNvPr>
          <p:cNvSpPr/>
          <p:nvPr/>
        </p:nvSpPr>
        <p:spPr>
          <a:xfrm rot="6075901">
            <a:off x="6674067" y="4160988"/>
            <a:ext cx="849903" cy="413354"/>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00B0F0"/>
            </a:solidFill>
            <a:prstDash val="solid"/>
            <a:round/>
            <a:headEnd type="none" w="med" len="med"/>
            <a:tailEnd type="none" w="med" len="med"/>
          </a:ln>
        </p:spPr>
      </p:sp>
      <p:pic>
        <p:nvPicPr>
          <p:cNvPr id="5" name="Picture 8" descr="A flat vector style of quantum physics, electron icon 6742292 Vector Art at  Vecteezy">
            <a:extLst>
              <a:ext uri="{FF2B5EF4-FFF2-40B4-BE49-F238E27FC236}">
                <a16:creationId xmlns:a16="http://schemas.microsoft.com/office/drawing/2014/main" id="{AF3DD5B7-93CB-DA7E-AD60-635C8F87FF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6596146" y="4718407"/>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239F7B-DEAE-4CE9-A965-03C45162B766}"/>
                  </a:ext>
                </a:extLst>
              </p:cNvPr>
              <p:cNvSpPr txBox="1"/>
              <p:nvPr/>
            </p:nvSpPr>
            <p:spPr>
              <a:xfrm>
                <a:off x="9178235" y="5702192"/>
                <a:ext cx="2882386"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1</m:t>
                        </m:r>
                      </m:sub>
                    </m:sSub>
                    <m:r>
                      <a:rPr lang="en-US" sz="2000" i="1">
                        <a:latin typeface="Cambria Math" panose="02040503050406030204" pitchFamily="18" charset="0"/>
                      </a:rPr>
                      <m:t>⟩</m:t>
                    </m:r>
                  </m:oMath>
                </a14:m>
                <a:r>
                  <a:rPr lang="en-US" sz="2000" dirty="0"/>
                  <a:t>: efficiently </a:t>
                </a:r>
                <a:br>
                  <a:rPr lang="en-US" sz="2000" dirty="0"/>
                </a:br>
                <a:r>
                  <a:rPr lang="en-US" sz="2000" dirty="0"/>
                  <a:t>synthesizable states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oMath>
                </a14:m>
                <a:endParaRPr lang="en-US" sz="2000" dirty="0"/>
              </a:p>
            </p:txBody>
          </p:sp>
        </mc:Choice>
        <mc:Fallback>
          <p:sp>
            <p:nvSpPr>
              <p:cNvPr id="7" name="TextBox 6">
                <a:extLst>
                  <a:ext uri="{FF2B5EF4-FFF2-40B4-BE49-F238E27FC236}">
                    <a16:creationId xmlns:a16="http://schemas.microsoft.com/office/drawing/2014/main" id="{AE239F7B-DEAE-4CE9-A965-03C45162B766}"/>
                  </a:ext>
                </a:extLst>
              </p:cNvPr>
              <p:cNvSpPr txBox="1">
                <a:spLocks noRot="1" noChangeAspect="1" noMove="1" noResize="1" noEditPoints="1" noAdjustHandles="1" noChangeArrowheads="1" noChangeShapeType="1" noTextEdit="1"/>
              </p:cNvSpPr>
              <p:nvPr/>
            </p:nvSpPr>
            <p:spPr>
              <a:xfrm>
                <a:off x="9178235" y="5702192"/>
                <a:ext cx="2882386" cy="1015663"/>
              </a:xfrm>
              <a:prstGeom prst="rect">
                <a:avLst/>
              </a:prstGeom>
              <a:blipFill>
                <a:blip r:embed="rId7"/>
                <a:stretch>
                  <a:fillRect l="-2193" t="-2469" b="-987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0A264D6-5A5B-9224-F427-28A83FA535F5}"/>
              </a:ext>
            </a:extLst>
          </p:cNvPr>
          <p:cNvSpPr/>
          <p:nvPr/>
        </p:nvSpPr>
        <p:spPr>
          <a:xfrm>
            <a:off x="3668084" y="2805797"/>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D80C2F-41BA-4F1A-8DB4-F0C20593A240}"/>
              </a:ext>
            </a:extLst>
          </p:cNvPr>
          <p:cNvSpPr/>
          <p:nvPr/>
        </p:nvSpPr>
        <p:spPr>
          <a:xfrm>
            <a:off x="953722" y="2823921"/>
            <a:ext cx="2270234" cy="2575523"/>
          </a:xfrm>
          <a:prstGeom prst="rect">
            <a:avLst/>
          </a:prstGeom>
          <a:noFill/>
          <a:ln w="76200">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t vector style of quantum physics, electron icon 6742292 Vector Art at  Vecteezy">
            <a:extLst>
              <a:ext uri="{FF2B5EF4-FFF2-40B4-BE49-F238E27FC236}">
                <a16:creationId xmlns:a16="http://schemas.microsoft.com/office/drawing/2014/main" id="{96C28971-AC57-E5B0-9024-8E811840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3846008" y="4226879"/>
            <a:ext cx="681037" cy="68103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00;p22">
            <a:extLst>
              <a:ext uri="{FF2B5EF4-FFF2-40B4-BE49-F238E27FC236}">
                <a16:creationId xmlns:a16="http://schemas.microsoft.com/office/drawing/2014/main" id="{E243DE28-337C-D13D-4080-31569FD54C43}"/>
              </a:ext>
            </a:extLst>
          </p:cNvPr>
          <p:cNvSpPr/>
          <p:nvPr/>
        </p:nvSpPr>
        <p:spPr>
          <a:xfrm rot="10800000">
            <a:off x="4475405" y="4428853"/>
            <a:ext cx="681036" cy="329928"/>
          </a:xfrm>
          <a:custGeom>
            <a:avLst/>
            <a:gdLst/>
            <a:ahLst/>
            <a:cxnLst/>
            <a:rect l="l" t="t" r="r" b="b"/>
            <a:pathLst>
              <a:path w="192443" h="12880" extrusionOk="0">
                <a:moveTo>
                  <a:pt x="0" y="6001"/>
                </a:moveTo>
                <a:cubicBezTo>
                  <a:pt x="2092" y="5204"/>
                  <a:pt x="8666" y="274"/>
                  <a:pt x="12551" y="1220"/>
                </a:cubicBezTo>
                <a:cubicBezTo>
                  <a:pt x="16436" y="2166"/>
                  <a:pt x="18578" y="11679"/>
                  <a:pt x="23309" y="11679"/>
                </a:cubicBezTo>
                <a:cubicBezTo>
                  <a:pt x="28040" y="11679"/>
                  <a:pt x="36606" y="1071"/>
                  <a:pt x="40939" y="1220"/>
                </a:cubicBezTo>
                <a:cubicBezTo>
                  <a:pt x="45272" y="1370"/>
                  <a:pt x="44824" y="12078"/>
                  <a:pt x="49306" y="12576"/>
                </a:cubicBezTo>
                <a:cubicBezTo>
                  <a:pt x="53788" y="13074"/>
                  <a:pt x="62504" y="4208"/>
                  <a:pt x="67833" y="4208"/>
                </a:cubicBezTo>
                <a:cubicBezTo>
                  <a:pt x="73162" y="4208"/>
                  <a:pt x="76300" y="13223"/>
                  <a:pt x="81280" y="12576"/>
                </a:cubicBezTo>
                <a:cubicBezTo>
                  <a:pt x="86261" y="11929"/>
                  <a:pt x="93134" y="573"/>
                  <a:pt x="97716" y="324"/>
                </a:cubicBezTo>
                <a:cubicBezTo>
                  <a:pt x="102298" y="75"/>
                  <a:pt x="104091" y="10683"/>
                  <a:pt x="108772" y="11081"/>
                </a:cubicBezTo>
                <a:cubicBezTo>
                  <a:pt x="113454" y="11479"/>
                  <a:pt x="120625" y="2614"/>
                  <a:pt x="125805" y="2714"/>
                </a:cubicBezTo>
                <a:cubicBezTo>
                  <a:pt x="130985" y="2814"/>
                  <a:pt x="135168" y="12127"/>
                  <a:pt x="139850" y="11679"/>
                </a:cubicBezTo>
                <a:cubicBezTo>
                  <a:pt x="144532" y="11231"/>
                  <a:pt x="149961" y="-174"/>
                  <a:pt x="153895" y="25"/>
                </a:cubicBezTo>
                <a:cubicBezTo>
                  <a:pt x="157830" y="224"/>
                  <a:pt x="160070" y="12824"/>
                  <a:pt x="163457" y="12874"/>
                </a:cubicBezTo>
                <a:cubicBezTo>
                  <a:pt x="166844" y="12924"/>
                  <a:pt x="170281" y="473"/>
                  <a:pt x="174215" y="324"/>
                </a:cubicBezTo>
                <a:cubicBezTo>
                  <a:pt x="178150" y="175"/>
                  <a:pt x="184026" y="11281"/>
                  <a:pt x="187064" y="11978"/>
                </a:cubicBezTo>
                <a:cubicBezTo>
                  <a:pt x="190102" y="12675"/>
                  <a:pt x="191547" y="5752"/>
                  <a:pt x="192443" y="4507"/>
                </a:cubicBezTo>
              </a:path>
            </a:pathLst>
          </a:custGeom>
          <a:noFill/>
          <a:ln w="38100" cap="flat" cmpd="sng">
            <a:solidFill>
              <a:srgbClr val="FF7DFB"/>
            </a:solidFill>
            <a:prstDash val="solid"/>
            <a:round/>
            <a:headEnd type="none" w="med" len="med"/>
            <a:tailEnd type="none" w="med" len="med"/>
          </a:ln>
        </p:spPr>
      </p:sp>
      <p:pic>
        <p:nvPicPr>
          <p:cNvPr id="15" name="Picture 8" descr="A flat vector style of quantum physics, electron icon 6742292 Vector Art at  Vecteezy">
            <a:extLst>
              <a:ext uri="{FF2B5EF4-FFF2-40B4-BE49-F238E27FC236}">
                <a16:creationId xmlns:a16="http://schemas.microsoft.com/office/drawing/2014/main" id="{22620C29-9E9D-433E-7209-3F7CAA718B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79" y1="42344" x2="43281" y2="50729"/>
                        <a14:foregroundMark x1="43281" y1="50729" x2="49792" y2="53438"/>
                        <a14:foregroundMark x1="49792" y1="53438" x2="51458" y2="45781"/>
                        <a14:foregroundMark x1="51458" y1="45781" x2="45938" y2="52604"/>
                        <a14:foregroundMark x1="45938" y1="52604" x2="51771" y2="48229"/>
                        <a14:foregroundMark x1="51771" y1="48229" x2="43073" y2="48281"/>
                        <a14:foregroundMark x1="43073" y1="48281" x2="47135" y2="55208"/>
                        <a14:foregroundMark x1="47135" y1="55208" x2="55990" y2="52031"/>
                        <a14:foregroundMark x1="55990" y1="52031" x2="48438" y2="47552"/>
                        <a14:foregroundMark x1="48438" y1="47552" x2="48021" y2="54688"/>
                        <a14:foregroundMark x1="48021" y1="54688" x2="55677" y2="57083"/>
                        <a14:foregroundMark x1="55677" y1="57083" x2="56927" y2="47500"/>
                        <a14:foregroundMark x1="56927" y1="47500" x2="47760" y2="47552"/>
                        <a14:foregroundMark x1="47760" y1="47552" x2="43750" y2="55000"/>
                        <a14:foregroundMark x1="43750" y1="55000" x2="50781" y2="57917"/>
                        <a14:foregroundMark x1="50781" y1="57917" x2="53073" y2="47552"/>
                        <a14:foregroundMark x1="53073" y1="47552" x2="45469" y2="44688"/>
                        <a14:foregroundMark x1="45469" y1="44688" x2="42969" y2="52969"/>
                        <a14:foregroundMark x1="42969" y1="52969" x2="49427" y2="57031"/>
                        <a14:foregroundMark x1="49427" y1="57031" x2="56615" y2="55156"/>
                        <a14:foregroundMark x1="56615" y1="55156" x2="54583" y2="45781"/>
                        <a14:foregroundMark x1="54583" y1="45781" x2="44844" y2="45104"/>
                        <a14:foregroundMark x1="44844" y1="45104" x2="44635" y2="50417"/>
                        <a14:foregroundMark x1="53646" y1="44323" x2="48750" y2="48229"/>
                      </a14:backgroundRemoval>
                    </a14:imgEffect>
                  </a14:imgLayer>
                </a14:imgProps>
              </a:ext>
              <a:ext uri="{28A0092B-C50C-407E-A947-70E740481C1C}">
                <a14:useLocalDpi xmlns:a14="http://schemas.microsoft.com/office/drawing/2010/main" val="0"/>
              </a:ext>
            </a:extLst>
          </a:blip>
          <a:srcRect/>
          <a:stretch>
            <a:fillRect/>
          </a:stretch>
        </p:blipFill>
        <p:spPr bwMode="auto">
          <a:xfrm>
            <a:off x="5089448" y="4253298"/>
            <a:ext cx="681037" cy="681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ACC36DD-20B6-40F7-2125-E593D8E81C00}"/>
                  </a:ext>
                </a:extLst>
              </p:cNvPr>
              <p:cNvSpPr txBox="1"/>
              <p:nvPr/>
            </p:nvSpPr>
            <p:spPr>
              <a:xfrm>
                <a:off x="7718542" y="2772854"/>
                <a:ext cx="4074064" cy="2677656"/>
              </a:xfrm>
              <a:prstGeom prst="rect">
                <a:avLst/>
              </a:prstGeom>
              <a:noFill/>
            </p:spPr>
            <p:txBody>
              <a:bodyPr wrap="square" rtlCol="0">
                <a:spAutoFit/>
              </a:bodyPr>
              <a:lstStyle/>
              <a:p>
                <a:r>
                  <a:rPr lang="en-US" sz="2800" dirty="0"/>
                  <a:t>Conditioned on the decoy being </a:t>
                </a:r>
                <a14:m>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oMath>
                </a14:m>
                <a:r>
                  <a:rPr lang="en-US" sz="2800" dirty="0"/>
                  <a:t>, the “real” copy of </a:t>
                </a:r>
                <a14:m>
                  <m:oMath xmlns:m="http://schemas.openxmlformats.org/officeDocument/2006/math">
                    <m:d>
                      <m:dPr>
                        <m:begChr m:val="|"/>
                        <m:endChr m:val="⟩"/>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b="0" i="1" smtClean="0">
                                <a:latin typeface="Cambria Math" panose="02040503050406030204" pitchFamily="18" charset="0"/>
                              </a:rPr>
                              <m:t>0</m:t>
                            </m:r>
                          </m:sub>
                        </m:sSub>
                      </m:e>
                    </m:d>
                  </m:oMath>
                </a14:m>
                <a:r>
                  <a:rPr lang="en-US" sz="2800" dirty="0"/>
                  <a:t> has been (approximately) transformed to </a:t>
                </a:r>
                <a14:m>
                  <m:oMath xmlns:m="http://schemas.openxmlformats.org/officeDocument/2006/math">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i="1">
                            <a:latin typeface="Cambria Math" panose="02040503050406030204" pitchFamily="18" charset="0"/>
                          </a:rPr>
                          <m:t>1</m:t>
                        </m:r>
                      </m:sub>
                    </m:sSub>
                    <m:r>
                      <a:rPr lang="en-US" sz="2800" i="1">
                        <a:latin typeface="Cambria Math" panose="02040503050406030204" pitchFamily="18" charset="0"/>
                      </a:rPr>
                      <m:t>⟩</m:t>
                    </m:r>
                  </m:oMath>
                </a14:m>
                <a:r>
                  <a:rPr lang="en-US" sz="2800" dirty="0"/>
                  <a:t>.</a:t>
                </a:r>
              </a:p>
              <a:p>
                <a:endParaRPr lang="en-US" sz="2800" b="0" dirty="0"/>
              </a:p>
            </p:txBody>
          </p:sp>
        </mc:Choice>
        <mc:Fallback>
          <p:sp>
            <p:nvSpPr>
              <p:cNvPr id="16" name="TextBox 15">
                <a:extLst>
                  <a:ext uri="{FF2B5EF4-FFF2-40B4-BE49-F238E27FC236}">
                    <a16:creationId xmlns:a16="http://schemas.microsoft.com/office/drawing/2014/main" id="{BACC36DD-20B6-40F7-2125-E593D8E81C00}"/>
                  </a:ext>
                </a:extLst>
              </p:cNvPr>
              <p:cNvSpPr txBox="1">
                <a:spLocks noRot="1" noChangeAspect="1" noMove="1" noResize="1" noEditPoints="1" noAdjustHandles="1" noChangeArrowheads="1" noChangeShapeType="1" noTextEdit="1"/>
              </p:cNvSpPr>
              <p:nvPr/>
            </p:nvSpPr>
            <p:spPr>
              <a:xfrm>
                <a:off x="7718542" y="2772854"/>
                <a:ext cx="4074064" cy="2677656"/>
              </a:xfrm>
              <a:prstGeom prst="rect">
                <a:avLst/>
              </a:prstGeom>
              <a:blipFill>
                <a:blip r:embed="rId8"/>
                <a:stretch>
                  <a:fillRect l="-3106" t="-2358" r="-932"/>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98EA316D-F8F1-310C-AE2E-CC19753D03AC}"/>
              </a:ext>
            </a:extLst>
          </p:cNvPr>
          <p:cNvSpPr/>
          <p:nvPr/>
        </p:nvSpPr>
        <p:spPr>
          <a:xfrm rot="461977">
            <a:off x="6180325" y="3659508"/>
            <a:ext cx="619488" cy="41253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1A49E0F-A80B-F9B9-11AE-27498D336E04}"/>
                  </a:ext>
                </a:extLst>
              </p:cNvPr>
              <p:cNvSpPr txBox="1"/>
              <p:nvPr/>
            </p:nvSpPr>
            <p:spPr>
              <a:xfrm>
                <a:off x="4410133" y="4780024"/>
                <a:ext cx="89992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dirty="0"/>
              </a:p>
            </p:txBody>
          </p:sp>
        </mc:Choice>
        <mc:Fallback>
          <p:sp>
            <p:nvSpPr>
              <p:cNvPr id="20" name="TextBox 19">
                <a:extLst>
                  <a:ext uri="{FF2B5EF4-FFF2-40B4-BE49-F238E27FC236}">
                    <a16:creationId xmlns:a16="http://schemas.microsoft.com/office/drawing/2014/main" id="{C1A49E0F-A80B-F9B9-11AE-27498D336E04}"/>
                  </a:ext>
                </a:extLst>
              </p:cNvPr>
              <p:cNvSpPr txBox="1">
                <a:spLocks noRot="1" noChangeAspect="1" noMove="1" noResize="1" noEditPoints="1" noAdjustHandles="1" noChangeArrowheads="1" noChangeShapeType="1" noTextEdit="1"/>
              </p:cNvSpPr>
              <p:nvPr/>
            </p:nvSpPr>
            <p:spPr>
              <a:xfrm>
                <a:off x="4410133" y="4780024"/>
                <a:ext cx="899928" cy="400110"/>
              </a:xfrm>
              <a:prstGeom prst="rect">
                <a:avLst/>
              </a:prstGeom>
              <a:blipFill>
                <a:blip r:embed="rId9"/>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3018992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A54F-3476-DBD3-DC97-086154E2E533}"/>
              </a:ext>
            </a:extLst>
          </p:cNvPr>
          <p:cNvSpPr>
            <a:spLocks noGrp="1"/>
          </p:cNvSpPr>
          <p:nvPr>
            <p:ph type="title"/>
          </p:nvPr>
        </p:nvSpPr>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1BF67B7-D00C-7388-81B4-B8C37F6F890E}"/>
                  </a:ext>
                </a:extLst>
              </p:cNvPr>
              <p:cNvSpPr>
                <a:spLocks noGrp="1"/>
              </p:cNvSpPr>
              <p:nvPr>
                <p:ph idx="1"/>
              </p:nvPr>
            </p:nvSpPr>
            <p:spPr>
              <a:xfrm>
                <a:off x="838200" y="1825625"/>
                <a:ext cx="10515600" cy="1453603"/>
              </a:xfrm>
            </p:spPr>
            <p:txBody>
              <a:bodyPr/>
              <a:lstStyle/>
              <a:p>
                <a:pPr marL="0" indent="0">
                  <a:buNone/>
                </a:pPr>
                <a:r>
                  <a:rPr lang="en-US" dirty="0"/>
                  <a:t>This shows that </a:t>
                </a:r>
                <a:r>
                  <a:rPr lang="en-US" dirty="0">
                    <a:latin typeface="American Typewriter" panose="02090604020004020304" pitchFamily="18" charset="77"/>
                  </a:rPr>
                  <a:t>Uhlmann </a:t>
                </a:r>
                <a14:m>
                  <m:oMath xmlns:m="http://schemas.openxmlformats.org/officeDocument/2006/math">
                    <m:r>
                      <a:rPr lang="en-US" i="1">
                        <a:latin typeface="Cambria Math" panose="02040503050406030204" pitchFamily="18" charset="0"/>
                      </a:rPr>
                      <m:t>∈</m:t>
                    </m:r>
                  </m:oMath>
                </a14:m>
                <a:r>
                  <a:rPr lang="en-US" b="1" dirty="0"/>
                  <a:t> </a:t>
                </a:r>
                <a:r>
                  <a:rPr lang="en-US" b="1" dirty="0" err="1">
                    <a:solidFill>
                      <a:srgbClr val="FF7DFB"/>
                    </a:solidFill>
                  </a:rPr>
                  <a:t>unitaryQIP</a:t>
                </a:r>
                <a:r>
                  <a:rPr lang="en-US" dirty="0"/>
                  <a:t>, the class of </a:t>
                </a:r>
                <a:r>
                  <a:rPr lang="en-US" dirty="0" err="1"/>
                  <a:t>unitaries</a:t>
                </a:r>
                <a:r>
                  <a:rPr lang="en-US" dirty="0"/>
                  <a:t> that can be efficiently implemented with the help of all-powerful, untrusted prover.</a:t>
                </a:r>
              </a:p>
            </p:txBody>
          </p:sp>
        </mc:Choice>
        <mc:Fallback>
          <p:sp>
            <p:nvSpPr>
              <p:cNvPr id="3" name="Content Placeholder 2">
                <a:extLst>
                  <a:ext uri="{FF2B5EF4-FFF2-40B4-BE49-F238E27FC236}">
                    <a16:creationId xmlns:a16="http://schemas.microsoft.com/office/drawing/2014/main" id="{31BF67B7-D00C-7388-81B4-B8C37F6F890E}"/>
                  </a:ext>
                </a:extLst>
              </p:cNvPr>
              <p:cNvSpPr>
                <a:spLocks noGrp="1" noRot="1" noChangeAspect="1" noMove="1" noResize="1" noEditPoints="1" noAdjustHandles="1" noChangeArrowheads="1" noChangeShapeType="1" noTextEdit="1"/>
              </p:cNvSpPr>
              <p:nvPr>
                <p:ph idx="1"/>
              </p:nvPr>
            </p:nvSpPr>
            <p:spPr>
              <a:xfrm>
                <a:off x="838200" y="1825625"/>
                <a:ext cx="10515600" cy="1453603"/>
              </a:xfrm>
              <a:blipFill>
                <a:blip r:embed="rId2"/>
                <a:stretch>
                  <a:fillRect l="-1206" t="-7759"/>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9BAF2908-2A0D-CAB7-119F-60BD6EC0BF54}"/>
              </a:ext>
            </a:extLst>
          </p:cNvPr>
          <p:cNvSpPr txBox="1">
            <a:spLocks/>
          </p:cNvSpPr>
          <p:nvPr/>
        </p:nvSpPr>
        <p:spPr>
          <a:xfrm>
            <a:off x="838200" y="3382635"/>
            <a:ext cx="10515600" cy="1453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 fact, the interactive proof for </a:t>
            </a:r>
            <a:r>
              <a:rPr lang="en-US" dirty="0">
                <a:latin typeface="American Typewriter" panose="02090604020004020304" pitchFamily="18" charset="77"/>
              </a:rPr>
              <a:t>Uhlmann </a:t>
            </a:r>
            <a:r>
              <a:rPr lang="en-US" dirty="0"/>
              <a:t>is </a:t>
            </a:r>
            <a:r>
              <a:rPr lang="en-US" i="1" dirty="0">
                <a:solidFill>
                  <a:srgbClr val="00B0F0"/>
                </a:solidFill>
              </a:rPr>
              <a:t>zero-knowledge</a:t>
            </a:r>
            <a:r>
              <a:rPr lang="en-US" dirty="0"/>
              <a:t>, meaning that the verifier can efficiently simulate each step of the protocol (without needing a prover).</a:t>
            </a:r>
          </a:p>
        </p:txBody>
      </p:sp>
      <p:sp>
        <p:nvSpPr>
          <p:cNvPr id="5" name="Content Placeholder 2">
            <a:extLst>
              <a:ext uri="{FF2B5EF4-FFF2-40B4-BE49-F238E27FC236}">
                <a16:creationId xmlns:a16="http://schemas.microsoft.com/office/drawing/2014/main" id="{8D8243D6-F13F-715D-3E6A-13794E67D3EC}"/>
              </a:ext>
            </a:extLst>
          </p:cNvPr>
          <p:cNvSpPr txBox="1">
            <a:spLocks/>
          </p:cNvSpPr>
          <p:nvPr/>
        </p:nvSpPr>
        <p:spPr>
          <a:xfrm>
            <a:off x="838200" y="5102773"/>
            <a:ext cx="10515600" cy="139010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C000"/>
                </a:solidFill>
              </a:rPr>
              <a:t>Theorem</a:t>
            </a:r>
            <a:r>
              <a:rPr lang="en-US" dirty="0"/>
              <a:t>: </a:t>
            </a:r>
            <a:r>
              <a:rPr lang="en-US" dirty="0">
                <a:latin typeface="American Typewriter" panose="02090604020004020304" pitchFamily="18" charset="77"/>
              </a:rPr>
              <a:t>Uhlmann </a:t>
            </a:r>
            <a:r>
              <a:rPr lang="en-US" dirty="0"/>
              <a:t>is a complete problem for </a:t>
            </a:r>
            <a:r>
              <a:rPr lang="en-US" b="1" dirty="0" err="1">
                <a:solidFill>
                  <a:srgbClr val="FF7DFB"/>
                </a:solidFill>
              </a:rPr>
              <a:t>unitarySZK</a:t>
            </a:r>
            <a:r>
              <a:rPr lang="en-US" dirty="0"/>
              <a:t>, the class of </a:t>
            </a:r>
            <a:r>
              <a:rPr lang="en-US" dirty="0" err="1"/>
              <a:t>unitaries</a:t>
            </a:r>
            <a:r>
              <a:rPr lang="en-US" dirty="0"/>
              <a:t> implementable with statistical zero-knowledge interactive protocols.</a:t>
            </a:r>
          </a:p>
        </p:txBody>
      </p:sp>
    </p:spTree>
    <p:extLst>
      <p:ext uri="{BB962C8B-B14F-4D97-AF65-F5344CB8AC3E}">
        <p14:creationId xmlns:p14="http://schemas.microsoft.com/office/powerpoint/2010/main" val="100540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A54F-3476-DBD3-DC97-086154E2E533}"/>
              </a:ext>
            </a:extLst>
          </p:cNvPr>
          <p:cNvSpPr>
            <a:spLocks noGrp="1"/>
          </p:cNvSpPr>
          <p:nvPr>
            <p:ph type="title"/>
          </p:nvPr>
        </p:nvSpPr>
        <p:spPr/>
        <p:txBody>
          <a:bodyPr/>
          <a:lstStyle/>
          <a:p>
            <a:r>
              <a:rPr lang="en-US" dirty="0">
                <a:solidFill>
                  <a:schemeClr val="accent6">
                    <a:lumMod val="40000"/>
                    <a:lumOff val="60000"/>
                  </a:schemeClr>
                </a:solidFill>
              </a:rPr>
              <a:t>Interactive proofs for </a:t>
            </a:r>
            <a:r>
              <a:rPr lang="en-US" dirty="0">
                <a:solidFill>
                  <a:schemeClr val="accent6">
                    <a:lumMod val="40000"/>
                    <a:lumOff val="60000"/>
                  </a:schemeClr>
                </a:solidFill>
                <a:latin typeface="American Typewriter" panose="02090604020004020304" pitchFamily="18" charset="77"/>
              </a:rPr>
              <a:t>Uhlmann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1BF67B7-D00C-7388-81B4-B8C37F6F890E}"/>
                  </a:ext>
                </a:extLst>
              </p:cNvPr>
              <p:cNvSpPr>
                <a:spLocks noGrp="1"/>
              </p:cNvSpPr>
              <p:nvPr>
                <p:ph idx="1"/>
              </p:nvPr>
            </p:nvSpPr>
            <p:spPr>
              <a:xfrm>
                <a:off x="838200" y="1825626"/>
                <a:ext cx="10515600" cy="1453602"/>
              </a:xfrm>
            </p:spPr>
            <p:txBody>
              <a:bodyPr>
                <a:normAutofit/>
              </a:bodyPr>
              <a:lstStyle/>
              <a:p>
                <a:pPr marL="0" indent="0">
                  <a:buNone/>
                </a:pPr>
                <a:r>
                  <a:rPr lang="en-US" dirty="0">
                    <a:latin typeface="American Typewriter" panose="02090604020004020304" pitchFamily="18" charset="77"/>
                  </a:rPr>
                  <a:t>Succinct-Uhlmann </a:t>
                </a:r>
                <a:r>
                  <a:rPr lang="en-US" dirty="0"/>
                  <a:t>is variant where </a:t>
                </a:r>
                <a14:m>
                  <m:oMath xmlns:m="http://schemas.openxmlformats.org/officeDocument/2006/math">
                    <m:d>
                      <m:dPr>
                        <m:begChr m:val="|"/>
                        <m:endChr m:val="⟩"/>
                        <m:ctrlPr>
                          <a:rPr lang="en-US" sz="2800" i="1" smtClean="0">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b="0" i="1" smtClean="0">
                                <a:latin typeface="Cambria Math" panose="02040503050406030204" pitchFamily="18" charset="0"/>
                              </a:rPr>
                              <m:t>0</m:t>
                            </m:r>
                          </m:sub>
                        </m:sSub>
                      </m:e>
                    </m:d>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𝜓</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oMath>
                </a14:m>
                <a:r>
                  <a:rPr lang="en-US" dirty="0"/>
                  <a:t> are not necessarily efficiently synthesizable, but have succinct descriptions. </a:t>
                </a:r>
              </a:p>
              <a:p>
                <a:pPr marL="0" indent="0">
                  <a:buNone/>
                </a:pPr>
                <a:r>
                  <a:rPr lang="en-US" dirty="0"/>
                  <a:t>e.g. “</a:t>
                </a:r>
                <a14:m>
                  <m:oMath xmlns:m="http://schemas.openxmlformats.org/officeDocument/2006/math">
                    <m:d>
                      <m:dPr>
                        <m:begChr m:val="|"/>
                        <m:endChr m:val="⟩"/>
                        <m:ctrlPr>
                          <a:rPr lang="en-US" sz="2800" i="1" smtClean="0">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𝜓</m:t>
                            </m:r>
                          </m:e>
                          <m:sub>
                            <m:r>
                              <a:rPr lang="en-US" sz="2800" b="0" i="1" smtClean="0">
                                <a:latin typeface="Cambria Math" panose="02040503050406030204" pitchFamily="18" charset="0"/>
                              </a:rPr>
                              <m:t>0</m:t>
                            </m:r>
                          </m:sub>
                        </m:sSub>
                      </m:e>
                    </m:d>
                  </m:oMath>
                </a14:m>
                <a:r>
                  <a:rPr lang="en-US" dirty="0"/>
                  <a:t>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𝑖𝐻𝑡</m:t>
                        </m:r>
                      </m:sup>
                    </m:sSup>
                    <m:r>
                      <a:rPr lang="en-US" b="0" i="1" smtClean="0">
                        <a:latin typeface="Cambria Math" panose="02040503050406030204" pitchFamily="18" charset="0"/>
                      </a:rPr>
                      <m:t> |0⟩</m:t>
                    </m:r>
                  </m:oMath>
                </a14:m>
                <a:r>
                  <a:rPr lang="en-US" dirty="0"/>
                  <a:t> for exponentially large </a:t>
                </a:r>
                <a14:m>
                  <m:oMath xmlns:m="http://schemas.openxmlformats.org/officeDocument/2006/math">
                    <m:r>
                      <a:rPr lang="en-US" b="0" i="1" smtClean="0">
                        <a:latin typeface="Cambria Math" panose="02040503050406030204" pitchFamily="18" charset="0"/>
                      </a:rPr>
                      <m:t>𝑡</m:t>
                    </m:r>
                  </m:oMath>
                </a14:m>
                <a:r>
                  <a:rPr lang="en-US" dirty="0"/>
                  <a:t>”.</a:t>
                </a:r>
              </a:p>
            </p:txBody>
          </p:sp>
        </mc:Choice>
        <mc:Fallback>
          <p:sp>
            <p:nvSpPr>
              <p:cNvPr id="3" name="Content Placeholder 2">
                <a:extLst>
                  <a:ext uri="{FF2B5EF4-FFF2-40B4-BE49-F238E27FC236}">
                    <a16:creationId xmlns:a16="http://schemas.microsoft.com/office/drawing/2014/main" id="{31BF67B7-D00C-7388-81B4-B8C37F6F890E}"/>
                  </a:ext>
                </a:extLst>
              </p:cNvPr>
              <p:cNvSpPr>
                <a:spLocks noGrp="1" noRot="1" noChangeAspect="1" noMove="1" noResize="1" noEditPoints="1" noAdjustHandles="1" noChangeArrowheads="1" noChangeShapeType="1" noTextEdit="1"/>
              </p:cNvSpPr>
              <p:nvPr>
                <p:ph idx="1"/>
              </p:nvPr>
            </p:nvSpPr>
            <p:spPr>
              <a:xfrm>
                <a:off x="838200" y="1825626"/>
                <a:ext cx="10515600" cy="1453602"/>
              </a:xfrm>
              <a:blipFill>
                <a:blip r:embed="rId2"/>
                <a:stretch>
                  <a:fillRect l="-1206" t="-7759" b="-6034"/>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D8243D6-F13F-715D-3E6A-13794E67D3EC}"/>
              </a:ext>
            </a:extLst>
          </p:cNvPr>
          <p:cNvSpPr txBox="1">
            <a:spLocks/>
          </p:cNvSpPr>
          <p:nvPr/>
        </p:nvSpPr>
        <p:spPr>
          <a:xfrm>
            <a:off x="838200" y="3578774"/>
            <a:ext cx="10515600" cy="50449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C000"/>
                </a:solidFill>
              </a:rPr>
              <a:t>Theorem</a:t>
            </a:r>
            <a:r>
              <a:rPr lang="en-US" dirty="0"/>
              <a:t>: </a:t>
            </a:r>
            <a:r>
              <a:rPr lang="en-US" dirty="0">
                <a:latin typeface="American Typewriter" panose="02090604020004020304" pitchFamily="18" charset="77"/>
              </a:rPr>
              <a:t>Succinct-Uhlmann </a:t>
            </a:r>
            <a:r>
              <a:rPr lang="en-US" dirty="0"/>
              <a:t>is complete for </a:t>
            </a:r>
            <a:r>
              <a:rPr lang="en-US" b="1" dirty="0" err="1">
                <a:solidFill>
                  <a:srgbClr val="FF7DFB"/>
                </a:solidFill>
              </a:rPr>
              <a:t>unitaryQIP</a:t>
            </a:r>
            <a:r>
              <a:rPr lang="en-US" dirty="0"/>
              <a:t>.</a:t>
            </a:r>
          </a:p>
        </p:txBody>
      </p:sp>
      <p:sp>
        <p:nvSpPr>
          <p:cNvPr id="6" name="Content Placeholder 2">
            <a:extLst>
              <a:ext uri="{FF2B5EF4-FFF2-40B4-BE49-F238E27FC236}">
                <a16:creationId xmlns:a16="http://schemas.microsoft.com/office/drawing/2014/main" id="{F5FE9454-BD21-CEFA-B664-4933E9DE241A}"/>
              </a:ext>
            </a:extLst>
          </p:cNvPr>
          <p:cNvSpPr txBox="1">
            <a:spLocks/>
          </p:cNvSpPr>
          <p:nvPr/>
        </p:nvSpPr>
        <p:spPr>
          <a:xfrm>
            <a:off x="838200" y="4382816"/>
            <a:ext cx="10515600" cy="50449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C000"/>
                </a:solidFill>
              </a:rPr>
              <a:t>Theorem</a:t>
            </a:r>
            <a:r>
              <a:rPr lang="en-US" dirty="0"/>
              <a:t>: </a:t>
            </a:r>
            <a:r>
              <a:rPr lang="en-US" dirty="0">
                <a:latin typeface="American Typewriter" panose="02090604020004020304" pitchFamily="18" charset="77"/>
              </a:rPr>
              <a:t>Succinct-Uhlmann </a:t>
            </a:r>
            <a:r>
              <a:rPr lang="en-US" dirty="0"/>
              <a:t>is complete for </a:t>
            </a:r>
            <a:r>
              <a:rPr lang="en-US" b="1" dirty="0" err="1">
                <a:solidFill>
                  <a:srgbClr val="FF7DFB"/>
                </a:solidFill>
              </a:rPr>
              <a:t>unitaryPSPACE</a:t>
            </a:r>
            <a:r>
              <a:rPr lang="en-US" dirty="0"/>
              <a:t>.</a:t>
            </a:r>
          </a:p>
        </p:txBody>
      </p:sp>
      <p:sp>
        <p:nvSpPr>
          <p:cNvPr id="7" name="Content Placeholder 2">
            <a:extLst>
              <a:ext uri="{FF2B5EF4-FFF2-40B4-BE49-F238E27FC236}">
                <a16:creationId xmlns:a16="http://schemas.microsoft.com/office/drawing/2014/main" id="{E296ED41-86B6-B816-C8C3-7886153F3534}"/>
              </a:ext>
            </a:extLst>
          </p:cNvPr>
          <p:cNvSpPr txBox="1">
            <a:spLocks/>
          </p:cNvSpPr>
          <p:nvPr/>
        </p:nvSpPr>
        <p:spPr>
          <a:xfrm>
            <a:off x="838200" y="5163604"/>
            <a:ext cx="10515600" cy="5326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C000"/>
                </a:solidFill>
              </a:rPr>
              <a:t>Corollary</a:t>
            </a:r>
            <a:r>
              <a:rPr lang="en-US" dirty="0"/>
              <a:t>: </a:t>
            </a:r>
            <a:r>
              <a:rPr lang="en-US" b="1" dirty="0" err="1">
                <a:solidFill>
                  <a:srgbClr val="FF7DFB"/>
                </a:solidFill>
              </a:rPr>
              <a:t>unitaryQIP</a:t>
            </a:r>
            <a:r>
              <a:rPr lang="en-US" b="1" dirty="0">
                <a:solidFill>
                  <a:srgbClr val="FF7DFB"/>
                </a:solidFill>
              </a:rPr>
              <a:t> </a:t>
            </a:r>
            <a:r>
              <a:rPr lang="en-US" b="1" dirty="0"/>
              <a:t>=</a:t>
            </a:r>
            <a:r>
              <a:rPr lang="en-US" b="1" dirty="0">
                <a:solidFill>
                  <a:srgbClr val="FF7DFB"/>
                </a:solidFill>
              </a:rPr>
              <a:t> </a:t>
            </a:r>
            <a:r>
              <a:rPr lang="en-US" b="1" dirty="0" err="1">
                <a:solidFill>
                  <a:srgbClr val="FF7DFB"/>
                </a:solidFill>
              </a:rPr>
              <a:t>unitaryPSPACE</a:t>
            </a:r>
            <a:r>
              <a:rPr lang="en-US" dirty="0"/>
              <a:t>.</a:t>
            </a:r>
            <a:endParaRPr lang="en-US" b="1" dirty="0"/>
          </a:p>
        </p:txBody>
      </p:sp>
    </p:spTree>
    <p:extLst>
      <p:ext uri="{BB962C8B-B14F-4D97-AF65-F5344CB8AC3E}">
        <p14:creationId xmlns:p14="http://schemas.microsoft.com/office/powerpoint/2010/main" val="40716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F124CE9-30F1-0F52-9C53-91526BA890B8}"/>
              </a:ext>
            </a:extLst>
          </p:cNvPr>
          <p:cNvSpPr/>
          <p:nvPr/>
        </p:nvSpPr>
        <p:spPr>
          <a:xfrm>
            <a:off x="5171090" y="82245"/>
            <a:ext cx="6891774" cy="652890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2E083B8-DD9D-A673-0E1F-E63699F20914}"/>
              </a:ext>
            </a:extLst>
          </p:cNvPr>
          <p:cNvSpPr/>
          <p:nvPr/>
        </p:nvSpPr>
        <p:spPr>
          <a:xfrm>
            <a:off x="5899028" y="2286815"/>
            <a:ext cx="5682570" cy="432681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FA0066F-9A26-F114-1BCD-3D2910A3059B}"/>
              </a:ext>
            </a:extLst>
          </p:cNvPr>
          <p:cNvSpPr/>
          <p:nvPr/>
        </p:nvSpPr>
        <p:spPr>
          <a:xfrm>
            <a:off x="7255067" y="5211739"/>
            <a:ext cx="2814638" cy="137246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67A1C6-366C-3006-0CBA-D3F920A813BD}"/>
              </a:ext>
            </a:extLst>
          </p:cNvPr>
          <p:cNvSpPr txBox="1"/>
          <p:nvPr/>
        </p:nvSpPr>
        <p:spPr>
          <a:xfrm>
            <a:off x="6638256" y="619235"/>
            <a:ext cx="3957441" cy="461665"/>
          </a:xfrm>
          <a:prstGeom prst="rect">
            <a:avLst/>
          </a:prstGeom>
          <a:noFill/>
        </p:spPr>
        <p:txBody>
          <a:bodyPr wrap="square" rtlCol="0">
            <a:spAutoFit/>
          </a:bodyPr>
          <a:lstStyle/>
          <a:p>
            <a:r>
              <a:rPr lang="en-US" sz="2400" b="1" dirty="0" err="1">
                <a:solidFill>
                  <a:srgbClr val="FF7DFB"/>
                </a:solidFill>
              </a:rPr>
              <a:t>unitaryPSPACE</a:t>
            </a:r>
            <a:r>
              <a:rPr lang="en-US" sz="2400" dirty="0">
                <a:solidFill>
                  <a:srgbClr val="FF7DFB"/>
                </a:solidFill>
              </a:rPr>
              <a:t> </a:t>
            </a:r>
            <a:r>
              <a:rPr lang="en-US" sz="2400" dirty="0"/>
              <a:t>=</a:t>
            </a:r>
            <a:r>
              <a:rPr lang="en-US" sz="2400" dirty="0">
                <a:solidFill>
                  <a:srgbClr val="FF7DFB"/>
                </a:solidFill>
              </a:rPr>
              <a:t> </a:t>
            </a:r>
            <a:r>
              <a:rPr lang="en-US" sz="2400" b="1" dirty="0" err="1">
                <a:solidFill>
                  <a:srgbClr val="FF7DFB"/>
                </a:solidFill>
              </a:rPr>
              <a:t>unitaryQIP</a:t>
            </a:r>
            <a:endParaRPr lang="en-US" sz="2400" b="1" dirty="0">
              <a:solidFill>
                <a:srgbClr val="FF7DFB"/>
              </a:solidFill>
            </a:endParaRPr>
          </a:p>
        </p:txBody>
      </p:sp>
      <p:sp>
        <p:nvSpPr>
          <p:cNvPr id="9" name="TextBox 8">
            <a:extLst>
              <a:ext uri="{FF2B5EF4-FFF2-40B4-BE49-F238E27FC236}">
                <a16:creationId xmlns:a16="http://schemas.microsoft.com/office/drawing/2014/main" id="{2C68D17F-3D5A-83FB-12FC-1BEA363537DA}"/>
              </a:ext>
            </a:extLst>
          </p:cNvPr>
          <p:cNvSpPr txBox="1"/>
          <p:nvPr/>
        </p:nvSpPr>
        <p:spPr>
          <a:xfrm>
            <a:off x="7836330" y="2461947"/>
            <a:ext cx="1929520" cy="461665"/>
          </a:xfrm>
          <a:prstGeom prst="rect">
            <a:avLst/>
          </a:prstGeom>
          <a:noFill/>
        </p:spPr>
        <p:txBody>
          <a:bodyPr wrap="square" rtlCol="0">
            <a:spAutoFit/>
          </a:bodyPr>
          <a:lstStyle/>
          <a:p>
            <a:r>
              <a:rPr lang="en-US" sz="2400" b="1" dirty="0" err="1">
                <a:solidFill>
                  <a:srgbClr val="FF7DFB"/>
                </a:solidFill>
              </a:rPr>
              <a:t>unitarySZK</a:t>
            </a:r>
            <a:endParaRPr lang="en-US" sz="2400" b="1" dirty="0">
              <a:solidFill>
                <a:srgbClr val="FF7DFB"/>
              </a:solidFill>
            </a:endParaRPr>
          </a:p>
        </p:txBody>
      </p:sp>
      <p:sp>
        <p:nvSpPr>
          <p:cNvPr id="11" name="TextBox 10">
            <a:extLst>
              <a:ext uri="{FF2B5EF4-FFF2-40B4-BE49-F238E27FC236}">
                <a16:creationId xmlns:a16="http://schemas.microsoft.com/office/drawing/2014/main" id="{4B0B4E4B-7E21-7859-A728-1E561B3F7FC2}"/>
              </a:ext>
            </a:extLst>
          </p:cNvPr>
          <p:cNvSpPr txBox="1"/>
          <p:nvPr/>
        </p:nvSpPr>
        <p:spPr>
          <a:xfrm>
            <a:off x="7722929" y="5222691"/>
            <a:ext cx="1842017" cy="461665"/>
          </a:xfrm>
          <a:prstGeom prst="rect">
            <a:avLst/>
          </a:prstGeom>
          <a:noFill/>
        </p:spPr>
        <p:txBody>
          <a:bodyPr wrap="square" rtlCol="0">
            <a:spAutoFit/>
          </a:bodyPr>
          <a:lstStyle/>
          <a:p>
            <a:r>
              <a:rPr lang="en-US" sz="2400" b="1" dirty="0" err="1">
                <a:solidFill>
                  <a:srgbClr val="FF7DFB"/>
                </a:solidFill>
              </a:rPr>
              <a:t>unitaryBQP</a:t>
            </a:r>
            <a:endParaRPr lang="en-US" sz="2400" b="1" dirty="0">
              <a:solidFill>
                <a:srgbClr val="FF7DFB"/>
              </a:solidFill>
            </a:endParaRPr>
          </a:p>
        </p:txBody>
      </p:sp>
      <p:sp>
        <p:nvSpPr>
          <p:cNvPr id="13" name="TextBox 12">
            <a:extLst>
              <a:ext uri="{FF2B5EF4-FFF2-40B4-BE49-F238E27FC236}">
                <a16:creationId xmlns:a16="http://schemas.microsoft.com/office/drawing/2014/main" id="{EF5E50E4-6969-3373-6F6E-93DF47748A64}"/>
              </a:ext>
            </a:extLst>
          </p:cNvPr>
          <p:cNvSpPr txBox="1"/>
          <p:nvPr/>
        </p:nvSpPr>
        <p:spPr>
          <a:xfrm>
            <a:off x="7101632" y="1054442"/>
            <a:ext cx="2262615" cy="369332"/>
          </a:xfrm>
          <a:prstGeom prst="rect">
            <a:avLst/>
          </a:prstGeom>
          <a:noFill/>
          <a:ln>
            <a:noFill/>
          </a:ln>
        </p:spPr>
        <p:txBody>
          <a:bodyPr wrap="square" rtlCol="0">
            <a:spAutoFit/>
          </a:bodyPr>
          <a:lstStyle/>
          <a:p>
            <a:r>
              <a:rPr lang="en-US" dirty="0">
                <a:latin typeface="American Typewriter" panose="02090604020004020304" pitchFamily="18" charset="77"/>
              </a:rPr>
              <a:t>Succinct-Uhlmann</a:t>
            </a:r>
          </a:p>
        </p:txBody>
      </p:sp>
      <p:sp>
        <p:nvSpPr>
          <p:cNvPr id="15" name="TextBox 14">
            <a:extLst>
              <a:ext uri="{FF2B5EF4-FFF2-40B4-BE49-F238E27FC236}">
                <a16:creationId xmlns:a16="http://schemas.microsoft.com/office/drawing/2014/main" id="{B29D65F7-B0E7-1BEF-F09F-8FEB060E564D}"/>
              </a:ext>
            </a:extLst>
          </p:cNvPr>
          <p:cNvSpPr txBox="1"/>
          <p:nvPr/>
        </p:nvSpPr>
        <p:spPr>
          <a:xfrm>
            <a:off x="6998875" y="3266918"/>
            <a:ext cx="1311721" cy="369332"/>
          </a:xfrm>
          <a:prstGeom prst="rect">
            <a:avLst/>
          </a:prstGeom>
          <a:noFill/>
          <a:ln>
            <a:noFill/>
          </a:ln>
        </p:spPr>
        <p:txBody>
          <a:bodyPr wrap="square" rtlCol="0">
            <a:spAutoFit/>
          </a:bodyPr>
          <a:lstStyle/>
          <a:p>
            <a:r>
              <a:rPr lang="en-US" dirty="0">
                <a:latin typeface="American Typewriter" panose="02090604020004020304" pitchFamily="18" charset="77"/>
              </a:rPr>
              <a:t>Uhlmann</a:t>
            </a:r>
          </a:p>
        </p:txBody>
      </p:sp>
      <p:sp>
        <p:nvSpPr>
          <p:cNvPr id="17" name="TextBox 16">
            <a:extLst>
              <a:ext uri="{FF2B5EF4-FFF2-40B4-BE49-F238E27FC236}">
                <a16:creationId xmlns:a16="http://schemas.microsoft.com/office/drawing/2014/main" id="{FA5A77FE-1E14-E094-5BD2-BCB0ECD6D68A}"/>
              </a:ext>
            </a:extLst>
          </p:cNvPr>
          <p:cNvSpPr txBox="1"/>
          <p:nvPr/>
        </p:nvSpPr>
        <p:spPr>
          <a:xfrm>
            <a:off x="7968133" y="5675572"/>
            <a:ext cx="1665913" cy="646331"/>
          </a:xfrm>
          <a:prstGeom prst="rect">
            <a:avLst/>
          </a:prstGeom>
          <a:noFill/>
          <a:ln>
            <a:noFill/>
          </a:ln>
        </p:spPr>
        <p:txBody>
          <a:bodyPr wrap="square" rtlCol="0">
            <a:spAutoFit/>
          </a:bodyPr>
          <a:lstStyle/>
          <a:p>
            <a:r>
              <a:rPr lang="en-US" dirty="0">
                <a:latin typeface="American Typewriter" panose="02090604020004020304" pitchFamily="18" charset="77"/>
              </a:rPr>
              <a:t>Hamiltonian Evolution</a:t>
            </a:r>
          </a:p>
        </p:txBody>
      </p:sp>
      <p:sp>
        <p:nvSpPr>
          <p:cNvPr id="19" name="TextBox 18">
            <a:extLst>
              <a:ext uri="{FF2B5EF4-FFF2-40B4-BE49-F238E27FC236}">
                <a16:creationId xmlns:a16="http://schemas.microsoft.com/office/drawing/2014/main" id="{96522E0C-EDA5-E01A-DBD4-4E83173A5605}"/>
              </a:ext>
            </a:extLst>
          </p:cNvPr>
          <p:cNvSpPr txBox="1"/>
          <p:nvPr/>
        </p:nvSpPr>
        <p:spPr>
          <a:xfrm>
            <a:off x="8961260" y="3261565"/>
            <a:ext cx="2524096" cy="369332"/>
          </a:xfrm>
          <a:prstGeom prst="rect">
            <a:avLst/>
          </a:prstGeom>
          <a:noFill/>
          <a:ln>
            <a:noFill/>
          </a:ln>
        </p:spPr>
        <p:txBody>
          <a:bodyPr wrap="square" rtlCol="0">
            <a:spAutoFit/>
          </a:bodyPr>
          <a:lstStyle/>
          <a:p>
            <a:r>
              <a:rPr lang="en-US" dirty="0">
                <a:latin typeface="American Typewriter" panose="02090604020004020304" pitchFamily="18" charset="77"/>
              </a:rPr>
              <a:t>Decodable Channels</a:t>
            </a:r>
          </a:p>
        </p:txBody>
      </p:sp>
      <p:sp>
        <p:nvSpPr>
          <p:cNvPr id="22" name="TextBox 21">
            <a:extLst>
              <a:ext uri="{FF2B5EF4-FFF2-40B4-BE49-F238E27FC236}">
                <a16:creationId xmlns:a16="http://schemas.microsoft.com/office/drawing/2014/main" id="{5B636507-57B3-B91D-005F-B31E0E4F9718}"/>
              </a:ext>
            </a:extLst>
          </p:cNvPr>
          <p:cNvSpPr txBox="1"/>
          <p:nvPr/>
        </p:nvSpPr>
        <p:spPr>
          <a:xfrm>
            <a:off x="9449793" y="4219045"/>
            <a:ext cx="2232690" cy="646331"/>
          </a:xfrm>
          <a:prstGeom prst="rect">
            <a:avLst/>
          </a:prstGeom>
          <a:noFill/>
          <a:ln>
            <a:noFill/>
          </a:ln>
        </p:spPr>
        <p:txBody>
          <a:bodyPr wrap="square" rtlCol="0">
            <a:spAutoFit/>
          </a:bodyPr>
          <a:lstStyle/>
          <a:p>
            <a:r>
              <a:rPr lang="en-US" dirty="0">
                <a:latin typeface="American Typewriter" panose="02090604020004020304" pitchFamily="18" charset="77"/>
              </a:rPr>
              <a:t>Breaking Commitments</a:t>
            </a:r>
          </a:p>
        </p:txBody>
      </p:sp>
      <p:sp>
        <p:nvSpPr>
          <p:cNvPr id="26" name="TextBox 25">
            <a:extLst>
              <a:ext uri="{FF2B5EF4-FFF2-40B4-BE49-F238E27FC236}">
                <a16:creationId xmlns:a16="http://schemas.microsoft.com/office/drawing/2014/main" id="{802B1348-D91F-BA2D-C34B-8649566DEE1D}"/>
              </a:ext>
            </a:extLst>
          </p:cNvPr>
          <p:cNvSpPr txBox="1"/>
          <p:nvPr/>
        </p:nvSpPr>
        <p:spPr>
          <a:xfrm>
            <a:off x="319098" y="342386"/>
            <a:ext cx="4238615" cy="1077218"/>
          </a:xfrm>
          <a:prstGeom prst="rect">
            <a:avLst/>
          </a:prstGeom>
          <a:noFill/>
        </p:spPr>
        <p:txBody>
          <a:bodyPr wrap="square" rtlCol="0">
            <a:spAutoFit/>
          </a:bodyPr>
          <a:lstStyle/>
          <a:p>
            <a:r>
              <a:rPr lang="en-US" sz="3200" b="1" dirty="0">
                <a:solidFill>
                  <a:schemeClr val="accent6">
                    <a:lumMod val="40000"/>
                    <a:lumOff val="60000"/>
                  </a:schemeClr>
                </a:solidFill>
              </a:rPr>
              <a:t>The unitary complexity</a:t>
            </a:r>
            <a:br>
              <a:rPr lang="en-US" sz="3200" b="1" dirty="0">
                <a:solidFill>
                  <a:schemeClr val="accent6">
                    <a:lumMod val="40000"/>
                    <a:lumOff val="60000"/>
                  </a:schemeClr>
                </a:solidFill>
              </a:rPr>
            </a:br>
            <a:r>
              <a:rPr lang="en-US" sz="3200" b="1" dirty="0">
                <a:solidFill>
                  <a:schemeClr val="accent6">
                    <a:lumMod val="40000"/>
                    <a:lumOff val="60000"/>
                  </a:schemeClr>
                </a:solidFill>
              </a:rPr>
              <a:t>landscape so far….</a:t>
            </a:r>
          </a:p>
        </p:txBody>
      </p:sp>
      <p:sp>
        <p:nvSpPr>
          <p:cNvPr id="28" name="TextBox 27">
            <a:extLst>
              <a:ext uri="{FF2B5EF4-FFF2-40B4-BE49-F238E27FC236}">
                <a16:creationId xmlns:a16="http://schemas.microsoft.com/office/drawing/2014/main" id="{20D3484A-FF83-3E6A-7CE6-70A233C263E7}"/>
              </a:ext>
            </a:extLst>
          </p:cNvPr>
          <p:cNvSpPr txBox="1"/>
          <p:nvPr/>
        </p:nvSpPr>
        <p:spPr>
          <a:xfrm>
            <a:off x="6703486" y="4250858"/>
            <a:ext cx="2232690" cy="923330"/>
          </a:xfrm>
          <a:prstGeom prst="rect">
            <a:avLst/>
          </a:prstGeom>
          <a:noFill/>
          <a:ln>
            <a:noFill/>
          </a:ln>
        </p:spPr>
        <p:txBody>
          <a:bodyPr wrap="square" rtlCol="0">
            <a:spAutoFit/>
          </a:bodyPr>
          <a:lstStyle/>
          <a:p>
            <a:r>
              <a:rPr lang="en-US" dirty="0">
                <a:latin typeface="American Typewriter" panose="02090604020004020304" pitchFamily="18" charset="77"/>
              </a:rPr>
              <a:t>Unscrambling</a:t>
            </a:r>
            <a:br>
              <a:rPr lang="en-US" dirty="0">
                <a:latin typeface="American Typewriter" panose="02090604020004020304" pitchFamily="18" charset="77"/>
              </a:rPr>
            </a:br>
            <a:r>
              <a:rPr lang="en-US" dirty="0">
                <a:latin typeface="American Typewriter" panose="02090604020004020304" pitchFamily="18" charset="77"/>
              </a:rPr>
              <a:t>Hawking Radiation</a:t>
            </a:r>
          </a:p>
        </p:txBody>
      </p:sp>
      <p:sp>
        <p:nvSpPr>
          <p:cNvPr id="29" name="Left-Right Arrow 28">
            <a:extLst>
              <a:ext uri="{FF2B5EF4-FFF2-40B4-BE49-F238E27FC236}">
                <a16:creationId xmlns:a16="http://schemas.microsoft.com/office/drawing/2014/main" id="{74D202BF-F0DA-F17B-4170-167FB70191E9}"/>
              </a:ext>
            </a:extLst>
          </p:cNvPr>
          <p:cNvSpPr/>
          <p:nvPr/>
        </p:nvSpPr>
        <p:spPr>
          <a:xfrm>
            <a:off x="8391703" y="4493374"/>
            <a:ext cx="901616" cy="1943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29">
            <a:extLst>
              <a:ext uri="{FF2B5EF4-FFF2-40B4-BE49-F238E27FC236}">
                <a16:creationId xmlns:a16="http://schemas.microsoft.com/office/drawing/2014/main" id="{35AF038F-988A-6B71-6437-09A6405B0A4C}"/>
              </a:ext>
            </a:extLst>
          </p:cNvPr>
          <p:cNvSpPr/>
          <p:nvPr/>
        </p:nvSpPr>
        <p:spPr>
          <a:xfrm>
            <a:off x="8232696" y="3364666"/>
            <a:ext cx="711583" cy="16882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Down Arrow 30">
            <a:extLst>
              <a:ext uri="{FF2B5EF4-FFF2-40B4-BE49-F238E27FC236}">
                <a16:creationId xmlns:a16="http://schemas.microsoft.com/office/drawing/2014/main" id="{F5DCE12D-E80B-FF57-D0E1-CB8C8DB53D89}"/>
              </a:ext>
            </a:extLst>
          </p:cNvPr>
          <p:cNvSpPr/>
          <p:nvPr/>
        </p:nvSpPr>
        <p:spPr>
          <a:xfrm>
            <a:off x="7376455" y="3762770"/>
            <a:ext cx="226408" cy="5615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a:extLst>
              <a:ext uri="{FF2B5EF4-FFF2-40B4-BE49-F238E27FC236}">
                <a16:creationId xmlns:a16="http://schemas.microsoft.com/office/drawing/2014/main" id="{21185622-6F65-4872-334E-ABBAA0601E37}"/>
              </a:ext>
            </a:extLst>
          </p:cNvPr>
          <p:cNvSpPr/>
          <p:nvPr/>
        </p:nvSpPr>
        <p:spPr>
          <a:xfrm>
            <a:off x="9812176" y="3630897"/>
            <a:ext cx="226408" cy="5615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28C456E-7BD5-AE13-A815-DB79F7F5ED16}"/>
              </a:ext>
            </a:extLst>
          </p:cNvPr>
          <p:cNvSpPr txBox="1"/>
          <p:nvPr/>
        </p:nvSpPr>
        <p:spPr>
          <a:xfrm>
            <a:off x="8818563" y="1559544"/>
            <a:ext cx="3022583" cy="646331"/>
          </a:xfrm>
          <a:prstGeom prst="rect">
            <a:avLst/>
          </a:prstGeom>
          <a:noFill/>
          <a:ln>
            <a:noFill/>
          </a:ln>
        </p:spPr>
        <p:txBody>
          <a:bodyPr wrap="square" rtlCol="0">
            <a:spAutoFit/>
          </a:bodyPr>
          <a:lstStyle/>
          <a:p>
            <a:r>
              <a:rPr lang="en-US" dirty="0">
                <a:latin typeface="American Typewriter" panose="02090604020004020304" pitchFamily="18" charset="77"/>
              </a:rPr>
              <a:t>Fast-Forwarding Hamiltonian Evolution</a:t>
            </a:r>
          </a:p>
        </p:txBody>
      </p:sp>
      <p:sp>
        <p:nvSpPr>
          <p:cNvPr id="2" name="TextBox 1">
            <a:extLst>
              <a:ext uri="{FF2B5EF4-FFF2-40B4-BE49-F238E27FC236}">
                <a16:creationId xmlns:a16="http://schemas.microsoft.com/office/drawing/2014/main" id="{0A827FA9-9EA7-4450-A137-8D31C7376796}"/>
              </a:ext>
            </a:extLst>
          </p:cNvPr>
          <p:cNvSpPr txBox="1"/>
          <p:nvPr/>
        </p:nvSpPr>
        <p:spPr>
          <a:xfrm>
            <a:off x="118711" y="6099559"/>
            <a:ext cx="5344658" cy="646331"/>
          </a:xfrm>
          <a:prstGeom prst="rect">
            <a:avLst/>
          </a:prstGeom>
          <a:noFill/>
        </p:spPr>
        <p:txBody>
          <a:bodyPr wrap="square" rtlCol="0">
            <a:spAutoFit/>
          </a:bodyPr>
          <a:lstStyle/>
          <a:p>
            <a:r>
              <a:rPr lang="en-US" dirty="0">
                <a:solidFill>
                  <a:schemeClr val="tx1">
                    <a:lumMod val="75000"/>
                  </a:schemeClr>
                </a:solidFill>
              </a:rPr>
              <a:t>Technically, this picture holds for </a:t>
            </a:r>
            <a:r>
              <a:rPr lang="en-US" i="1" dirty="0">
                <a:solidFill>
                  <a:schemeClr val="tx1">
                    <a:lumMod val="75000"/>
                  </a:schemeClr>
                </a:solidFill>
              </a:rPr>
              <a:t>average-case</a:t>
            </a:r>
            <a:r>
              <a:rPr lang="en-US" dirty="0">
                <a:solidFill>
                  <a:schemeClr val="tx1">
                    <a:lumMod val="75000"/>
                  </a:schemeClr>
                </a:solidFill>
              </a:rPr>
              <a:t> versions of the complexity classes.</a:t>
            </a:r>
          </a:p>
        </p:txBody>
      </p:sp>
      <p:sp>
        <p:nvSpPr>
          <p:cNvPr id="3" name="Up Arrow 2">
            <a:extLst>
              <a:ext uri="{FF2B5EF4-FFF2-40B4-BE49-F238E27FC236}">
                <a16:creationId xmlns:a16="http://schemas.microsoft.com/office/drawing/2014/main" id="{DC648410-4DD0-23C6-93FA-8C5CE3E5DEFE}"/>
              </a:ext>
            </a:extLst>
          </p:cNvPr>
          <p:cNvSpPr/>
          <p:nvPr/>
        </p:nvSpPr>
        <p:spPr>
          <a:xfrm rot="19354042">
            <a:off x="8559561" y="1359260"/>
            <a:ext cx="168755" cy="51117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5303B6-757D-A892-A6E7-731F7D22339D}"/>
              </a:ext>
            </a:extLst>
          </p:cNvPr>
          <p:cNvSpPr txBox="1"/>
          <p:nvPr/>
        </p:nvSpPr>
        <p:spPr>
          <a:xfrm>
            <a:off x="5875459" y="3823091"/>
            <a:ext cx="1656053" cy="369332"/>
          </a:xfrm>
          <a:prstGeom prst="rect">
            <a:avLst/>
          </a:prstGeom>
          <a:noFill/>
          <a:ln>
            <a:noFill/>
          </a:ln>
        </p:spPr>
        <p:txBody>
          <a:bodyPr wrap="square" rtlCol="0">
            <a:spAutoFit/>
          </a:bodyPr>
          <a:lstStyle/>
          <a:p>
            <a:r>
              <a:rPr lang="en-US" dirty="0">
                <a:latin typeface="American Typewriter" panose="02090604020004020304" pitchFamily="18" charset="77"/>
              </a:rPr>
              <a:t>Compression</a:t>
            </a:r>
          </a:p>
        </p:txBody>
      </p:sp>
      <p:sp>
        <p:nvSpPr>
          <p:cNvPr id="14" name="Up Arrow 13">
            <a:extLst>
              <a:ext uri="{FF2B5EF4-FFF2-40B4-BE49-F238E27FC236}">
                <a16:creationId xmlns:a16="http://schemas.microsoft.com/office/drawing/2014/main" id="{B7130320-82DA-2A95-2F45-EE491C08EDB4}"/>
              </a:ext>
            </a:extLst>
          </p:cNvPr>
          <p:cNvSpPr/>
          <p:nvPr/>
        </p:nvSpPr>
        <p:spPr>
          <a:xfrm rot="3897461">
            <a:off x="6647218" y="3422731"/>
            <a:ext cx="168755" cy="51117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3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5" grpId="0"/>
      <p:bldP spid="19" grpId="0"/>
      <p:bldP spid="22" grpId="0"/>
      <p:bldP spid="28" grpId="0"/>
      <p:bldP spid="29" grpId="0" animBg="1"/>
      <p:bldP spid="30" grpId="0" animBg="1"/>
      <p:bldP spid="31" grpId="0" animBg="1"/>
      <p:bldP spid="32" grpId="0" animBg="1"/>
      <p:bldP spid="34" grpId="0"/>
      <p:bldP spid="3" grpId="0" animBg="1"/>
      <p:bldP spid="12" grpId="0"/>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29A28-D164-6F73-E902-2974CC321746}"/>
              </a:ext>
            </a:extLst>
          </p:cNvPr>
          <p:cNvSpPr>
            <a:spLocks noGrp="1"/>
          </p:cNvSpPr>
          <p:nvPr>
            <p:ph type="title"/>
          </p:nvPr>
        </p:nvSpPr>
        <p:spPr>
          <a:xfrm>
            <a:off x="831850" y="1736726"/>
            <a:ext cx="10515600" cy="2852737"/>
          </a:xfrm>
        </p:spPr>
        <p:txBody>
          <a:bodyPr/>
          <a:lstStyle/>
          <a:p>
            <a:r>
              <a:rPr lang="en-US" dirty="0"/>
              <a:t>Why (unitary) </a:t>
            </a:r>
            <a:br>
              <a:rPr lang="en-US" dirty="0"/>
            </a:br>
            <a:r>
              <a:rPr lang="en-US" dirty="0"/>
              <a:t>complexity theory?</a:t>
            </a:r>
          </a:p>
        </p:txBody>
      </p:sp>
      <p:sp>
        <p:nvSpPr>
          <p:cNvPr id="5" name="Text Placeholder 4">
            <a:extLst>
              <a:ext uri="{FF2B5EF4-FFF2-40B4-BE49-F238E27FC236}">
                <a16:creationId xmlns:a16="http://schemas.microsoft.com/office/drawing/2014/main" id="{E17D9A27-4421-007E-C3C5-6219C1E0991A}"/>
              </a:ext>
            </a:extLst>
          </p:cNvPr>
          <p:cNvSpPr>
            <a:spLocks noGrp="1"/>
          </p:cNvSpPr>
          <p:nvPr>
            <p:ph type="body" idx="1"/>
          </p:nvPr>
        </p:nvSpPr>
        <p:spPr/>
        <p:txBody>
          <a:bodyPr/>
          <a:lstStyle/>
          <a:p>
            <a:endParaRPr lang="en-US" dirty="0">
              <a:solidFill>
                <a:srgbClr val="FFC000"/>
              </a:solidFill>
            </a:endParaRPr>
          </a:p>
        </p:txBody>
      </p:sp>
    </p:spTree>
    <p:extLst>
      <p:ext uri="{BB962C8B-B14F-4D97-AF65-F5344CB8AC3E}">
        <p14:creationId xmlns:p14="http://schemas.microsoft.com/office/powerpoint/2010/main" val="178896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9108BB-D4E5-946C-8CE7-6685B35CD8E9}"/>
              </a:ext>
            </a:extLst>
          </p:cNvPr>
          <p:cNvSpPr>
            <a:spLocks noGrp="1"/>
          </p:cNvSpPr>
          <p:nvPr>
            <p:ph idx="1"/>
          </p:nvPr>
        </p:nvSpPr>
        <p:spPr>
          <a:xfrm>
            <a:off x="838200" y="1825625"/>
            <a:ext cx="10515600" cy="1325563"/>
          </a:xfrm>
        </p:spPr>
        <p:txBody>
          <a:bodyPr/>
          <a:lstStyle/>
          <a:p>
            <a:pPr marL="0" indent="0">
              <a:buNone/>
            </a:pPr>
            <a:r>
              <a:rPr lang="en-US" dirty="0"/>
              <a:t>A great lesson from complexity theory: the computational universe is </a:t>
            </a:r>
            <a:r>
              <a:rPr lang="en-US" b="1" i="1" dirty="0">
                <a:solidFill>
                  <a:srgbClr val="FFC000"/>
                </a:solidFill>
              </a:rPr>
              <a:t>much richer</a:t>
            </a:r>
            <a:r>
              <a:rPr lang="en-US" dirty="0"/>
              <a:t> than just “polynomial time” vs. “non-polynomial time”.</a:t>
            </a:r>
          </a:p>
        </p:txBody>
      </p:sp>
      <p:sp>
        <p:nvSpPr>
          <p:cNvPr id="7" name="TextBox 6">
            <a:extLst>
              <a:ext uri="{FF2B5EF4-FFF2-40B4-BE49-F238E27FC236}">
                <a16:creationId xmlns:a16="http://schemas.microsoft.com/office/drawing/2014/main" id="{E44B873D-7BB2-9DC7-4C0E-14682325BDBC}"/>
              </a:ext>
            </a:extLst>
          </p:cNvPr>
          <p:cNvSpPr txBox="1"/>
          <p:nvPr/>
        </p:nvSpPr>
        <p:spPr>
          <a:xfrm>
            <a:off x="838200" y="3429000"/>
            <a:ext cx="10515600" cy="1815882"/>
          </a:xfrm>
          <a:prstGeom prst="rect">
            <a:avLst/>
          </a:prstGeom>
          <a:noFill/>
        </p:spPr>
        <p:txBody>
          <a:bodyPr wrap="square">
            <a:spAutoFit/>
          </a:bodyPr>
          <a:lstStyle/>
          <a:p>
            <a:pPr marL="0" indent="0">
              <a:buNone/>
            </a:pPr>
            <a:r>
              <a:rPr lang="en-US" sz="2800" dirty="0"/>
              <a:t>Showing that a computational problem is complete for some natural complexity class (e.g. one defined by a computational model such as limited space, interactive proofs, post-selection, </a:t>
            </a:r>
            <a:r>
              <a:rPr lang="en-US" sz="2800" dirty="0" err="1"/>
              <a:t>etc</a:t>
            </a:r>
            <a:r>
              <a:rPr lang="en-US" sz="2800" dirty="0"/>
              <a:t>) illuminates the </a:t>
            </a:r>
            <a:r>
              <a:rPr lang="en-US" sz="2800" b="1" i="1" dirty="0">
                <a:solidFill>
                  <a:srgbClr val="FFC000"/>
                </a:solidFill>
              </a:rPr>
              <a:t>essential character </a:t>
            </a:r>
            <a:r>
              <a:rPr lang="en-US" sz="2800" dirty="0"/>
              <a:t>of the problem.</a:t>
            </a:r>
          </a:p>
        </p:txBody>
      </p:sp>
    </p:spTree>
    <p:extLst>
      <p:ext uri="{BB962C8B-B14F-4D97-AF65-F5344CB8AC3E}">
        <p14:creationId xmlns:p14="http://schemas.microsoft.com/office/powerpoint/2010/main" val="286957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1E119-9823-5F5B-43D4-4DFEE633E537}"/>
              </a:ext>
            </a:extLst>
          </p:cNvPr>
          <p:cNvSpPr>
            <a:spLocks noGrp="1"/>
          </p:cNvSpPr>
          <p:nvPr>
            <p:ph type="title"/>
          </p:nvPr>
        </p:nvSpPr>
        <p:spPr/>
        <p:txBody>
          <a:bodyPr/>
          <a:lstStyle/>
          <a:p>
            <a:r>
              <a:rPr lang="en-US" dirty="0">
                <a:solidFill>
                  <a:schemeClr val="accent6">
                    <a:lumMod val="40000"/>
                    <a:lumOff val="60000"/>
                  </a:schemeClr>
                </a:solidFill>
              </a:rPr>
              <a:t>Interesting questions</a:t>
            </a:r>
            <a:endParaRPr lang="en-US" dirty="0"/>
          </a:p>
        </p:txBody>
      </p:sp>
      <p:sp>
        <p:nvSpPr>
          <p:cNvPr id="5" name="Content Placeholder 4">
            <a:extLst>
              <a:ext uri="{FF2B5EF4-FFF2-40B4-BE49-F238E27FC236}">
                <a16:creationId xmlns:a16="http://schemas.microsoft.com/office/drawing/2014/main" id="{2F9108BB-D4E5-946C-8CE7-6685B35CD8E9}"/>
              </a:ext>
            </a:extLst>
          </p:cNvPr>
          <p:cNvSpPr>
            <a:spLocks noGrp="1"/>
          </p:cNvSpPr>
          <p:nvPr>
            <p:ph idx="1"/>
          </p:nvPr>
        </p:nvSpPr>
        <p:spPr>
          <a:xfrm>
            <a:off x="838200" y="1825625"/>
            <a:ext cx="10515600" cy="1325563"/>
          </a:xfrm>
        </p:spPr>
        <p:txBody>
          <a:bodyPr/>
          <a:lstStyle/>
          <a:p>
            <a:pPr marL="0" indent="0">
              <a:buNone/>
            </a:pPr>
            <a:r>
              <a:rPr lang="en-US" dirty="0"/>
              <a:t>We would like a language to precisely and succinctly ask – and answer – questions about the complexity of </a:t>
            </a:r>
            <a:r>
              <a:rPr lang="en-US" dirty="0">
                <a:solidFill>
                  <a:srgbClr val="00B0F0"/>
                </a:solidFill>
              </a:rPr>
              <a:t>Fully Quantum </a:t>
            </a:r>
            <a:r>
              <a:rPr lang="en-US" dirty="0"/>
              <a:t>tasks. </a:t>
            </a:r>
          </a:p>
        </p:txBody>
      </p:sp>
      <p:sp>
        <p:nvSpPr>
          <p:cNvPr id="7" name="TextBox 6">
            <a:extLst>
              <a:ext uri="{FF2B5EF4-FFF2-40B4-BE49-F238E27FC236}">
                <a16:creationId xmlns:a16="http://schemas.microsoft.com/office/drawing/2014/main" id="{E44B873D-7BB2-9DC7-4C0E-14682325BDBC}"/>
              </a:ext>
            </a:extLst>
          </p:cNvPr>
          <p:cNvSpPr txBox="1"/>
          <p:nvPr/>
        </p:nvSpPr>
        <p:spPr>
          <a:xfrm>
            <a:off x="838200" y="3262477"/>
            <a:ext cx="10515600" cy="1569660"/>
          </a:xfrm>
          <a:prstGeom prst="rect">
            <a:avLst/>
          </a:prstGeom>
          <a:noFill/>
        </p:spPr>
        <p:txBody>
          <a:bodyPr wrap="square">
            <a:spAutoFit/>
          </a:bodyPr>
          <a:lstStyle/>
          <a:p>
            <a:r>
              <a:rPr lang="en-US" sz="2400" dirty="0"/>
              <a:t>e.g. can all quantum Shannon theory protocols be polynomial-time reduced to </a:t>
            </a:r>
            <a:r>
              <a:rPr lang="en-US" sz="2400" dirty="0">
                <a:latin typeface="American Typewriter" panose="02090604020004020304" pitchFamily="18" charset="77"/>
              </a:rPr>
              <a:t>Uhlmann</a:t>
            </a:r>
            <a:r>
              <a:rPr lang="en-US" sz="2400" dirty="0"/>
              <a:t>?</a:t>
            </a:r>
          </a:p>
          <a:p>
            <a:endParaRPr lang="en-US" sz="2400" dirty="0"/>
          </a:p>
          <a:p>
            <a:r>
              <a:rPr lang="en-US" sz="2400" dirty="0"/>
              <a:t>Is Hamiltonian Fast Forwarding complete for </a:t>
            </a:r>
            <a:r>
              <a:rPr lang="en-US" sz="2400" b="1" dirty="0" err="1">
                <a:solidFill>
                  <a:srgbClr val="FF7DFB"/>
                </a:solidFill>
              </a:rPr>
              <a:t>unitaryPSPACE</a:t>
            </a:r>
            <a:r>
              <a:rPr lang="en-US" sz="2400" dirty="0"/>
              <a:t>?</a:t>
            </a:r>
          </a:p>
        </p:txBody>
      </p:sp>
    </p:spTree>
    <p:extLst>
      <p:ext uri="{BB962C8B-B14F-4D97-AF65-F5344CB8AC3E}">
        <p14:creationId xmlns:p14="http://schemas.microsoft.com/office/powerpoint/2010/main" val="347545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1E119-9823-5F5B-43D4-4DFEE633E537}"/>
              </a:ext>
            </a:extLst>
          </p:cNvPr>
          <p:cNvSpPr>
            <a:spLocks noGrp="1"/>
          </p:cNvSpPr>
          <p:nvPr>
            <p:ph type="title"/>
          </p:nvPr>
        </p:nvSpPr>
        <p:spPr/>
        <p:txBody>
          <a:bodyPr/>
          <a:lstStyle/>
          <a:p>
            <a:r>
              <a:rPr lang="en-US" dirty="0">
                <a:solidFill>
                  <a:schemeClr val="accent6">
                    <a:lumMod val="40000"/>
                    <a:lumOff val="60000"/>
                  </a:schemeClr>
                </a:solidFill>
              </a:rPr>
              <a:t>Interesting questions</a:t>
            </a:r>
            <a:endParaRPr lang="en-US" dirty="0"/>
          </a:p>
        </p:txBody>
      </p:sp>
      <p:sp>
        <p:nvSpPr>
          <p:cNvPr id="5" name="Content Placeholder 4">
            <a:extLst>
              <a:ext uri="{FF2B5EF4-FFF2-40B4-BE49-F238E27FC236}">
                <a16:creationId xmlns:a16="http://schemas.microsoft.com/office/drawing/2014/main" id="{2F9108BB-D4E5-946C-8CE7-6685B35CD8E9}"/>
              </a:ext>
            </a:extLst>
          </p:cNvPr>
          <p:cNvSpPr>
            <a:spLocks noGrp="1"/>
          </p:cNvSpPr>
          <p:nvPr>
            <p:ph idx="1"/>
          </p:nvPr>
        </p:nvSpPr>
        <p:spPr>
          <a:xfrm>
            <a:off x="838200" y="1825625"/>
            <a:ext cx="10515600" cy="1325563"/>
          </a:xfrm>
        </p:spPr>
        <p:txBody>
          <a:bodyPr/>
          <a:lstStyle/>
          <a:p>
            <a:pPr marL="0" indent="0">
              <a:buNone/>
            </a:pPr>
            <a:r>
              <a:rPr lang="en-US" dirty="0"/>
              <a:t>We would like a language to precisely and succinctly ask – and answer – questions about the complexity of </a:t>
            </a:r>
            <a:r>
              <a:rPr lang="en-US" dirty="0">
                <a:solidFill>
                  <a:srgbClr val="00B0F0"/>
                </a:solidFill>
              </a:rPr>
              <a:t>Fully Quantum </a:t>
            </a:r>
            <a:r>
              <a:rPr lang="en-US" dirty="0"/>
              <a:t>tasks. </a:t>
            </a:r>
          </a:p>
        </p:txBody>
      </p:sp>
      <p:sp>
        <p:nvSpPr>
          <p:cNvPr id="7" name="TextBox 6">
            <a:extLst>
              <a:ext uri="{FF2B5EF4-FFF2-40B4-BE49-F238E27FC236}">
                <a16:creationId xmlns:a16="http://schemas.microsoft.com/office/drawing/2014/main" id="{E44B873D-7BB2-9DC7-4C0E-14682325BDBC}"/>
              </a:ext>
            </a:extLst>
          </p:cNvPr>
          <p:cNvSpPr txBox="1"/>
          <p:nvPr/>
        </p:nvSpPr>
        <p:spPr>
          <a:xfrm>
            <a:off x="838200" y="3262477"/>
            <a:ext cx="10515600" cy="1569660"/>
          </a:xfrm>
          <a:prstGeom prst="rect">
            <a:avLst/>
          </a:prstGeom>
          <a:noFill/>
        </p:spPr>
        <p:txBody>
          <a:bodyPr wrap="square">
            <a:spAutoFit/>
          </a:bodyPr>
          <a:lstStyle/>
          <a:p>
            <a:pPr marL="0" indent="0">
              <a:buNone/>
            </a:pPr>
            <a:r>
              <a:rPr lang="en-US" sz="2400" dirty="0"/>
              <a:t>e.g. a quantitative version of Aaronson and Kuperberg’s Unitary Synthesis Question is </a:t>
            </a:r>
          </a:p>
          <a:p>
            <a:pPr marL="0" indent="0">
              <a:buNone/>
            </a:pPr>
            <a:endParaRPr lang="en-US" sz="2400" dirty="0"/>
          </a:p>
          <a:p>
            <a:pPr marL="0" indent="0" algn="ctr">
              <a:buNone/>
            </a:pPr>
            <a:r>
              <a:rPr lang="en-US" sz="2400" dirty="0"/>
              <a:t>Does </a:t>
            </a:r>
            <a:r>
              <a:rPr lang="en-US" sz="2400" b="1" dirty="0" err="1">
                <a:solidFill>
                  <a:srgbClr val="FF7DFB"/>
                </a:solidFill>
              </a:rPr>
              <a:t>unitaryBQP</a:t>
            </a:r>
            <a:r>
              <a:rPr lang="en-US" sz="2400" b="1" baseline="30000" dirty="0" err="1">
                <a:solidFill>
                  <a:srgbClr val="FF7DFB"/>
                </a:solidFill>
              </a:rPr>
              <a:t>PSPACE</a:t>
            </a:r>
            <a:r>
              <a:rPr lang="en-US" sz="2400" dirty="0"/>
              <a:t> = </a:t>
            </a:r>
            <a:r>
              <a:rPr lang="en-US" sz="2400" b="1" dirty="0" err="1">
                <a:solidFill>
                  <a:srgbClr val="FF7DFB"/>
                </a:solidFill>
              </a:rPr>
              <a:t>unitaryPSPACE</a:t>
            </a:r>
            <a:r>
              <a:rPr lang="en-US" sz="2400" dirty="0"/>
              <a: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0A57203-7D1D-F591-B804-D98499C966E7}"/>
                  </a:ext>
                </a:extLst>
              </p:cNvPr>
              <p:cNvSpPr txBox="1"/>
              <p:nvPr/>
            </p:nvSpPr>
            <p:spPr>
              <a:xfrm>
                <a:off x="838200" y="5512840"/>
                <a:ext cx="10515600" cy="461665"/>
              </a:xfrm>
              <a:prstGeom prst="rect">
                <a:avLst/>
              </a:prstGeom>
              <a:noFill/>
            </p:spPr>
            <p:txBody>
              <a:bodyPr wrap="square">
                <a:spAutoFit/>
              </a:bodyPr>
              <a:lstStyle/>
              <a:p>
                <a:pPr algn="ctr"/>
                <a:r>
                  <a:rPr lang="en-US" sz="2400" dirty="0"/>
                  <a:t>…does </a:t>
                </a:r>
                <a:r>
                  <a:rPr lang="en-US" sz="2400" b="1" dirty="0" err="1">
                    <a:solidFill>
                      <a:srgbClr val="FF7DFB"/>
                    </a:solidFill>
                  </a:rPr>
                  <a:t>unitaryBQP</a:t>
                </a:r>
                <a:r>
                  <a:rPr lang="en-US" sz="2400" b="1" baseline="30000" dirty="0" err="1">
                    <a:solidFill>
                      <a:srgbClr val="FF7DFB"/>
                    </a:solidFill>
                  </a:rPr>
                  <a:t>HALT</a:t>
                </a:r>
                <a:r>
                  <a:rPr lang="en-US" sz="2400" dirty="0"/>
                  <a:t> </a:t>
                </a:r>
                <a14:m>
                  <m:oMath xmlns:m="http://schemas.openxmlformats.org/officeDocument/2006/math">
                    <m:r>
                      <a:rPr lang="en-US" sz="2400" b="0" i="1" smtClean="0">
                        <a:latin typeface="Cambria Math" panose="02040503050406030204" pitchFamily="18" charset="0"/>
                      </a:rPr>
                      <m:t>⊇</m:t>
                    </m:r>
                  </m:oMath>
                </a14:m>
                <a:r>
                  <a:rPr lang="en-US" sz="2400" dirty="0"/>
                  <a:t> </a:t>
                </a:r>
                <a:r>
                  <a:rPr lang="en-US" sz="2400" b="1" dirty="0" err="1">
                    <a:solidFill>
                      <a:srgbClr val="FF7DFB"/>
                    </a:solidFill>
                  </a:rPr>
                  <a:t>unitaryPSPACE</a:t>
                </a:r>
                <a:r>
                  <a:rPr lang="en-US" sz="2400" dirty="0"/>
                  <a:t>?</a:t>
                </a:r>
              </a:p>
            </p:txBody>
          </p:sp>
        </mc:Choice>
        <mc:Fallback>
          <p:sp>
            <p:nvSpPr>
              <p:cNvPr id="2" name="TextBox 1">
                <a:extLst>
                  <a:ext uri="{FF2B5EF4-FFF2-40B4-BE49-F238E27FC236}">
                    <a16:creationId xmlns:a16="http://schemas.microsoft.com/office/drawing/2014/main" id="{30A57203-7D1D-F591-B804-D98499C966E7}"/>
                  </a:ext>
                </a:extLst>
              </p:cNvPr>
              <p:cNvSpPr txBox="1">
                <a:spLocks noRot="1" noChangeAspect="1" noMove="1" noResize="1" noEditPoints="1" noAdjustHandles="1" noChangeArrowheads="1" noChangeShapeType="1" noTextEdit="1"/>
              </p:cNvSpPr>
              <p:nvPr/>
            </p:nvSpPr>
            <p:spPr>
              <a:xfrm>
                <a:off x="838200" y="5512840"/>
                <a:ext cx="10515600" cy="461665"/>
              </a:xfrm>
              <a:prstGeom prst="rect">
                <a:avLst/>
              </a:prstGeom>
              <a:blipFill>
                <a:blip r:embed="rId2"/>
                <a:stretch>
                  <a:fillRect t="-7895" b="-28947"/>
                </a:stretch>
              </a:blipFill>
            </p:spPr>
            <p:txBody>
              <a:bodyPr/>
              <a:lstStyle/>
              <a:p>
                <a:r>
                  <a:rPr lang="en-US">
                    <a:noFill/>
                  </a:rPr>
                  <a:t> </a:t>
                </a:r>
              </a:p>
            </p:txBody>
          </p:sp>
        </mc:Fallback>
      </mc:AlternateContent>
    </p:spTree>
    <p:extLst>
      <p:ext uri="{BB962C8B-B14F-4D97-AF65-F5344CB8AC3E}">
        <p14:creationId xmlns:p14="http://schemas.microsoft.com/office/powerpoint/2010/main" val="405878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CCA-7FCA-475E-3741-40ACF1257D3C}"/>
              </a:ext>
            </a:extLst>
          </p:cNvPr>
          <p:cNvSpPr>
            <a:spLocks noGrp="1"/>
          </p:cNvSpPr>
          <p:nvPr>
            <p:ph type="title"/>
          </p:nvPr>
        </p:nvSpPr>
        <p:spPr/>
        <p:txBody>
          <a:bodyPr/>
          <a:lstStyle/>
          <a:p>
            <a:r>
              <a:rPr lang="en-US" dirty="0">
                <a:solidFill>
                  <a:schemeClr val="accent6">
                    <a:lumMod val="40000"/>
                    <a:lumOff val="60000"/>
                  </a:schemeClr>
                </a:solidFill>
              </a:rPr>
              <a:t>30 years of Quantum Complexity Theory</a:t>
            </a:r>
          </a:p>
        </p:txBody>
      </p:sp>
      <p:sp>
        <p:nvSpPr>
          <p:cNvPr id="3" name="Content Placeholder 2">
            <a:extLst>
              <a:ext uri="{FF2B5EF4-FFF2-40B4-BE49-F238E27FC236}">
                <a16:creationId xmlns:a16="http://schemas.microsoft.com/office/drawing/2014/main" id="{8774B29E-540A-3580-1BDF-B0C60BF37B82}"/>
              </a:ext>
            </a:extLst>
          </p:cNvPr>
          <p:cNvSpPr>
            <a:spLocks noGrp="1"/>
          </p:cNvSpPr>
          <p:nvPr>
            <p:ph idx="1"/>
          </p:nvPr>
        </p:nvSpPr>
        <p:spPr/>
        <p:txBody>
          <a:bodyPr>
            <a:normAutofit fontScale="92500" lnSpcReduction="10000"/>
          </a:bodyPr>
          <a:lstStyle/>
          <a:p>
            <a:r>
              <a:rPr lang="en-US" dirty="0">
                <a:solidFill>
                  <a:srgbClr val="FFC000"/>
                </a:solidFill>
              </a:rPr>
              <a:t>Rich complexity classes</a:t>
            </a:r>
            <a:r>
              <a:rPr lang="en-US" dirty="0"/>
              <a:t>: BQP, </a:t>
            </a:r>
            <a:r>
              <a:rPr lang="en-US" dirty="0" err="1"/>
              <a:t>PostBQP</a:t>
            </a:r>
            <a:r>
              <a:rPr lang="en-US" dirty="0"/>
              <a:t>, QMA, MIP*, …</a:t>
            </a:r>
          </a:p>
          <a:p>
            <a:endParaRPr lang="en-US" dirty="0"/>
          </a:p>
          <a:p>
            <a:r>
              <a:rPr lang="en-US" dirty="0">
                <a:solidFill>
                  <a:srgbClr val="FFC000"/>
                </a:solidFill>
              </a:rPr>
              <a:t>Interesting computational problems</a:t>
            </a:r>
            <a:r>
              <a:rPr lang="en-US" dirty="0"/>
              <a:t>: Hamiltonian simulation, approximating the Jones polynomial, ground energy estimation, …</a:t>
            </a:r>
          </a:p>
          <a:p>
            <a:endParaRPr lang="en-US" dirty="0"/>
          </a:p>
          <a:p>
            <a:r>
              <a:rPr lang="en-US" dirty="0">
                <a:solidFill>
                  <a:srgbClr val="FFC000"/>
                </a:solidFill>
              </a:rPr>
              <a:t>Insights into other fields</a:t>
            </a:r>
            <a:r>
              <a:rPr lang="en-US" dirty="0"/>
              <a:t>: Hamiltonian complexity and condensed matter, quantum interactive proofs and operator algebras, …</a:t>
            </a:r>
          </a:p>
          <a:p>
            <a:endParaRPr lang="en-US" dirty="0"/>
          </a:p>
          <a:p>
            <a:r>
              <a:rPr lang="en-US" dirty="0">
                <a:solidFill>
                  <a:srgbClr val="FFC000"/>
                </a:solidFill>
              </a:rPr>
              <a:t>Foundations of quantum advantage</a:t>
            </a:r>
            <a:r>
              <a:rPr lang="en-US" dirty="0"/>
              <a:t>: </a:t>
            </a:r>
            <a:r>
              <a:rPr lang="en-US" dirty="0" err="1"/>
              <a:t>BosonSampling</a:t>
            </a:r>
            <a:r>
              <a:rPr lang="en-US" dirty="0"/>
              <a:t>, Random Circuit Sampling, complexity-theoretic evidence for quantum supremacy, …</a:t>
            </a:r>
          </a:p>
          <a:p>
            <a:pPr marL="0" indent="0">
              <a:buNone/>
            </a:pPr>
            <a:endParaRPr lang="en-US" dirty="0"/>
          </a:p>
          <a:p>
            <a:endParaRPr lang="en-US" dirty="0"/>
          </a:p>
        </p:txBody>
      </p:sp>
    </p:spTree>
    <p:extLst>
      <p:ext uri="{BB962C8B-B14F-4D97-AF65-F5344CB8AC3E}">
        <p14:creationId xmlns:p14="http://schemas.microsoft.com/office/powerpoint/2010/main" val="2404708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1E119-9823-5F5B-43D4-4DFEE633E537}"/>
              </a:ext>
            </a:extLst>
          </p:cNvPr>
          <p:cNvSpPr>
            <a:spLocks noGrp="1"/>
          </p:cNvSpPr>
          <p:nvPr>
            <p:ph type="title"/>
          </p:nvPr>
        </p:nvSpPr>
        <p:spPr/>
        <p:txBody>
          <a:bodyPr/>
          <a:lstStyle/>
          <a:p>
            <a:r>
              <a:rPr lang="en-US" dirty="0">
                <a:solidFill>
                  <a:schemeClr val="accent6">
                    <a:lumMod val="40000"/>
                    <a:lumOff val="60000"/>
                  </a:schemeClr>
                </a:solidFill>
              </a:rPr>
              <a:t>Interesting new models</a:t>
            </a:r>
            <a:endParaRPr lang="en-US" dirty="0"/>
          </a:p>
        </p:txBody>
      </p:sp>
      <p:sp>
        <p:nvSpPr>
          <p:cNvPr id="7" name="TextBox 6">
            <a:extLst>
              <a:ext uri="{FF2B5EF4-FFF2-40B4-BE49-F238E27FC236}">
                <a16:creationId xmlns:a16="http://schemas.microsoft.com/office/drawing/2014/main" id="{E44B873D-7BB2-9DC7-4C0E-14682325BDBC}"/>
              </a:ext>
            </a:extLst>
          </p:cNvPr>
          <p:cNvSpPr txBox="1"/>
          <p:nvPr/>
        </p:nvSpPr>
        <p:spPr>
          <a:xfrm>
            <a:off x="838200" y="1922408"/>
            <a:ext cx="10515600" cy="3539430"/>
          </a:xfrm>
          <a:prstGeom prst="rect">
            <a:avLst/>
          </a:prstGeom>
          <a:noFill/>
        </p:spPr>
        <p:txBody>
          <a:bodyPr wrap="square">
            <a:spAutoFit/>
          </a:bodyPr>
          <a:lstStyle/>
          <a:p>
            <a:pPr marL="0" indent="0">
              <a:buNone/>
            </a:pPr>
            <a:r>
              <a:rPr lang="en-US" sz="2800" dirty="0"/>
              <a:t>What is contained in </a:t>
            </a:r>
            <a:r>
              <a:rPr lang="en-US" sz="2800" b="1" dirty="0" err="1">
                <a:solidFill>
                  <a:srgbClr val="FF7DFB"/>
                </a:solidFill>
              </a:rPr>
              <a:t>unitaryQMA</a:t>
            </a:r>
            <a:r>
              <a:rPr lang="en-US" sz="2800" dirty="0"/>
              <a:t>? What is a complete problem? </a:t>
            </a:r>
          </a:p>
          <a:p>
            <a:pPr marL="0" indent="0">
              <a:buNone/>
            </a:pPr>
            <a:endParaRPr lang="en-US" sz="2800" dirty="0"/>
          </a:p>
          <a:p>
            <a:pPr marL="0" indent="0">
              <a:buNone/>
            </a:pPr>
            <a:r>
              <a:rPr lang="en-US" sz="2800" b="1" dirty="0" err="1">
                <a:solidFill>
                  <a:srgbClr val="FF7DFB"/>
                </a:solidFill>
              </a:rPr>
              <a:t>unitaryQMA</a:t>
            </a:r>
            <a:r>
              <a:rPr lang="en-US" sz="2800" dirty="0"/>
              <a:t> models the following scenario: the prover sends the verifier a polynomial-size state that helps the verifier implement a complex unitary transform. </a:t>
            </a:r>
          </a:p>
          <a:p>
            <a:pPr marL="0" indent="0">
              <a:buNone/>
            </a:pPr>
            <a:endParaRPr lang="en-US" sz="2800" dirty="0"/>
          </a:p>
          <a:p>
            <a:pPr marL="0" indent="0">
              <a:buNone/>
            </a:pPr>
            <a:r>
              <a:rPr lang="en-US" sz="2800" dirty="0"/>
              <a:t>In other words, when can a quantum state “</a:t>
            </a:r>
            <a:r>
              <a:rPr lang="en-US" sz="2800" b="1" dirty="0">
                <a:solidFill>
                  <a:srgbClr val="FFC000"/>
                </a:solidFill>
              </a:rPr>
              <a:t>catalyze</a:t>
            </a:r>
            <a:r>
              <a:rPr lang="en-US" sz="2800" dirty="0"/>
              <a:t>” a difficult computation? </a:t>
            </a:r>
          </a:p>
        </p:txBody>
      </p:sp>
    </p:spTree>
    <p:extLst>
      <p:ext uri="{BB962C8B-B14F-4D97-AF65-F5344CB8AC3E}">
        <p14:creationId xmlns:p14="http://schemas.microsoft.com/office/powerpoint/2010/main" val="1148682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1E119-9823-5F5B-43D4-4DFEE633E537}"/>
              </a:ext>
            </a:extLst>
          </p:cNvPr>
          <p:cNvSpPr>
            <a:spLocks noGrp="1"/>
          </p:cNvSpPr>
          <p:nvPr>
            <p:ph type="title"/>
          </p:nvPr>
        </p:nvSpPr>
        <p:spPr/>
        <p:txBody>
          <a:bodyPr/>
          <a:lstStyle/>
          <a:p>
            <a:r>
              <a:rPr lang="en-US" dirty="0">
                <a:solidFill>
                  <a:schemeClr val="accent6">
                    <a:lumMod val="40000"/>
                    <a:lumOff val="60000"/>
                  </a:schemeClr>
                </a:solidFill>
              </a:rPr>
              <a:t>Interesting new models</a:t>
            </a:r>
            <a:endParaRPr lang="en-US" dirty="0"/>
          </a:p>
        </p:txBody>
      </p:sp>
      <p:sp>
        <p:nvSpPr>
          <p:cNvPr id="7" name="TextBox 6">
            <a:extLst>
              <a:ext uri="{FF2B5EF4-FFF2-40B4-BE49-F238E27FC236}">
                <a16:creationId xmlns:a16="http://schemas.microsoft.com/office/drawing/2014/main" id="{E44B873D-7BB2-9DC7-4C0E-14682325BDBC}"/>
              </a:ext>
            </a:extLst>
          </p:cNvPr>
          <p:cNvSpPr txBox="1"/>
          <p:nvPr/>
        </p:nvSpPr>
        <p:spPr>
          <a:xfrm>
            <a:off x="838200" y="1607717"/>
            <a:ext cx="10515600" cy="1384995"/>
          </a:xfrm>
          <a:prstGeom prst="rect">
            <a:avLst/>
          </a:prstGeom>
          <a:noFill/>
        </p:spPr>
        <p:txBody>
          <a:bodyPr wrap="square">
            <a:spAutoFit/>
          </a:bodyPr>
          <a:lstStyle/>
          <a:p>
            <a:pPr marL="0" indent="0">
              <a:buNone/>
            </a:pPr>
            <a:r>
              <a:rPr lang="en-US" sz="2800" dirty="0"/>
              <a:t>Is there an interesting complexity class for “post-selected” </a:t>
            </a:r>
            <a:r>
              <a:rPr lang="en-US" sz="2800" dirty="0" err="1"/>
              <a:t>unitaries</a:t>
            </a:r>
            <a:r>
              <a:rPr lang="en-US" sz="2800" dirty="0"/>
              <a:t>? What is a complete problem? How does it compare to other unitary complexity classes? </a:t>
            </a:r>
          </a:p>
        </p:txBody>
      </p:sp>
      <p:pic>
        <p:nvPicPr>
          <p:cNvPr id="2" name="Picture 1">
            <a:extLst>
              <a:ext uri="{FF2B5EF4-FFF2-40B4-BE49-F238E27FC236}">
                <a16:creationId xmlns:a16="http://schemas.microsoft.com/office/drawing/2014/main" id="{C0250048-2D70-62DF-215E-494C1E557BF9}"/>
              </a:ext>
            </a:extLst>
          </p:cNvPr>
          <p:cNvPicPr>
            <a:picLocks noChangeAspect="1"/>
          </p:cNvPicPr>
          <p:nvPr/>
        </p:nvPicPr>
        <p:blipFill>
          <a:blip r:embed="rId2"/>
          <a:stretch>
            <a:fillRect/>
          </a:stretch>
        </p:blipFill>
        <p:spPr>
          <a:xfrm>
            <a:off x="538651" y="4294737"/>
            <a:ext cx="4868530" cy="1650584"/>
          </a:xfrm>
          <a:prstGeom prst="rect">
            <a:avLst/>
          </a:prstGeom>
        </p:spPr>
      </p:pic>
      <p:sp>
        <p:nvSpPr>
          <p:cNvPr id="6" name="TextBox 5">
            <a:extLst>
              <a:ext uri="{FF2B5EF4-FFF2-40B4-BE49-F238E27FC236}">
                <a16:creationId xmlns:a16="http://schemas.microsoft.com/office/drawing/2014/main" id="{FD5277B7-B056-D039-A253-0F75B912D429}"/>
              </a:ext>
            </a:extLst>
          </p:cNvPr>
          <p:cNvSpPr txBox="1"/>
          <p:nvPr/>
        </p:nvSpPr>
        <p:spPr>
          <a:xfrm>
            <a:off x="538651" y="3344695"/>
            <a:ext cx="4790090" cy="646331"/>
          </a:xfrm>
          <a:prstGeom prst="rect">
            <a:avLst/>
          </a:prstGeom>
          <a:noFill/>
        </p:spPr>
        <p:txBody>
          <a:bodyPr wrap="square">
            <a:spAutoFit/>
          </a:bodyPr>
          <a:lstStyle/>
          <a:p>
            <a:r>
              <a:rPr lang="en-US" sz="1800" dirty="0">
                <a:solidFill>
                  <a:srgbClr val="FFC000"/>
                </a:solidFill>
              </a:rPr>
              <a:t>The Python’s Lunch </a:t>
            </a:r>
            <a:br>
              <a:rPr lang="en-US" sz="1800" dirty="0"/>
            </a:br>
            <a:r>
              <a:rPr lang="en-US" sz="1800" dirty="0">
                <a:solidFill>
                  <a:schemeClr val="tx1">
                    <a:lumMod val="75000"/>
                  </a:schemeClr>
                </a:solidFill>
              </a:rPr>
              <a:t>(Brown, </a:t>
            </a:r>
            <a:r>
              <a:rPr lang="en-US" sz="1800" dirty="0" err="1">
                <a:solidFill>
                  <a:schemeClr val="tx1">
                    <a:lumMod val="75000"/>
                  </a:schemeClr>
                </a:solidFill>
              </a:rPr>
              <a:t>Gharibyan</a:t>
            </a:r>
            <a:r>
              <a:rPr lang="en-US" sz="1800" dirty="0">
                <a:solidFill>
                  <a:schemeClr val="tx1">
                    <a:lumMod val="75000"/>
                  </a:schemeClr>
                </a:solidFill>
              </a:rPr>
              <a:t>, </a:t>
            </a:r>
            <a:r>
              <a:rPr lang="en-US" sz="1800" dirty="0" err="1">
                <a:solidFill>
                  <a:schemeClr val="tx1">
                    <a:lumMod val="75000"/>
                  </a:schemeClr>
                </a:solidFill>
              </a:rPr>
              <a:t>Penington</a:t>
            </a:r>
            <a:r>
              <a:rPr lang="en-US" sz="1800" dirty="0">
                <a:solidFill>
                  <a:schemeClr val="tx1">
                    <a:lumMod val="75000"/>
                  </a:schemeClr>
                </a:solidFill>
              </a:rPr>
              <a:t>, Susskind)</a:t>
            </a:r>
            <a:r>
              <a:rPr lang="en-US" sz="1800" dirty="0"/>
              <a:t> </a:t>
            </a:r>
            <a:endParaRPr lang="en-US" dirty="0"/>
          </a:p>
        </p:txBody>
      </p:sp>
      <p:pic>
        <p:nvPicPr>
          <p:cNvPr id="8" name="Picture 7">
            <a:extLst>
              <a:ext uri="{FF2B5EF4-FFF2-40B4-BE49-F238E27FC236}">
                <a16:creationId xmlns:a16="http://schemas.microsoft.com/office/drawing/2014/main" id="{2BA9F97A-9CE4-1922-A537-82D61DFC168B}"/>
              </a:ext>
            </a:extLst>
          </p:cNvPr>
          <p:cNvPicPr>
            <a:picLocks noChangeAspect="1"/>
          </p:cNvPicPr>
          <p:nvPr/>
        </p:nvPicPr>
        <p:blipFill>
          <a:blip r:embed="rId3"/>
          <a:stretch>
            <a:fillRect/>
          </a:stretch>
        </p:blipFill>
        <p:spPr>
          <a:xfrm>
            <a:off x="6096000" y="3429000"/>
            <a:ext cx="3717461" cy="2891358"/>
          </a:xfrm>
          <a:prstGeom prst="rect">
            <a:avLst/>
          </a:prstGeom>
        </p:spPr>
      </p:pic>
      <p:sp>
        <p:nvSpPr>
          <p:cNvPr id="9" name="TextBox 8">
            <a:extLst>
              <a:ext uri="{FF2B5EF4-FFF2-40B4-BE49-F238E27FC236}">
                <a16:creationId xmlns:a16="http://schemas.microsoft.com/office/drawing/2014/main" id="{BBB132A1-7009-A592-82BD-1A6971C57315}"/>
              </a:ext>
            </a:extLst>
          </p:cNvPr>
          <p:cNvSpPr txBox="1"/>
          <p:nvPr/>
        </p:nvSpPr>
        <p:spPr>
          <a:xfrm>
            <a:off x="9893836" y="5120029"/>
            <a:ext cx="4790090" cy="1200329"/>
          </a:xfrm>
          <a:prstGeom prst="rect">
            <a:avLst/>
          </a:prstGeom>
          <a:noFill/>
        </p:spPr>
        <p:txBody>
          <a:bodyPr wrap="square">
            <a:spAutoFit/>
          </a:bodyPr>
          <a:lstStyle/>
          <a:p>
            <a:r>
              <a:rPr lang="en-US" dirty="0">
                <a:solidFill>
                  <a:srgbClr val="FFC000"/>
                </a:solidFill>
              </a:rPr>
              <a:t>Unitarity of the </a:t>
            </a:r>
            <a:br>
              <a:rPr lang="en-US" dirty="0">
                <a:solidFill>
                  <a:srgbClr val="FFC000"/>
                </a:solidFill>
              </a:rPr>
            </a:br>
            <a:r>
              <a:rPr lang="en-US" dirty="0">
                <a:solidFill>
                  <a:srgbClr val="FFC000"/>
                </a:solidFill>
              </a:rPr>
              <a:t>black-hole S-matrix</a:t>
            </a:r>
            <a:br>
              <a:rPr lang="en-US" dirty="0">
                <a:solidFill>
                  <a:srgbClr val="FFC000"/>
                </a:solidFill>
              </a:rPr>
            </a:br>
            <a:r>
              <a:rPr lang="en-US" sz="1800" dirty="0">
                <a:solidFill>
                  <a:schemeClr val="tx1">
                    <a:lumMod val="75000"/>
                  </a:schemeClr>
                </a:solidFill>
              </a:rPr>
              <a:t>(Akers, et al. and </a:t>
            </a:r>
            <a:br>
              <a:rPr lang="en-US" sz="1800" dirty="0">
                <a:solidFill>
                  <a:schemeClr val="tx1">
                    <a:lumMod val="75000"/>
                  </a:schemeClr>
                </a:solidFill>
              </a:rPr>
            </a:br>
            <a:r>
              <a:rPr lang="en-US" sz="1800" dirty="0">
                <a:solidFill>
                  <a:schemeClr val="tx1">
                    <a:lumMod val="75000"/>
                  </a:schemeClr>
                </a:solidFill>
              </a:rPr>
              <a:t>Kim-</a:t>
            </a:r>
            <a:r>
              <a:rPr lang="en-US" sz="1800" dirty="0" err="1">
                <a:solidFill>
                  <a:schemeClr val="tx1">
                    <a:lumMod val="75000"/>
                  </a:schemeClr>
                </a:solidFill>
              </a:rPr>
              <a:t>Preskill</a:t>
            </a:r>
            <a:r>
              <a:rPr lang="en-US" sz="1800" dirty="0">
                <a:solidFill>
                  <a:schemeClr val="tx1">
                    <a:lumMod val="75000"/>
                  </a:schemeClr>
                </a:solidFill>
              </a:rPr>
              <a:t>)</a:t>
            </a:r>
            <a:r>
              <a:rPr lang="en-US" sz="1800" dirty="0"/>
              <a:t> </a:t>
            </a:r>
            <a:endParaRPr lang="en-US" dirty="0"/>
          </a:p>
        </p:txBody>
      </p:sp>
    </p:spTree>
    <p:extLst>
      <p:ext uri="{BB962C8B-B14F-4D97-AF65-F5344CB8AC3E}">
        <p14:creationId xmlns:p14="http://schemas.microsoft.com/office/powerpoint/2010/main" val="73025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1E119-9823-5F5B-43D4-4DFEE633E537}"/>
              </a:ext>
            </a:extLst>
          </p:cNvPr>
          <p:cNvSpPr>
            <a:spLocks noGrp="1"/>
          </p:cNvSpPr>
          <p:nvPr>
            <p:ph type="title"/>
          </p:nvPr>
        </p:nvSpPr>
        <p:spPr/>
        <p:txBody>
          <a:bodyPr/>
          <a:lstStyle/>
          <a:p>
            <a:r>
              <a:rPr lang="en-US" dirty="0">
                <a:solidFill>
                  <a:schemeClr val="accent6">
                    <a:lumMod val="40000"/>
                    <a:lumOff val="60000"/>
                  </a:schemeClr>
                </a:solidFill>
              </a:rPr>
              <a:t>Other future directions</a:t>
            </a:r>
            <a:endParaRPr lang="en-US" dirty="0"/>
          </a:p>
        </p:txBody>
      </p:sp>
      <p:sp>
        <p:nvSpPr>
          <p:cNvPr id="5" name="Content Placeholder 4">
            <a:extLst>
              <a:ext uri="{FF2B5EF4-FFF2-40B4-BE49-F238E27FC236}">
                <a16:creationId xmlns:a16="http://schemas.microsoft.com/office/drawing/2014/main" id="{2F9108BB-D4E5-946C-8CE7-6685B35CD8E9}"/>
              </a:ext>
            </a:extLst>
          </p:cNvPr>
          <p:cNvSpPr>
            <a:spLocks noGrp="1"/>
          </p:cNvSpPr>
          <p:nvPr>
            <p:ph idx="1"/>
          </p:nvPr>
        </p:nvSpPr>
        <p:spPr>
          <a:xfrm>
            <a:off x="838200" y="1825625"/>
            <a:ext cx="10515600" cy="4259865"/>
          </a:xfrm>
        </p:spPr>
        <p:txBody>
          <a:bodyPr>
            <a:normAutofit fontScale="92500"/>
          </a:bodyPr>
          <a:lstStyle/>
          <a:p>
            <a:r>
              <a:rPr lang="en-US" dirty="0"/>
              <a:t>Answer Aaronson, Kuperberg’s </a:t>
            </a:r>
            <a:r>
              <a:rPr lang="en-US" dirty="0">
                <a:solidFill>
                  <a:srgbClr val="FFC000"/>
                </a:solidFill>
              </a:rPr>
              <a:t>Unitary Synthesis Question</a:t>
            </a:r>
            <a:r>
              <a:rPr lang="en-US" dirty="0"/>
              <a:t>.</a:t>
            </a:r>
            <a:endParaRPr lang="en-US" dirty="0">
              <a:solidFill>
                <a:srgbClr val="FFC000"/>
              </a:solidFill>
            </a:endParaRPr>
          </a:p>
          <a:p>
            <a:endParaRPr lang="en-US" dirty="0"/>
          </a:p>
          <a:p>
            <a:r>
              <a:rPr lang="en-US" dirty="0"/>
              <a:t>Prove unitary complexity class separations or inclusions that don’t hold (or are not known to hold) in ”decisional” complexity theory.</a:t>
            </a:r>
          </a:p>
          <a:p>
            <a:endParaRPr lang="en-US" dirty="0"/>
          </a:p>
          <a:p>
            <a:r>
              <a:rPr lang="en-US" dirty="0"/>
              <a:t>Develop a complexity-theoretic foundation for quantum cryptography.</a:t>
            </a:r>
          </a:p>
          <a:p>
            <a:endParaRPr lang="en-US" dirty="0"/>
          </a:p>
          <a:p>
            <a:r>
              <a:rPr lang="en-US" dirty="0"/>
              <a:t>Can unitary complexity theory sharpen the use of complexity in high energy physics?</a:t>
            </a:r>
          </a:p>
          <a:p>
            <a:endParaRPr lang="en-US" dirty="0"/>
          </a:p>
          <a:p>
            <a:pPr marL="0" indent="0">
              <a:buNone/>
            </a:pPr>
            <a:endParaRPr lang="en-US" dirty="0"/>
          </a:p>
        </p:txBody>
      </p:sp>
      <p:sp>
        <p:nvSpPr>
          <p:cNvPr id="3" name="TextBox 2">
            <a:extLst>
              <a:ext uri="{FF2B5EF4-FFF2-40B4-BE49-F238E27FC236}">
                <a16:creationId xmlns:a16="http://schemas.microsoft.com/office/drawing/2014/main" id="{A8625D17-592A-032F-8BA7-10A12C288AD2}"/>
              </a:ext>
            </a:extLst>
          </p:cNvPr>
          <p:cNvSpPr txBox="1"/>
          <p:nvPr/>
        </p:nvSpPr>
        <p:spPr>
          <a:xfrm>
            <a:off x="6437587" y="5957957"/>
            <a:ext cx="5754413" cy="707886"/>
          </a:xfrm>
          <a:prstGeom prst="rect">
            <a:avLst/>
          </a:prstGeom>
          <a:noFill/>
        </p:spPr>
        <p:txBody>
          <a:bodyPr wrap="square" rtlCol="0">
            <a:spAutoFit/>
          </a:bodyPr>
          <a:lstStyle/>
          <a:p>
            <a:r>
              <a:rPr lang="en-US" sz="4000" b="1" dirty="0">
                <a:solidFill>
                  <a:srgbClr val="FFC000"/>
                </a:solidFill>
              </a:rPr>
              <a:t>Thank You For Listening!</a:t>
            </a:r>
          </a:p>
        </p:txBody>
      </p:sp>
      <p:pic>
        <p:nvPicPr>
          <p:cNvPr id="10" name="Picture 9">
            <a:extLst>
              <a:ext uri="{FF2B5EF4-FFF2-40B4-BE49-F238E27FC236}">
                <a16:creationId xmlns:a16="http://schemas.microsoft.com/office/drawing/2014/main" id="{5CA6722A-60DE-1A89-D87B-7812635794BF}"/>
              </a:ext>
            </a:extLst>
          </p:cNvPr>
          <p:cNvPicPr>
            <a:picLocks noChangeAspect="1"/>
          </p:cNvPicPr>
          <p:nvPr/>
        </p:nvPicPr>
        <p:blipFill>
          <a:blip r:embed="rId2"/>
          <a:stretch>
            <a:fillRect/>
          </a:stretch>
        </p:blipFill>
        <p:spPr>
          <a:xfrm>
            <a:off x="9531168" y="192157"/>
            <a:ext cx="2383621" cy="2328762"/>
          </a:xfrm>
          <a:prstGeom prst="rect">
            <a:avLst/>
          </a:prstGeom>
        </p:spPr>
      </p:pic>
    </p:spTree>
    <p:extLst>
      <p:ext uri="{BB962C8B-B14F-4D97-AF65-F5344CB8AC3E}">
        <p14:creationId xmlns:p14="http://schemas.microsoft.com/office/powerpoint/2010/main" val="175858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CCA-7FCA-475E-3741-40ACF1257D3C}"/>
              </a:ext>
            </a:extLst>
          </p:cNvPr>
          <p:cNvSpPr>
            <a:spLocks noGrp="1"/>
          </p:cNvSpPr>
          <p:nvPr>
            <p:ph type="title"/>
          </p:nvPr>
        </p:nvSpPr>
        <p:spPr/>
        <p:txBody>
          <a:bodyPr/>
          <a:lstStyle/>
          <a:p>
            <a:r>
              <a:rPr lang="en-US" dirty="0">
                <a:solidFill>
                  <a:schemeClr val="accent6">
                    <a:lumMod val="40000"/>
                    <a:lumOff val="60000"/>
                  </a:schemeClr>
                </a:solidFill>
              </a:rPr>
              <a:t>30 years of Quantum Complexity Theory</a:t>
            </a:r>
            <a:endParaRPr lang="en-US" dirty="0"/>
          </a:p>
        </p:txBody>
      </p:sp>
      <p:sp>
        <p:nvSpPr>
          <p:cNvPr id="3" name="Content Placeholder 2">
            <a:extLst>
              <a:ext uri="{FF2B5EF4-FFF2-40B4-BE49-F238E27FC236}">
                <a16:creationId xmlns:a16="http://schemas.microsoft.com/office/drawing/2014/main" id="{8774B29E-540A-3580-1BDF-B0C60BF37B82}"/>
              </a:ext>
            </a:extLst>
          </p:cNvPr>
          <p:cNvSpPr>
            <a:spLocks noGrp="1"/>
          </p:cNvSpPr>
          <p:nvPr>
            <p:ph idx="1"/>
          </p:nvPr>
        </p:nvSpPr>
        <p:spPr/>
        <p:txBody>
          <a:bodyPr/>
          <a:lstStyle/>
          <a:p>
            <a:pPr marL="0" indent="0">
              <a:buNone/>
            </a:pPr>
            <a:r>
              <a:rPr lang="en-US" dirty="0"/>
              <a:t>A theory of “classical input/classical output” problems</a:t>
            </a:r>
          </a:p>
        </p:txBody>
      </p:sp>
      <p:sp>
        <p:nvSpPr>
          <p:cNvPr id="4" name="Rectangle 3">
            <a:extLst>
              <a:ext uri="{FF2B5EF4-FFF2-40B4-BE49-F238E27FC236}">
                <a16:creationId xmlns:a16="http://schemas.microsoft.com/office/drawing/2014/main" id="{09F34DB3-6B8B-B37D-8A26-FA107442E7A8}"/>
              </a:ext>
            </a:extLst>
          </p:cNvPr>
          <p:cNvSpPr/>
          <p:nvPr/>
        </p:nvSpPr>
        <p:spPr>
          <a:xfrm>
            <a:off x="5287435" y="3707294"/>
            <a:ext cx="1981200" cy="1905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EEBD2662-A616-8F1B-419F-FD79C05A5687}"/>
              </a:ext>
            </a:extLst>
          </p:cNvPr>
          <p:cNvSpPr/>
          <p:nvPr/>
        </p:nvSpPr>
        <p:spPr>
          <a:xfrm>
            <a:off x="3767665" y="4304194"/>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598F095-E1D3-6287-1E39-931CBB873789}"/>
              </a:ext>
            </a:extLst>
          </p:cNvPr>
          <p:cNvSpPr/>
          <p:nvPr/>
        </p:nvSpPr>
        <p:spPr>
          <a:xfrm>
            <a:off x="7632701" y="4308427"/>
            <a:ext cx="1253067" cy="711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C568E4-3AFC-86E4-EBE0-BDA72FEC8BFD}"/>
              </a:ext>
            </a:extLst>
          </p:cNvPr>
          <p:cNvSpPr txBox="1"/>
          <p:nvPr/>
        </p:nvSpPr>
        <p:spPr>
          <a:xfrm>
            <a:off x="2235197" y="4184397"/>
            <a:ext cx="1642533" cy="830997"/>
          </a:xfrm>
          <a:prstGeom prst="rect">
            <a:avLst/>
          </a:prstGeom>
          <a:noFill/>
        </p:spPr>
        <p:txBody>
          <a:bodyPr wrap="square" rtlCol="0">
            <a:spAutoFit/>
          </a:bodyPr>
          <a:lstStyle/>
          <a:p>
            <a:r>
              <a:rPr lang="en-US" sz="2400" dirty="0"/>
              <a:t>Classical </a:t>
            </a:r>
          </a:p>
          <a:p>
            <a:r>
              <a:rPr lang="en-US" sz="2400" dirty="0"/>
              <a:t>Input</a:t>
            </a:r>
          </a:p>
        </p:txBody>
      </p:sp>
      <p:sp>
        <p:nvSpPr>
          <p:cNvPr id="8" name="TextBox 7">
            <a:extLst>
              <a:ext uri="{FF2B5EF4-FFF2-40B4-BE49-F238E27FC236}">
                <a16:creationId xmlns:a16="http://schemas.microsoft.com/office/drawing/2014/main" id="{15032C0C-BA5B-D376-3DA6-49A8B1AA3ABE}"/>
              </a:ext>
            </a:extLst>
          </p:cNvPr>
          <p:cNvSpPr txBox="1"/>
          <p:nvPr/>
        </p:nvSpPr>
        <p:spPr>
          <a:xfrm>
            <a:off x="4121152" y="5838572"/>
            <a:ext cx="4313765" cy="830997"/>
          </a:xfrm>
          <a:prstGeom prst="rect">
            <a:avLst/>
          </a:prstGeom>
          <a:noFill/>
        </p:spPr>
        <p:txBody>
          <a:bodyPr wrap="square" rtlCol="0">
            <a:spAutoFit/>
          </a:bodyPr>
          <a:lstStyle/>
          <a:p>
            <a:pPr algn="ctr"/>
            <a:r>
              <a:rPr lang="en-US" sz="2400" dirty="0"/>
              <a:t>Quantum </a:t>
            </a:r>
          </a:p>
          <a:p>
            <a:pPr algn="ctr"/>
            <a:r>
              <a:rPr lang="en-US" sz="2400" dirty="0"/>
              <a:t>Model of Computation</a:t>
            </a:r>
          </a:p>
        </p:txBody>
      </p:sp>
      <p:sp>
        <p:nvSpPr>
          <p:cNvPr id="9" name="TextBox 8">
            <a:extLst>
              <a:ext uri="{FF2B5EF4-FFF2-40B4-BE49-F238E27FC236}">
                <a16:creationId xmlns:a16="http://schemas.microsoft.com/office/drawing/2014/main" id="{7F862B1D-9759-1051-7F14-8F65AA31FD71}"/>
              </a:ext>
            </a:extLst>
          </p:cNvPr>
          <p:cNvSpPr txBox="1"/>
          <p:nvPr/>
        </p:nvSpPr>
        <p:spPr>
          <a:xfrm>
            <a:off x="8955617" y="4184397"/>
            <a:ext cx="1642533" cy="830997"/>
          </a:xfrm>
          <a:prstGeom prst="rect">
            <a:avLst/>
          </a:prstGeom>
          <a:noFill/>
        </p:spPr>
        <p:txBody>
          <a:bodyPr wrap="square" rtlCol="0">
            <a:spAutoFit/>
          </a:bodyPr>
          <a:lstStyle/>
          <a:p>
            <a:r>
              <a:rPr lang="en-US" sz="2400" dirty="0"/>
              <a:t>Classical </a:t>
            </a:r>
          </a:p>
          <a:p>
            <a:r>
              <a:rPr lang="en-US" sz="2400" dirty="0"/>
              <a:t>Output</a:t>
            </a:r>
          </a:p>
        </p:txBody>
      </p:sp>
    </p:spTree>
    <p:extLst>
      <p:ext uri="{BB962C8B-B14F-4D97-AF65-F5344CB8AC3E}">
        <p14:creationId xmlns:p14="http://schemas.microsoft.com/office/powerpoint/2010/main" val="2198930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42704</TotalTime>
  <Words>4809</Words>
  <Application>Microsoft Macintosh PowerPoint</Application>
  <PresentationFormat>Widescreen</PresentationFormat>
  <Paragraphs>605</Paragraphs>
  <Slides>82</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American Typewriter</vt:lpstr>
      <vt:lpstr>Arial</vt:lpstr>
      <vt:lpstr>Baskerville</vt:lpstr>
      <vt:lpstr>Calibri</vt:lpstr>
      <vt:lpstr>Cambria Math</vt:lpstr>
      <vt:lpstr>Constantia</vt:lpstr>
      <vt:lpstr>Franklin Gothic Book</vt:lpstr>
      <vt:lpstr>Office Theme</vt:lpstr>
      <vt:lpstr>Towards a Complexity Theory   for Fully Quantum Problems</vt:lpstr>
      <vt:lpstr>PowerPoint Presentation</vt:lpstr>
      <vt:lpstr>PowerPoint Presentation</vt:lpstr>
      <vt:lpstr>PowerPoint Presentation</vt:lpstr>
      <vt:lpstr>PowerPoint Presentation</vt:lpstr>
      <vt:lpstr>PowerPoint Presentation</vt:lpstr>
      <vt:lpstr>PowerPoint Presentation</vt:lpstr>
      <vt:lpstr>30 years of Quantum Complexity Theory</vt:lpstr>
      <vt:lpstr>30 years of Quantum Complexity Theory</vt:lpstr>
      <vt:lpstr>30 years of Quantum Complexity Theory</vt:lpstr>
      <vt:lpstr>30 years of Quantum Complexity Theory</vt:lpstr>
      <vt:lpstr>PowerPoint Presentation</vt:lpstr>
      <vt:lpstr>Quantum in, quantum out</vt:lpstr>
      <vt:lpstr>Quantum in, quantum out</vt:lpstr>
      <vt:lpstr>Quantum in, quantum out</vt:lpstr>
      <vt:lpstr>Quantum in, quantum out</vt:lpstr>
      <vt:lpstr>Quantum in, quantum out</vt:lpstr>
      <vt:lpstr>Quantum in, quantum out</vt:lpstr>
      <vt:lpstr>The story of quantum bit commitments</vt:lpstr>
      <vt:lpstr>Bit commitments</vt:lpstr>
      <vt:lpstr>Bit commitments</vt:lpstr>
      <vt:lpstr>Security of commitments</vt:lpstr>
      <vt:lpstr>Security of commitments</vt:lpstr>
      <vt:lpstr>Security of commitments</vt:lpstr>
      <vt:lpstr>Quantum bit commitments</vt:lpstr>
      <vt:lpstr>Quantum bit commitments</vt:lpstr>
      <vt:lpstr>Quantum bit commitments</vt:lpstr>
      <vt:lpstr>Quantum bit commitments</vt:lpstr>
      <vt:lpstr>Lo, Chau/Mayers argument</vt:lpstr>
      <vt:lpstr>Lo, Chau/Mayers argument</vt:lpstr>
      <vt:lpstr>Uhlmann’s theorem</vt:lpstr>
      <vt:lpstr>Lo, Chau/Mayers argument</vt:lpstr>
      <vt:lpstr>Lo, Chau/Mayers argument</vt:lpstr>
      <vt:lpstr>Complexity of Uhlmann transformations</vt:lpstr>
      <vt:lpstr>Complexity of Uhlmann transformations</vt:lpstr>
      <vt:lpstr>Complexity of Uhlmann transformations</vt:lpstr>
      <vt:lpstr>Complexity of Uhlmann transformations</vt:lpstr>
      <vt:lpstr>Complexity of Uhlmann transformations</vt:lpstr>
      <vt:lpstr>Complexity of Uhlmann transformations</vt:lpstr>
      <vt:lpstr>Complexity of Uhlmann transformations</vt:lpstr>
      <vt:lpstr>Unitary Synthesis Question</vt:lpstr>
      <vt:lpstr>Unitary Synthesis Question</vt:lpstr>
      <vt:lpstr>Unitary Synthesis Question</vt:lpstr>
      <vt:lpstr>Unitary Synthesis Question</vt:lpstr>
      <vt:lpstr>Quantum in, quantum out is different</vt:lpstr>
      <vt:lpstr>Other evidence</vt:lpstr>
      <vt:lpstr>Summary so far</vt:lpstr>
      <vt:lpstr>Goals of a new complexity theory</vt:lpstr>
      <vt:lpstr>PowerPoint Presentation</vt:lpstr>
      <vt:lpstr>Unitary synthesis problems</vt:lpstr>
      <vt:lpstr>Unitary synthesis problems</vt:lpstr>
      <vt:lpstr>Unitary complexity theory</vt:lpstr>
      <vt:lpstr>Reductions</vt:lpstr>
      <vt:lpstr>Uhlmann Transformation Problem</vt:lpstr>
      <vt:lpstr>Let’s do some  complexity theory!</vt:lpstr>
      <vt:lpstr>PowerPoint Presentation</vt:lpstr>
      <vt:lpstr>PowerPoint Presentation</vt:lpstr>
      <vt:lpstr>PowerPoint Presentation</vt:lpstr>
      <vt:lpstr>PowerPoint Presentation</vt:lpstr>
      <vt:lpstr>PowerPoint Presentation</vt:lpstr>
      <vt:lpstr>PowerPoint Presentation</vt:lpstr>
      <vt:lpstr>The complexity of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Interactive proofs for Uhlmann</vt:lpstr>
      <vt:lpstr>PowerPoint Presentation</vt:lpstr>
      <vt:lpstr>Why (unitary)  complexity theory?</vt:lpstr>
      <vt:lpstr>PowerPoint Presentation</vt:lpstr>
      <vt:lpstr>Interesting questions</vt:lpstr>
      <vt:lpstr>Interesting questions</vt:lpstr>
      <vt:lpstr>Interesting new models</vt:lpstr>
      <vt:lpstr>Interesting new models</vt:lpstr>
      <vt:lpstr>Other 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towards a  fully quantum complexity theory</dc:title>
  <dc:creator>Henry Yuen</dc:creator>
  <cp:lastModifiedBy>Microsoft Office User</cp:lastModifiedBy>
  <cp:revision>1934</cp:revision>
  <dcterms:created xsi:type="dcterms:W3CDTF">2022-08-08T12:46:42Z</dcterms:created>
  <dcterms:modified xsi:type="dcterms:W3CDTF">2024-08-19T16:04:25Z</dcterms:modified>
</cp:coreProperties>
</file>