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7" r:id="rId2"/>
    <p:sldId id="455" r:id="rId3"/>
    <p:sldId id="291" r:id="rId4"/>
    <p:sldId id="286" r:id="rId5"/>
    <p:sldId id="339" r:id="rId6"/>
    <p:sldId id="340" r:id="rId7"/>
    <p:sldId id="341" r:id="rId8"/>
    <p:sldId id="289" r:id="rId9"/>
    <p:sldId id="475" r:id="rId10"/>
    <p:sldId id="292" r:id="rId11"/>
    <p:sldId id="293" r:id="rId12"/>
    <p:sldId id="294" r:id="rId13"/>
    <p:sldId id="322" r:id="rId14"/>
    <p:sldId id="389" r:id="rId15"/>
    <p:sldId id="390" r:id="rId16"/>
    <p:sldId id="466" r:id="rId17"/>
    <p:sldId id="467" r:id="rId18"/>
    <p:sldId id="414" r:id="rId19"/>
    <p:sldId id="415" r:id="rId20"/>
    <p:sldId id="416" r:id="rId21"/>
    <p:sldId id="417" r:id="rId22"/>
    <p:sldId id="420" r:id="rId23"/>
    <p:sldId id="472" r:id="rId24"/>
    <p:sldId id="473" r:id="rId25"/>
    <p:sldId id="474" r:id="rId26"/>
    <p:sldId id="461" r:id="rId27"/>
    <p:sldId id="470" r:id="rId28"/>
    <p:sldId id="423" r:id="rId29"/>
    <p:sldId id="424" r:id="rId30"/>
    <p:sldId id="425" r:id="rId31"/>
    <p:sldId id="426" r:id="rId32"/>
    <p:sldId id="476" r:id="rId33"/>
    <p:sldId id="435" r:id="rId34"/>
    <p:sldId id="471" r:id="rId35"/>
    <p:sldId id="478" r:id="rId36"/>
    <p:sldId id="477" r:id="rId37"/>
    <p:sldId id="479" r:id="rId38"/>
    <p:sldId id="480" r:id="rId39"/>
    <p:sldId id="482" r:id="rId40"/>
    <p:sldId id="481" r:id="rId41"/>
    <p:sldId id="483" r:id="rId42"/>
    <p:sldId id="484" r:id="rId43"/>
    <p:sldId id="485" r:id="rId44"/>
    <p:sldId id="440" r:id="rId45"/>
    <p:sldId id="260" r:id="rId46"/>
    <p:sldId id="261" r:id="rId47"/>
    <p:sldId id="263" r:id="rId48"/>
    <p:sldId id="26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70"/>
    <p:restoredTop sz="78927"/>
  </p:normalViewPr>
  <p:slideViewPr>
    <p:cSldViewPr snapToGrid="0" snapToObjects="1">
      <p:cViewPr varScale="1">
        <p:scale>
          <a:sx n="117" d="100"/>
          <a:sy n="117" d="100"/>
        </p:scale>
        <p:origin x="2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6CD67-EC3F-D546-A86C-04FC0D6576A6}" type="datetimeFigureOut">
              <a:rPr lang="en-US" smtClean="0"/>
              <a:t>4/9/20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C553B-98A4-D445-A16C-6A5FE497E170}" type="slidenum">
              <a:rPr lang="en-US" smtClean="0"/>
              <a:t>‹#›</a:t>
            </a:fld>
            <a:endParaRPr lang="en-US"/>
          </a:p>
        </p:txBody>
      </p:sp>
    </p:spTree>
    <p:extLst>
      <p:ext uri="{BB962C8B-B14F-4D97-AF65-F5344CB8AC3E}">
        <p14:creationId xmlns:p14="http://schemas.microsoft.com/office/powerpoint/2010/main" val="112596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Thanks for the introduction, and thanks for the invitation to speak. I think it’s really neat that this format is able to allow for a much bigger audience than usual for a department seminar. </a:t>
            </a:r>
          </a:p>
          <a:p>
            <a:endParaRPr lang="en-US" dirty="0"/>
          </a:p>
          <a:p>
            <a:r>
              <a:rPr lang="en-US" dirty="0"/>
              <a:t>So I’m going to give an overview of the MIP* = RE result, which is joint work with Z, A, T, J, and I’ll describe some components of the proof. I won’t assume any particular background in computer science or quantum information theory, but if anything is unclear, please feel free to stop me and ask.</a:t>
            </a:r>
          </a:p>
          <a:p>
            <a:endParaRPr lang="en-US" dirty="0"/>
          </a:p>
          <a:p>
            <a:endParaRPr lang="en-US" dirty="0"/>
          </a:p>
        </p:txBody>
      </p:sp>
      <p:sp>
        <p:nvSpPr>
          <p:cNvPr id="4" name="Slide Number Placeholder 3"/>
          <p:cNvSpPr>
            <a:spLocks noGrp="1"/>
          </p:cNvSpPr>
          <p:nvPr>
            <p:ph type="sldNum" sz="quarter" idx="10"/>
          </p:nvPr>
        </p:nvSpPr>
        <p:spPr/>
        <p:txBody>
          <a:bodyPr/>
          <a:lstStyle/>
          <a:p>
            <a:fld id="{DF9E745A-12FD-C447-8DC7-ABC1191FE2F1}" type="slidenum">
              <a:rPr lang="en-US" smtClean="0"/>
              <a:t>1</a:t>
            </a:fld>
            <a:endParaRPr lang="en-US"/>
          </a:p>
        </p:txBody>
      </p:sp>
    </p:spTree>
    <p:extLst>
      <p:ext uri="{BB962C8B-B14F-4D97-AF65-F5344CB8AC3E}">
        <p14:creationId xmlns:p14="http://schemas.microsoft.com/office/powerpoint/2010/main" val="393833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talk is broken down into several parts: first, I’m going to give a brief overview of </a:t>
            </a:r>
            <a:r>
              <a:rPr lang="en-US" dirty="0" err="1"/>
              <a:t>Tsirelson’s</a:t>
            </a:r>
            <a:r>
              <a:rPr lang="en-US" dirty="0"/>
              <a:t> problem, which is about comparing different quantum correlation sets, and how it connects to </a:t>
            </a:r>
            <a:r>
              <a:rPr lang="en-US" dirty="0" err="1"/>
              <a:t>Connes</a:t>
            </a:r>
            <a:r>
              <a:rPr lang="en-US" dirty="0"/>
              <a:t>’ embedding conjecture. If you attended Lewis Bowen’s talk a couple weeks ago this should be a refresher of the last part of his talk. Then I’ll talk about how </a:t>
            </a:r>
            <a:r>
              <a:rPr lang="en-US" dirty="0" err="1"/>
              <a:t>Tsirelson’s</a:t>
            </a:r>
            <a:r>
              <a:rPr lang="en-US" dirty="0"/>
              <a:t> problem connects to a question about the computability of nonlocal games. This first part will explain how answering a computability question has consequences for </a:t>
            </a:r>
            <a:r>
              <a:rPr lang="en-US" dirty="0" err="1"/>
              <a:t>Tsirelson’s</a:t>
            </a:r>
            <a:r>
              <a:rPr lang="en-US" dirty="0"/>
              <a:t> problem and therefore </a:t>
            </a:r>
            <a:r>
              <a:rPr lang="en-US" dirty="0" err="1"/>
              <a:t>Connes</a:t>
            </a:r>
            <a:r>
              <a:rPr lang="en-US" dirty="0"/>
              <a:t>’ embedding problem. </a:t>
            </a:r>
          </a:p>
          <a:p>
            <a:endParaRPr lang="en-US" dirty="0"/>
          </a:p>
          <a:p>
            <a:r>
              <a:rPr lang="en-US" dirty="0"/>
              <a:t>With that in mind I’ll highlight two important components of the proof of MIP* = RE, one being a recursive compression technique for games, which in turn relies on having very efficient tests for high dimensional entanglement. </a:t>
            </a:r>
          </a:p>
        </p:txBody>
      </p:sp>
      <p:sp>
        <p:nvSpPr>
          <p:cNvPr id="4" name="Slide Number Placeholder 3"/>
          <p:cNvSpPr>
            <a:spLocks noGrp="1"/>
          </p:cNvSpPr>
          <p:nvPr>
            <p:ph type="sldNum" sz="quarter" idx="10"/>
          </p:nvPr>
        </p:nvSpPr>
        <p:spPr/>
        <p:txBody>
          <a:bodyPr/>
          <a:lstStyle/>
          <a:p>
            <a:fld id="{4ECC553B-98A4-D445-A16C-6A5FE497E170}" type="slidenum">
              <a:rPr lang="en-US" smtClean="0"/>
              <a:t>2</a:t>
            </a:fld>
            <a:endParaRPr lang="en-US"/>
          </a:p>
        </p:txBody>
      </p:sp>
    </p:spTree>
    <p:extLst>
      <p:ext uri="{BB962C8B-B14F-4D97-AF65-F5344CB8AC3E}">
        <p14:creationId xmlns:p14="http://schemas.microsoft.com/office/powerpoint/2010/main" val="33080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Tsirelson’s</a:t>
            </a:r>
            <a:r>
              <a:rPr lang="en-US" dirty="0"/>
              <a:t> problem is about quantum correlations. Well, first what’s a correlation? It’s a mathematical model for the behavior of a physics experiment involving two separated systems, box A and box B. Each box takes in an input (one of n symbols), and produces an output (one of k symbols). Think of the input as telling the box to perform a specific measurement on whatever is inside the box, and the output is the measurement outcome. We can describe the joint input/output behavior of both boxes using a conditional probability p(</a:t>
            </a:r>
            <a:r>
              <a:rPr lang="en-US" dirty="0" err="1"/>
              <a:t>a,b</a:t>
            </a:r>
            <a:r>
              <a:rPr lang="en-US" dirty="0"/>
              <a:t> | </a:t>
            </a:r>
            <a:r>
              <a:rPr lang="en-US" dirty="0" err="1"/>
              <a:t>x,y</a:t>
            </a:r>
            <a:r>
              <a:rPr lang="en-US" dirty="0"/>
              <a:t>) . Correlations can be represented vectors in real space, four tuples of inputs and outputs. In this talk, think of these boxes as being separated far from each other, so they can’t send signals to each other. However, the boxes can be behave non-independently, and question is what correlations are allowed by physics. Well, it depends on your model of physics.</a:t>
            </a:r>
          </a:p>
        </p:txBody>
      </p:sp>
      <p:sp>
        <p:nvSpPr>
          <p:cNvPr id="4" name="Slide Number Placeholder 3"/>
          <p:cNvSpPr>
            <a:spLocks noGrp="1"/>
          </p:cNvSpPr>
          <p:nvPr>
            <p:ph type="sldNum" sz="quarter" idx="10"/>
          </p:nvPr>
        </p:nvSpPr>
        <p:spPr/>
        <p:txBody>
          <a:bodyPr/>
          <a:lstStyle/>
          <a:p>
            <a:fld id="{4ECC553B-98A4-D445-A16C-6A5FE497E170}" type="slidenum">
              <a:rPr lang="en-US" smtClean="0"/>
              <a:t>4</a:t>
            </a:fld>
            <a:endParaRPr lang="en-US"/>
          </a:p>
        </p:txBody>
      </p:sp>
    </p:spTree>
    <p:extLst>
      <p:ext uri="{BB962C8B-B14F-4D97-AF65-F5344CB8AC3E}">
        <p14:creationId xmlns:p14="http://schemas.microsoft.com/office/powerpoint/2010/main" val="415483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model of physics is classical, then you get the set of classical correlations. These are built out of deterministic correlations. Here, the outputs of each box is a deterministic function of their inputs. You’re also allowed to take convex combinations of deterministic correlations. Let </a:t>
            </a:r>
            <a:r>
              <a:rPr lang="en-US" dirty="0" err="1"/>
              <a:t>C_c</a:t>
            </a:r>
            <a:r>
              <a:rPr lang="en-US" dirty="0"/>
              <a:t>(</a:t>
            </a:r>
            <a:r>
              <a:rPr lang="en-US" dirty="0" err="1"/>
              <a:t>n,k</a:t>
            </a:r>
            <a:r>
              <a:rPr lang="en-US" dirty="0"/>
              <a:t>) denote the set of classical correlations, where we treat the correlations as vectors in real space. </a:t>
            </a:r>
          </a:p>
        </p:txBody>
      </p:sp>
      <p:sp>
        <p:nvSpPr>
          <p:cNvPr id="4" name="Slide Number Placeholder 3"/>
          <p:cNvSpPr>
            <a:spLocks noGrp="1"/>
          </p:cNvSpPr>
          <p:nvPr>
            <p:ph type="sldNum" sz="quarter" idx="10"/>
          </p:nvPr>
        </p:nvSpPr>
        <p:spPr/>
        <p:txBody>
          <a:bodyPr/>
          <a:lstStyle/>
          <a:p>
            <a:fld id="{4ECC553B-98A4-D445-A16C-6A5FE497E170}" type="slidenum">
              <a:rPr lang="en-US" smtClean="0"/>
              <a:t>5</a:t>
            </a:fld>
            <a:endParaRPr lang="en-US"/>
          </a:p>
        </p:txBody>
      </p:sp>
    </p:spTree>
    <p:extLst>
      <p:ext uri="{BB962C8B-B14F-4D97-AF65-F5344CB8AC3E}">
        <p14:creationId xmlns:p14="http://schemas.microsoft.com/office/powerpoint/2010/main" val="299881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believe that nature is not described by classical physics but rather by quantum physics, and there the set of correlations appear to get richer, they arise from something called quantum entanglement. Here, one way of modeling quantum correlations is to associate with each box a Hilbert space, possibly infinite dimensional. The joint state of the boxes is described by unit vector psi in tensor product of the two Hilbert spaces. When box A gets an input x, it performs a measurement on its part of the state to obtain some outcome a. For each input, the measurement is described by a set of positive operators, indexed by outcomes, summing to the identity. The probability of getting output pair (</a:t>
            </a:r>
            <a:r>
              <a:rPr lang="en-US" dirty="0" err="1"/>
              <a:t>a,b</a:t>
            </a:r>
            <a:r>
              <a:rPr lang="en-US" dirty="0"/>
              <a:t>) given inputs (</a:t>
            </a:r>
            <a:r>
              <a:rPr lang="en-US" dirty="0" err="1"/>
              <a:t>x,y</a:t>
            </a:r>
            <a:r>
              <a:rPr lang="en-US" dirty="0"/>
              <a:t>) is given by this expectation value, which depends on the tensor product of the A and B operators. This tensor product assumption is a natural way to model spatial separation. If we think of the two boxes as representing two independent physics labs, then it’s natural to say that each lab has its own Hilbert space to model what’s going on inside of it. </a:t>
            </a:r>
          </a:p>
        </p:txBody>
      </p:sp>
      <p:sp>
        <p:nvSpPr>
          <p:cNvPr id="4" name="Slide Number Placeholder 3"/>
          <p:cNvSpPr>
            <a:spLocks noGrp="1"/>
          </p:cNvSpPr>
          <p:nvPr>
            <p:ph type="sldNum" sz="quarter" idx="10"/>
          </p:nvPr>
        </p:nvSpPr>
        <p:spPr/>
        <p:txBody>
          <a:bodyPr/>
          <a:lstStyle/>
          <a:p>
            <a:fld id="{4ECC553B-98A4-D445-A16C-6A5FE497E170}" type="slidenum">
              <a:rPr lang="en-US" smtClean="0"/>
              <a:t>6</a:t>
            </a:fld>
            <a:endParaRPr lang="en-US"/>
          </a:p>
        </p:txBody>
      </p:sp>
    </p:spTree>
    <p:extLst>
      <p:ext uri="{BB962C8B-B14F-4D97-AF65-F5344CB8AC3E}">
        <p14:creationId xmlns:p14="http://schemas.microsoft.com/office/powerpoint/2010/main" val="128377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more general way of modeling quantum correlations, called the commuting operator model. Here, there is only one Hilbert space H, and the measurement operators of each box act on the same Hilbert space. However the measurement operators of box A and box B commute with each other. This model captures the tensor product model, but may include more types of correlations. It’s motivated by the study of QFTs, in which given separated two systems, it’s not a priori clear how to decompose their state space into a tensor product of two Hilbert spaces. However the commutation condition captures the notion that the order </a:t>
            </a:r>
            <a:r>
              <a:rPr lang="en-US"/>
              <a:t>of measurements don’t matter. </a:t>
            </a:r>
            <a:endParaRPr lang="en-US" dirty="0"/>
          </a:p>
        </p:txBody>
      </p:sp>
      <p:sp>
        <p:nvSpPr>
          <p:cNvPr id="4" name="Slide Number Placeholder 3"/>
          <p:cNvSpPr>
            <a:spLocks noGrp="1"/>
          </p:cNvSpPr>
          <p:nvPr>
            <p:ph type="sldNum" sz="quarter" idx="10"/>
          </p:nvPr>
        </p:nvSpPr>
        <p:spPr/>
        <p:txBody>
          <a:bodyPr/>
          <a:lstStyle/>
          <a:p>
            <a:fld id="{4ECC553B-98A4-D445-A16C-6A5FE497E170}" type="slidenum">
              <a:rPr lang="en-US" smtClean="0"/>
              <a:t>7</a:t>
            </a:fld>
            <a:endParaRPr lang="en-US"/>
          </a:p>
        </p:txBody>
      </p:sp>
    </p:spTree>
    <p:extLst>
      <p:ext uri="{BB962C8B-B14F-4D97-AF65-F5344CB8AC3E}">
        <p14:creationId xmlns:p14="http://schemas.microsoft.com/office/powerpoint/2010/main" val="3741736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CC553B-98A4-D445-A16C-6A5FE497E170}" type="slidenum">
              <a:rPr lang="en-US" smtClean="0"/>
              <a:t>29</a:t>
            </a:fld>
            <a:endParaRPr lang="en-US"/>
          </a:p>
        </p:txBody>
      </p:sp>
    </p:spTree>
    <p:extLst>
      <p:ext uri="{BB962C8B-B14F-4D97-AF65-F5344CB8AC3E}">
        <p14:creationId xmlns:p14="http://schemas.microsoft.com/office/powerpoint/2010/main" val="175215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CC553B-98A4-D445-A16C-6A5FE497E170}" type="slidenum">
              <a:rPr lang="en-US" smtClean="0"/>
              <a:t>35</a:t>
            </a:fld>
            <a:endParaRPr lang="en-US"/>
          </a:p>
        </p:txBody>
      </p:sp>
    </p:spTree>
    <p:extLst>
      <p:ext uri="{BB962C8B-B14F-4D97-AF65-F5344CB8AC3E}">
        <p14:creationId xmlns:p14="http://schemas.microsoft.com/office/powerpoint/2010/main" val="199329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9084D-5CCA-E94C-9B9C-E4E66A9EDB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B82C70-B5DA-914D-A036-1AAA593E8F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497A04-70DF-9A41-BE8D-49A3670AB6B4}"/>
              </a:ext>
            </a:extLst>
          </p:cNvPr>
          <p:cNvSpPr>
            <a:spLocks noGrp="1"/>
          </p:cNvSpPr>
          <p:nvPr>
            <p:ph type="dt" sz="half" idx="10"/>
          </p:nvPr>
        </p:nvSpPr>
        <p:spPr/>
        <p:txBody>
          <a:bodyPr/>
          <a:lstStyle/>
          <a:p>
            <a:fld id="{ECDE3EF1-B428-8945-B929-838479F7BA3E}" type="datetimeFigureOut">
              <a:rPr lang="en-US" smtClean="0"/>
              <a:t>4/9/20</a:t>
            </a:fld>
            <a:endParaRPr lang="en-US"/>
          </a:p>
        </p:txBody>
      </p:sp>
      <p:sp>
        <p:nvSpPr>
          <p:cNvPr id="5" name="Footer Placeholder 4">
            <a:extLst>
              <a:ext uri="{FF2B5EF4-FFF2-40B4-BE49-F238E27FC236}">
                <a16:creationId xmlns:a16="http://schemas.microsoft.com/office/drawing/2014/main" id="{310CEDA0-BD01-3848-9EA2-6C1A9F25E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77F38-F9BA-234E-B3B9-97874ECA223E}"/>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5168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879B-8FA2-8B41-B53C-F4D0A00D51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0E20DB-4133-6F41-AB40-205D5C7796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948D-B543-0C4D-8F44-84645EF1D8F5}"/>
              </a:ext>
            </a:extLst>
          </p:cNvPr>
          <p:cNvSpPr>
            <a:spLocks noGrp="1"/>
          </p:cNvSpPr>
          <p:nvPr>
            <p:ph type="dt" sz="half" idx="10"/>
          </p:nvPr>
        </p:nvSpPr>
        <p:spPr/>
        <p:txBody>
          <a:bodyPr/>
          <a:lstStyle/>
          <a:p>
            <a:fld id="{ECDE3EF1-B428-8945-B929-838479F7BA3E}" type="datetimeFigureOut">
              <a:rPr lang="en-US" smtClean="0"/>
              <a:t>4/9/20</a:t>
            </a:fld>
            <a:endParaRPr lang="en-US"/>
          </a:p>
        </p:txBody>
      </p:sp>
      <p:sp>
        <p:nvSpPr>
          <p:cNvPr id="5" name="Footer Placeholder 4">
            <a:extLst>
              <a:ext uri="{FF2B5EF4-FFF2-40B4-BE49-F238E27FC236}">
                <a16:creationId xmlns:a16="http://schemas.microsoft.com/office/drawing/2014/main" id="{160C45C5-BF69-6E46-97F2-37EC1C553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1D924-C67A-9947-978E-CF23041DFC1C}"/>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167689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9BD03-A8C1-F743-94A9-140A77E1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FBA694-B472-BD46-A783-4C60AA2982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99019-1EDE-5D48-BC60-DB64C987F1DE}"/>
              </a:ext>
            </a:extLst>
          </p:cNvPr>
          <p:cNvSpPr>
            <a:spLocks noGrp="1"/>
          </p:cNvSpPr>
          <p:nvPr>
            <p:ph type="dt" sz="half" idx="10"/>
          </p:nvPr>
        </p:nvSpPr>
        <p:spPr/>
        <p:txBody>
          <a:bodyPr/>
          <a:lstStyle/>
          <a:p>
            <a:fld id="{ECDE3EF1-B428-8945-B929-838479F7BA3E}" type="datetimeFigureOut">
              <a:rPr lang="en-US" smtClean="0"/>
              <a:t>4/9/20</a:t>
            </a:fld>
            <a:endParaRPr lang="en-US"/>
          </a:p>
        </p:txBody>
      </p:sp>
      <p:sp>
        <p:nvSpPr>
          <p:cNvPr id="5" name="Footer Placeholder 4">
            <a:extLst>
              <a:ext uri="{FF2B5EF4-FFF2-40B4-BE49-F238E27FC236}">
                <a16:creationId xmlns:a16="http://schemas.microsoft.com/office/drawing/2014/main" id="{3D42CCD6-865A-DE47-B557-BF38E95D8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6FB96-B2AB-A544-9524-A71F9E5A93C0}"/>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333665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DFA01-C949-F849-BEE0-C1C3B7585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96993-69A8-F140-B4B0-0394014D6B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C6332-5577-D44A-A51E-E55390B621BF}"/>
              </a:ext>
            </a:extLst>
          </p:cNvPr>
          <p:cNvSpPr>
            <a:spLocks noGrp="1"/>
          </p:cNvSpPr>
          <p:nvPr>
            <p:ph type="dt" sz="half" idx="10"/>
          </p:nvPr>
        </p:nvSpPr>
        <p:spPr/>
        <p:txBody>
          <a:bodyPr/>
          <a:lstStyle/>
          <a:p>
            <a:fld id="{ECDE3EF1-B428-8945-B929-838479F7BA3E}" type="datetimeFigureOut">
              <a:rPr lang="en-US" smtClean="0"/>
              <a:t>4/9/20</a:t>
            </a:fld>
            <a:endParaRPr lang="en-US"/>
          </a:p>
        </p:txBody>
      </p:sp>
      <p:sp>
        <p:nvSpPr>
          <p:cNvPr id="5" name="Footer Placeholder 4">
            <a:extLst>
              <a:ext uri="{FF2B5EF4-FFF2-40B4-BE49-F238E27FC236}">
                <a16:creationId xmlns:a16="http://schemas.microsoft.com/office/drawing/2014/main" id="{63B97299-3252-4046-AA5C-E69CC4A99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3B52B-3756-664E-82DC-27A975F28F12}"/>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176073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4DEF-7B07-EB4D-B982-9C28B59BC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CD02CA-058F-ED42-AE46-3E97F8C35A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15225C-81D7-3A4C-99E9-03FF0BC934A8}"/>
              </a:ext>
            </a:extLst>
          </p:cNvPr>
          <p:cNvSpPr>
            <a:spLocks noGrp="1"/>
          </p:cNvSpPr>
          <p:nvPr>
            <p:ph type="dt" sz="half" idx="10"/>
          </p:nvPr>
        </p:nvSpPr>
        <p:spPr/>
        <p:txBody>
          <a:bodyPr/>
          <a:lstStyle/>
          <a:p>
            <a:fld id="{ECDE3EF1-B428-8945-B929-838479F7BA3E}" type="datetimeFigureOut">
              <a:rPr lang="en-US" smtClean="0"/>
              <a:t>4/9/20</a:t>
            </a:fld>
            <a:endParaRPr lang="en-US"/>
          </a:p>
        </p:txBody>
      </p:sp>
      <p:sp>
        <p:nvSpPr>
          <p:cNvPr id="5" name="Footer Placeholder 4">
            <a:extLst>
              <a:ext uri="{FF2B5EF4-FFF2-40B4-BE49-F238E27FC236}">
                <a16:creationId xmlns:a16="http://schemas.microsoft.com/office/drawing/2014/main" id="{1FAC0086-5F06-2845-9A5F-FF8E13E6C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EE9AE-5DCA-E44C-AE4F-4EEB24930586}"/>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17640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D2BB-D32D-3645-9645-D14FD2FD9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3BBBB2-AC65-F34F-A532-A137F6C510F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3D202D-F728-C74F-B3B1-B3D1486167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64E013-AA24-EC40-A6F3-5A732C6E74EB}"/>
              </a:ext>
            </a:extLst>
          </p:cNvPr>
          <p:cNvSpPr>
            <a:spLocks noGrp="1"/>
          </p:cNvSpPr>
          <p:nvPr>
            <p:ph type="dt" sz="half" idx="10"/>
          </p:nvPr>
        </p:nvSpPr>
        <p:spPr/>
        <p:txBody>
          <a:bodyPr/>
          <a:lstStyle/>
          <a:p>
            <a:fld id="{ECDE3EF1-B428-8945-B929-838479F7BA3E}" type="datetimeFigureOut">
              <a:rPr lang="en-US" smtClean="0"/>
              <a:t>4/9/20</a:t>
            </a:fld>
            <a:endParaRPr lang="en-US"/>
          </a:p>
        </p:txBody>
      </p:sp>
      <p:sp>
        <p:nvSpPr>
          <p:cNvPr id="6" name="Footer Placeholder 5">
            <a:extLst>
              <a:ext uri="{FF2B5EF4-FFF2-40B4-BE49-F238E27FC236}">
                <a16:creationId xmlns:a16="http://schemas.microsoft.com/office/drawing/2014/main" id="{9198D7FE-69F4-364C-BF43-BCD6162E1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94D83-2025-7C49-8AB8-C94BA1460461}"/>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3080359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854B-9936-9542-A834-B8165580AD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D2ACE6-53D5-EB46-A03F-8E51F1DE8E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4A1FBA-38C4-2942-B8AE-1E914B069D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7A71C3-BBE2-484A-8D4D-303480221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716837-0456-F541-9CCA-E071CAB5BC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B3D496-D1BD-1B4F-87D5-54C90CD1FB50}"/>
              </a:ext>
            </a:extLst>
          </p:cNvPr>
          <p:cNvSpPr>
            <a:spLocks noGrp="1"/>
          </p:cNvSpPr>
          <p:nvPr>
            <p:ph type="dt" sz="half" idx="10"/>
          </p:nvPr>
        </p:nvSpPr>
        <p:spPr/>
        <p:txBody>
          <a:bodyPr/>
          <a:lstStyle/>
          <a:p>
            <a:fld id="{ECDE3EF1-B428-8945-B929-838479F7BA3E}" type="datetimeFigureOut">
              <a:rPr lang="en-US" smtClean="0"/>
              <a:t>4/9/20</a:t>
            </a:fld>
            <a:endParaRPr lang="en-US"/>
          </a:p>
        </p:txBody>
      </p:sp>
      <p:sp>
        <p:nvSpPr>
          <p:cNvPr id="8" name="Footer Placeholder 7">
            <a:extLst>
              <a:ext uri="{FF2B5EF4-FFF2-40B4-BE49-F238E27FC236}">
                <a16:creationId xmlns:a16="http://schemas.microsoft.com/office/drawing/2014/main" id="{FD75513C-BAC4-0945-8717-D1C809E66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62539D-41FF-8844-B599-F8E6BF59F03D}"/>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398416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DF96-9E13-D74A-AA27-12341B657D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673346-F492-AD46-A7F1-C809CEFECCFF}"/>
              </a:ext>
            </a:extLst>
          </p:cNvPr>
          <p:cNvSpPr>
            <a:spLocks noGrp="1"/>
          </p:cNvSpPr>
          <p:nvPr>
            <p:ph type="dt" sz="half" idx="10"/>
          </p:nvPr>
        </p:nvSpPr>
        <p:spPr/>
        <p:txBody>
          <a:bodyPr/>
          <a:lstStyle/>
          <a:p>
            <a:fld id="{ECDE3EF1-B428-8945-B929-838479F7BA3E}" type="datetimeFigureOut">
              <a:rPr lang="en-US" smtClean="0"/>
              <a:t>4/9/20</a:t>
            </a:fld>
            <a:endParaRPr lang="en-US"/>
          </a:p>
        </p:txBody>
      </p:sp>
      <p:sp>
        <p:nvSpPr>
          <p:cNvPr id="4" name="Footer Placeholder 3">
            <a:extLst>
              <a:ext uri="{FF2B5EF4-FFF2-40B4-BE49-F238E27FC236}">
                <a16:creationId xmlns:a16="http://schemas.microsoft.com/office/drawing/2014/main" id="{CC8236CA-6F0C-4B4D-8224-17A261DB15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265C6A-7E7E-F247-AAB3-9A5FC443133D}"/>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129794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8FD133-E5E7-AC47-BDD0-23E76AEA4566}"/>
              </a:ext>
            </a:extLst>
          </p:cNvPr>
          <p:cNvSpPr>
            <a:spLocks noGrp="1"/>
          </p:cNvSpPr>
          <p:nvPr>
            <p:ph type="dt" sz="half" idx="10"/>
          </p:nvPr>
        </p:nvSpPr>
        <p:spPr/>
        <p:txBody>
          <a:bodyPr/>
          <a:lstStyle/>
          <a:p>
            <a:fld id="{ECDE3EF1-B428-8945-B929-838479F7BA3E}" type="datetimeFigureOut">
              <a:rPr lang="en-US" smtClean="0"/>
              <a:t>4/9/20</a:t>
            </a:fld>
            <a:endParaRPr lang="en-US"/>
          </a:p>
        </p:txBody>
      </p:sp>
      <p:sp>
        <p:nvSpPr>
          <p:cNvPr id="3" name="Footer Placeholder 2">
            <a:extLst>
              <a:ext uri="{FF2B5EF4-FFF2-40B4-BE49-F238E27FC236}">
                <a16:creationId xmlns:a16="http://schemas.microsoft.com/office/drawing/2014/main" id="{7C948B1E-68ED-B345-8B35-7A69A3C5A7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15D982-6303-4447-B910-3075B4293D54}"/>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3817598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1587-1492-E14A-B2FF-3DF229CDA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C3D0A7-8635-C840-892B-A41B41FE4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01A03-4CE9-524F-9312-4198FEF68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9F5D69-1331-8345-B12C-CA166B3ED4AC}"/>
              </a:ext>
            </a:extLst>
          </p:cNvPr>
          <p:cNvSpPr>
            <a:spLocks noGrp="1"/>
          </p:cNvSpPr>
          <p:nvPr>
            <p:ph type="dt" sz="half" idx="10"/>
          </p:nvPr>
        </p:nvSpPr>
        <p:spPr/>
        <p:txBody>
          <a:bodyPr/>
          <a:lstStyle/>
          <a:p>
            <a:fld id="{ECDE3EF1-B428-8945-B929-838479F7BA3E}" type="datetimeFigureOut">
              <a:rPr lang="en-US" smtClean="0"/>
              <a:t>4/9/20</a:t>
            </a:fld>
            <a:endParaRPr lang="en-US"/>
          </a:p>
        </p:txBody>
      </p:sp>
      <p:sp>
        <p:nvSpPr>
          <p:cNvPr id="6" name="Footer Placeholder 5">
            <a:extLst>
              <a:ext uri="{FF2B5EF4-FFF2-40B4-BE49-F238E27FC236}">
                <a16:creationId xmlns:a16="http://schemas.microsoft.com/office/drawing/2014/main" id="{1A08ADB7-213D-8C4D-93A5-C02113F4F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87E97B-D654-B34D-A1FC-DB206E360248}"/>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44631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94CE0-C2C6-F244-9A82-DBB84A14A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1E520-2531-4348-B510-01094CE7DF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6A5D65-D9A5-6749-9DF1-944E05B91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A06292-443A-D54A-9005-5CC266D8565B}"/>
              </a:ext>
            </a:extLst>
          </p:cNvPr>
          <p:cNvSpPr>
            <a:spLocks noGrp="1"/>
          </p:cNvSpPr>
          <p:nvPr>
            <p:ph type="dt" sz="half" idx="10"/>
          </p:nvPr>
        </p:nvSpPr>
        <p:spPr/>
        <p:txBody>
          <a:bodyPr/>
          <a:lstStyle/>
          <a:p>
            <a:fld id="{ECDE3EF1-B428-8945-B929-838479F7BA3E}" type="datetimeFigureOut">
              <a:rPr lang="en-US" smtClean="0"/>
              <a:t>4/9/20</a:t>
            </a:fld>
            <a:endParaRPr lang="en-US"/>
          </a:p>
        </p:txBody>
      </p:sp>
      <p:sp>
        <p:nvSpPr>
          <p:cNvPr id="6" name="Footer Placeholder 5">
            <a:extLst>
              <a:ext uri="{FF2B5EF4-FFF2-40B4-BE49-F238E27FC236}">
                <a16:creationId xmlns:a16="http://schemas.microsoft.com/office/drawing/2014/main" id="{8B59E58B-127C-B742-9C28-715986586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1EEF4-D39F-3A41-9C26-029DB12688F3}"/>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242440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1F15F9-6C7C-0D4C-AB05-0037FB18C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7E15F0-E47F-2B41-BBFF-91BB22D60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428D3-8A31-A346-A54F-214AADFC8F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E3EF1-B428-8945-B929-838479F7BA3E}" type="datetimeFigureOut">
              <a:rPr lang="en-US" smtClean="0"/>
              <a:t>4/9/20</a:t>
            </a:fld>
            <a:endParaRPr lang="en-US"/>
          </a:p>
        </p:txBody>
      </p:sp>
      <p:sp>
        <p:nvSpPr>
          <p:cNvPr id="5" name="Footer Placeholder 4">
            <a:extLst>
              <a:ext uri="{FF2B5EF4-FFF2-40B4-BE49-F238E27FC236}">
                <a16:creationId xmlns:a16="http://schemas.microsoft.com/office/drawing/2014/main" id="{D2751C00-7482-1242-9ED2-F2FFAEBE89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602239-3C90-5840-8905-C56D92BAF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33708-3502-024A-97EC-D5CB81539E61}" type="slidenum">
              <a:rPr lang="en-US" smtClean="0"/>
              <a:t>‹#›</a:t>
            </a:fld>
            <a:endParaRPr lang="en-US"/>
          </a:p>
        </p:txBody>
      </p:sp>
    </p:spTree>
    <p:extLst>
      <p:ext uri="{BB962C8B-B14F-4D97-AF65-F5344CB8AC3E}">
        <p14:creationId xmlns:p14="http://schemas.microsoft.com/office/powerpoint/2010/main" val="449301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1.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41.png"/><Relationship Id="rId7" Type="http://schemas.openxmlformats.org/officeDocument/2006/relationships/image" Target="../media/image66.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41.png"/><Relationship Id="rId7"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741.png"/><Relationship Id="rId7" Type="http://schemas.openxmlformats.org/officeDocument/2006/relationships/image" Target="../media/image9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10.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openxmlformats.org/officeDocument/2006/relationships/image" Target="../media/image9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1.png"/><Relationship Id="rId7" Type="http://schemas.openxmlformats.org/officeDocument/2006/relationships/image" Target="../media/image110.png"/><Relationship Id="rId2" Type="http://schemas.openxmlformats.org/officeDocument/2006/relationships/image" Target="../media/image611.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10.png"/><Relationship Id="rId4" Type="http://schemas.openxmlformats.org/officeDocument/2006/relationships/image" Target="../media/image810.png"/></Relationships>
</file>

<file path=ppt/slides/_rels/slide46.xml.rels><?xml version="1.0" encoding="UTF-8" standalone="yes"?>
<Relationships xmlns="http://schemas.openxmlformats.org/package/2006/relationships"><Relationship Id="rId3" Type="http://schemas.openxmlformats.org/officeDocument/2006/relationships/image" Target="../media/image711.png"/><Relationship Id="rId7" Type="http://schemas.openxmlformats.org/officeDocument/2006/relationships/image" Target="../media/image130.png"/><Relationship Id="rId2" Type="http://schemas.openxmlformats.org/officeDocument/2006/relationships/image" Target="../media/image1200.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10.png"/><Relationship Id="rId4" Type="http://schemas.openxmlformats.org/officeDocument/2006/relationships/image" Target="../media/image810.png"/></Relationships>
</file>

<file path=ppt/slides/_rels/slide47.xml.rels><?xml version="1.0" encoding="UTF-8" standalone="yes"?>
<Relationships xmlns="http://schemas.openxmlformats.org/package/2006/relationships"><Relationship Id="rId3" Type="http://schemas.openxmlformats.org/officeDocument/2006/relationships/image" Target="../media/image711.png"/><Relationship Id="rId7" Type="http://schemas.openxmlformats.org/officeDocument/2006/relationships/image" Target="../media/image160.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50.png"/><Relationship Id="rId4" Type="http://schemas.openxmlformats.org/officeDocument/2006/relationships/image" Target="../media/image810.png"/></Relationships>
</file>

<file path=ppt/slides/_rels/slide4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4DF5-C8FB-A543-B9C4-0F310B344DDC}"/>
              </a:ext>
            </a:extLst>
          </p:cNvPr>
          <p:cNvSpPr>
            <a:spLocks noGrp="1"/>
          </p:cNvSpPr>
          <p:nvPr>
            <p:ph type="ctrTitle"/>
          </p:nvPr>
        </p:nvSpPr>
        <p:spPr>
          <a:xfrm>
            <a:off x="5549802" y="963913"/>
            <a:ext cx="6405007" cy="987496"/>
          </a:xfrm>
        </p:spPr>
        <p:txBody>
          <a:bodyPr>
            <a:normAutofit fontScale="90000"/>
          </a:bodyPr>
          <a:lstStyle/>
          <a:p>
            <a:pPr algn="r"/>
            <a:r>
              <a:rPr lang="en-US" sz="6600" b="1" dirty="0"/>
              <a:t>MIP* = RE</a:t>
            </a:r>
          </a:p>
        </p:txBody>
      </p:sp>
      <p:sp>
        <p:nvSpPr>
          <p:cNvPr id="9" name="TextBox 8">
            <a:extLst>
              <a:ext uri="{FF2B5EF4-FFF2-40B4-BE49-F238E27FC236}">
                <a16:creationId xmlns:a16="http://schemas.microsoft.com/office/drawing/2014/main" id="{BF04ADA1-AFD6-CB43-B395-09787D7DD419}"/>
              </a:ext>
            </a:extLst>
          </p:cNvPr>
          <p:cNvSpPr txBox="1"/>
          <p:nvPr/>
        </p:nvSpPr>
        <p:spPr>
          <a:xfrm>
            <a:off x="5033147" y="5717570"/>
            <a:ext cx="6921661" cy="954107"/>
          </a:xfrm>
          <a:prstGeom prst="rect">
            <a:avLst/>
          </a:prstGeom>
          <a:noFill/>
        </p:spPr>
        <p:txBody>
          <a:bodyPr wrap="square" rtlCol="0">
            <a:spAutoFit/>
          </a:bodyPr>
          <a:lstStyle/>
          <a:p>
            <a:pPr algn="r"/>
            <a:r>
              <a:rPr lang="en-US" sz="3200" dirty="0"/>
              <a:t>Henry Yuen</a:t>
            </a:r>
          </a:p>
          <a:p>
            <a:pPr algn="r"/>
            <a:r>
              <a:rPr lang="en-US" sz="2400" b="1" i="1" dirty="0">
                <a:solidFill>
                  <a:srgbClr val="0070C0"/>
                </a:solidFill>
              </a:rPr>
              <a:t>University of Toronto</a:t>
            </a:r>
          </a:p>
        </p:txBody>
      </p:sp>
      <p:sp>
        <p:nvSpPr>
          <p:cNvPr id="16" name="Cloud 15">
            <a:extLst>
              <a:ext uri="{FF2B5EF4-FFF2-40B4-BE49-F238E27FC236}">
                <a16:creationId xmlns:a16="http://schemas.microsoft.com/office/drawing/2014/main" id="{91C3F9A4-3D68-E34A-ABBE-D8D6D063A801}"/>
              </a:ext>
            </a:extLst>
          </p:cNvPr>
          <p:cNvSpPr/>
          <p:nvPr/>
        </p:nvSpPr>
        <p:spPr>
          <a:xfrm>
            <a:off x="-680483" y="-2509284"/>
            <a:ext cx="7627194" cy="8305919"/>
          </a:xfrm>
          <a:prstGeom prst="cloud">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80EB74-E693-7548-AB51-02B9EC96FBC5}"/>
              </a:ext>
            </a:extLst>
          </p:cNvPr>
          <p:cNvSpPr/>
          <p:nvPr/>
        </p:nvSpPr>
        <p:spPr>
          <a:xfrm>
            <a:off x="1942897" y="5416823"/>
            <a:ext cx="106474" cy="12289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727DFCB-6FAA-884D-828C-81C1515EE8BB}"/>
              </a:ext>
            </a:extLst>
          </p:cNvPr>
          <p:cNvGrpSpPr/>
          <p:nvPr/>
        </p:nvGrpSpPr>
        <p:grpSpPr>
          <a:xfrm>
            <a:off x="1697202" y="4132324"/>
            <a:ext cx="1520563" cy="512412"/>
            <a:chOff x="1835198" y="3980128"/>
            <a:chExt cx="4375371" cy="682855"/>
          </a:xfrm>
        </p:grpSpPr>
        <p:sp>
          <p:nvSpPr>
            <p:cNvPr id="21" name="Freeform 20">
              <a:extLst>
                <a:ext uri="{FF2B5EF4-FFF2-40B4-BE49-F238E27FC236}">
                  <a16:creationId xmlns:a16="http://schemas.microsoft.com/office/drawing/2014/main" id="{C1A4DFE2-3D79-404F-BFA4-4F3F2E08CCDC}"/>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a:extLst>
                <a:ext uri="{FF2B5EF4-FFF2-40B4-BE49-F238E27FC236}">
                  <a16:creationId xmlns:a16="http://schemas.microsoft.com/office/drawing/2014/main" id="{A47F1C1F-0DE7-B14B-80C9-5E44F889132E}"/>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 name="Cube 22">
            <a:extLst>
              <a:ext uri="{FF2B5EF4-FFF2-40B4-BE49-F238E27FC236}">
                <a16:creationId xmlns:a16="http://schemas.microsoft.com/office/drawing/2014/main" id="{D793A716-EECF-F34B-9958-E1084D78E24B}"/>
              </a:ext>
            </a:extLst>
          </p:cNvPr>
          <p:cNvSpPr/>
          <p:nvPr/>
        </p:nvSpPr>
        <p:spPr>
          <a:xfrm>
            <a:off x="1097089" y="3963950"/>
            <a:ext cx="1026912" cy="104414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3417109D-62E6-7B41-A13C-F97D913E5772}"/>
              </a:ext>
            </a:extLst>
          </p:cNvPr>
          <p:cNvSpPr/>
          <p:nvPr/>
        </p:nvSpPr>
        <p:spPr>
          <a:xfrm>
            <a:off x="3105660" y="3950131"/>
            <a:ext cx="1133433" cy="989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22B947A-3470-8740-8571-A050D5563FD3}"/>
              </a:ext>
            </a:extLst>
          </p:cNvPr>
          <p:cNvSpPr/>
          <p:nvPr/>
        </p:nvSpPr>
        <p:spPr>
          <a:xfrm>
            <a:off x="2342925" y="3978567"/>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92A6EE-6A61-EF4A-A8E0-912020420B7F}"/>
              </a:ext>
            </a:extLst>
          </p:cNvPr>
          <p:cNvSpPr/>
          <p:nvPr/>
        </p:nvSpPr>
        <p:spPr>
          <a:xfrm>
            <a:off x="2526677" y="3791419"/>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0D5AA7FD-F757-DD47-84AB-3B443EC8772A}"/>
              </a:ext>
            </a:extLst>
          </p:cNvPr>
          <p:cNvSpPr/>
          <p:nvPr/>
        </p:nvSpPr>
        <p:spPr>
          <a:xfrm>
            <a:off x="-170117" y="-687998"/>
            <a:ext cx="6757080" cy="4450822"/>
          </a:xfrm>
          <a:prstGeom prst="cloud">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B3791AE4-414F-4F4A-AF0F-A0930E0D4949}"/>
              </a:ext>
            </a:extLst>
          </p:cNvPr>
          <p:cNvGrpSpPr/>
          <p:nvPr/>
        </p:nvGrpSpPr>
        <p:grpSpPr>
          <a:xfrm>
            <a:off x="2263247" y="1680632"/>
            <a:ext cx="1650178" cy="591540"/>
            <a:chOff x="1835198" y="3980128"/>
            <a:chExt cx="4375371" cy="682855"/>
          </a:xfrm>
        </p:grpSpPr>
        <p:sp>
          <p:nvSpPr>
            <p:cNvPr id="30" name="Freeform 29">
              <a:extLst>
                <a:ext uri="{FF2B5EF4-FFF2-40B4-BE49-F238E27FC236}">
                  <a16:creationId xmlns:a16="http://schemas.microsoft.com/office/drawing/2014/main" id="{124A928D-FB61-164A-ABE2-92EF3A0E4F49}"/>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744568D1-0077-AF40-B631-4B13F10403B1}"/>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2" name="Cube 31">
            <a:extLst>
              <a:ext uri="{FF2B5EF4-FFF2-40B4-BE49-F238E27FC236}">
                <a16:creationId xmlns:a16="http://schemas.microsoft.com/office/drawing/2014/main" id="{C43214FC-0EE0-F14F-AB32-B38D4E6348F3}"/>
              </a:ext>
            </a:extLst>
          </p:cNvPr>
          <p:cNvSpPr/>
          <p:nvPr/>
        </p:nvSpPr>
        <p:spPr>
          <a:xfrm>
            <a:off x="592364" y="962266"/>
            <a:ext cx="1790172" cy="182021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AF24387-8569-3E43-9434-9ABEB2F1EDB0}"/>
              </a:ext>
            </a:extLst>
          </p:cNvPr>
          <p:cNvSpPr/>
          <p:nvPr/>
        </p:nvSpPr>
        <p:spPr>
          <a:xfrm>
            <a:off x="3110479" y="708758"/>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B70D8A3-3486-3547-893C-A6976C50FB34}"/>
              </a:ext>
            </a:extLst>
          </p:cNvPr>
          <p:cNvSpPr/>
          <p:nvPr/>
        </p:nvSpPr>
        <p:spPr>
          <a:xfrm>
            <a:off x="2877011" y="1414771"/>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11FE415-0597-6343-B80C-8ACB411355DC}"/>
              </a:ext>
            </a:extLst>
          </p:cNvPr>
          <p:cNvSpPr/>
          <p:nvPr/>
        </p:nvSpPr>
        <p:spPr>
          <a:xfrm>
            <a:off x="4186539" y="1352286"/>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97BE0A4F-7013-A149-9D03-C186799CEAEB}"/>
              </a:ext>
            </a:extLst>
          </p:cNvPr>
          <p:cNvGrpSpPr/>
          <p:nvPr/>
        </p:nvGrpSpPr>
        <p:grpSpPr>
          <a:xfrm>
            <a:off x="1278234" y="6110665"/>
            <a:ext cx="912622" cy="327148"/>
            <a:chOff x="1835198" y="3980128"/>
            <a:chExt cx="4375371" cy="682855"/>
          </a:xfrm>
        </p:grpSpPr>
        <p:sp>
          <p:nvSpPr>
            <p:cNvPr id="40" name="Freeform 39">
              <a:extLst>
                <a:ext uri="{FF2B5EF4-FFF2-40B4-BE49-F238E27FC236}">
                  <a16:creationId xmlns:a16="http://schemas.microsoft.com/office/drawing/2014/main" id="{5B8EE76A-5784-564B-BEA6-3BB28E965614}"/>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a:extLst>
                <a:ext uri="{FF2B5EF4-FFF2-40B4-BE49-F238E27FC236}">
                  <a16:creationId xmlns:a16="http://schemas.microsoft.com/office/drawing/2014/main" id="{5A4F830C-21DC-C740-8563-828363A78A34}"/>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2" name="Cube 41">
            <a:extLst>
              <a:ext uri="{FF2B5EF4-FFF2-40B4-BE49-F238E27FC236}">
                <a16:creationId xmlns:a16="http://schemas.microsoft.com/office/drawing/2014/main" id="{DE663D7C-A5BD-5147-A408-0A389451F6DC}"/>
              </a:ext>
            </a:extLst>
          </p:cNvPr>
          <p:cNvSpPr/>
          <p:nvPr/>
        </p:nvSpPr>
        <p:spPr>
          <a:xfrm>
            <a:off x="576167" y="5924826"/>
            <a:ext cx="689545" cy="70111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624042CF-3952-9244-A811-CDF345874078}"/>
              </a:ext>
            </a:extLst>
          </p:cNvPr>
          <p:cNvSpPr/>
          <p:nvPr/>
        </p:nvSpPr>
        <p:spPr>
          <a:xfrm>
            <a:off x="2040534" y="5898885"/>
            <a:ext cx="689545" cy="70111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DB9F7C0-F685-F340-BFB8-F7EF32771AB9}"/>
              </a:ext>
            </a:extLst>
          </p:cNvPr>
          <p:cNvSpPr txBox="1"/>
          <p:nvPr/>
        </p:nvSpPr>
        <p:spPr>
          <a:xfrm>
            <a:off x="5033147" y="3272063"/>
            <a:ext cx="6921661" cy="1569660"/>
          </a:xfrm>
          <a:prstGeom prst="rect">
            <a:avLst/>
          </a:prstGeom>
          <a:noFill/>
        </p:spPr>
        <p:txBody>
          <a:bodyPr wrap="square" rtlCol="0">
            <a:spAutoFit/>
          </a:bodyPr>
          <a:lstStyle/>
          <a:p>
            <a:pPr algn="r"/>
            <a:r>
              <a:rPr lang="en-US" sz="2400" dirty="0"/>
              <a:t>w/ </a:t>
            </a:r>
            <a:r>
              <a:rPr lang="en-US" sz="2400" dirty="0" err="1"/>
              <a:t>Zhengfeng</a:t>
            </a:r>
            <a:r>
              <a:rPr lang="en-US" sz="2400" dirty="0"/>
              <a:t> Ji</a:t>
            </a:r>
          </a:p>
          <a:p>
            <a:pPr algn="r"/>
            <a:r>
              <a:rPr lang="en-US" sz="2400" dirty="0"/>
              <a:t>Anand Natarajan</a:t>
            </a:r>
            <a:br>
              <a:rPr lang="en-US" sz="2400" dirty="0"/>
            </a:br>
            <a:r>
              <a:rPr lang="en-US" sz="2400" dirty="0"/>
              <a:t>Thomas </a:t>
            </a:r>
            <a:r>
              <a:rPr lang="en-US" sz="2400" dirty="0" err="1"/>
              <a:t>Vidick</a:t>
            </a:r>
            <a:endParaRPr lang="en-US" sz="2400" dirty="0"/>
          </a:p>
          <a:p>
            <a:pPr algn="r"/>
            <a:r>
              <a:rPr lang="en-US" sz="2400" dirty="0"/>
              <a:t>John Wright</a:t>
            </a:r>
            <a:endParaRPr lang="en-US" b="1" i="1" dirty="0">
              <a:solidFill>
                <a:srgbClr val="0070C0"/>
              </a:solidFill>
            </a:endParaRPr>
          </a:p>
        </p:txBody>
      </p:sp>
      <p:sp>
        <p:nvSpPr>
          <p:cNvPr id="62" name="Oval 61">
            <a:extLst>
              <a:ext uri="{FF2B5EF4-FFF2-40B4-BE49-F238E27FC236}">
                <a16:creationId xmlns:a16="http://schemas.microsoft.com/office/drawing/2014/main" id="{D8B2DB6C-81D8-6A4F-9E9C-103E94DD73B6}"/>
              </a:ext>
            </a:extLst>
          </p:cNvPr>
          <p:cNvSpPr/>
          <p:nvPr/>
        </p:nvSpPr>
        <p:spPr>
          <a:xfrm>
            <a:off x="1813335" y="5695053"/>
            <a:ext cx="106474" cy="12289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5A33175-4564-1A48-AEB5-48AAA04FD86E}"/>
              </a:ext>
            </a:extLst>
          </p:cNvPr>
          <p:cNvSpPr/>
          <p:nvPr/>
        </p:nvSpPr>
        <p:spPr>
          <a:xfrm>
            <a:off x="1724498" y="5902971"/>
            <a:ext cx="106474" cy="12289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D2EE9344-BE04-D049-A125-BB0FDEC54FB9}"/>
              </a:ext>
            </a:extLst>
          </p:cNvPr>
          <p:cNvSpPr/>
          <p:nvPr/>
        </p:nvSpPr>
        <p:spPr>
          <a:xfrm>
            <a:off x="3887735" y="880141"/>
            <a:ext cx="1790172" cy="182021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ADBFDB0C-35A3-D44B-9FFF-96625095537A}"/>
              </a:ext>
            </a:extLst>
          </p:cNvPr>
          <p:cNvSpPr/>
          <p:nvPr/>
        </p:nvSpPr>
        <p:spPr>
          <a:xfrm>
            <a:off x="1068716" y="-3495346"/>
            <a:ext cx="6235645" cy="4341340"/>
          </a:xfrm>
          <a:prstGeom prst="cloud">
            <a:avLst/>
          </a:prstGeom>
          <a:solidFill>
            <a:schemeClr val="bg1">
              <a:lumMod val="8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C8E9A28-C52D-774A-9FA1-D1A2183C2ECB}"/>
              </a:ext>
            </a:extLst>
          </p:cNvPr>
          <p:cNvSpPr/>
          <p:nvPr/>
        </p:nvSpPr>
        <p:spPr>
          <a:xfrm>
            <a:off x="3004601" y="1034726"/>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3EF702B-B36E-D24A-B5EB-5083FEE44293}"/>
              </a:ext>
            </a:extLst>
          </p:cNvPr>
          <p:cNvSpPr/>
          <p:nvPr/>
        </p:nvSpPr>
        <p:spPr>
          <a:xfrm>
            <a:off x="2679077" y="3539784"/>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9F40060-0DCA-4F44-ADEA-F11E7121D53C}"/>
              </a:ext>
            </a:extLst>
          </p:cNvPr>
          <p:cNvSpPr txBox="1"/>
          <p:nvPr/>
        </p:nvSpPr>
        <p:spPr>
          <a:xfrm>
            <a:off x="5033147" y="481417"/>
            <a:ext cx="6921661" cy="584775"/>
          </a:xfrm>
          <a:prstGeom prst="rect">
            <a:avLst/>
          </a:prstGeom>
          <a:noFill/>
        </p:spPr>
        <p:txBody>
          <a:bodyPr wrap="square" rtlCol="0">
            <a:spAutoFit/>
          </a:bodyPr>
          <a:lstStyle/>
          <a:p>
            <a:pPr algn="r"/>
            <a:r>
              <a:rPr lang="en-US" sz="3200" dirty="0"/>
              <a:t>An overview of </a:t>
            </a:r>
            <a:endParaRPr lang="en-US" sz="2400" b="1" i="1" dirty="0">
              <a:solidFill>
                <a:srgbClr val="0070C0"/>
              </a:solidFill>
            </a:endParaRPr>
          </a:p>
        </p:txBody>
      </p:sp>
      <p:sp>
        <p:nvSpPr>
          <p:cNvPr id="34" name="TextBox 33">
            <a:extLst>
              <a:ext uri="{FF2B5EF4-FFF2-40B4-BE49-F238E27FC236}">
                <a16:creationId xmlns:a16="http://schemas.microsoft.com/office/drawing/2014/main" id="{A5BB1950-72AF-7C44-96C2-B43511DD04C6}"/>
              </a:ext>
            </a:extLst>
          </p:cNvPr>
          <p:cNvSpPr txBox="1"/>
          <p:nvPr/>
        </p:nvSpPr>
        <p:spPr>
          <a:xfrm>
            <a:off x="5033147" y="1847764"/>
            <a:ext cx="6921661" cy="584775"/>
          </a:xfrm>
          <a:prstGeom prst="rect">
            <a:avLst/>
          </a:prstGeom>
          <a:noFill/>
        </p:spPr>
        <p:txBody>
          <a:bodyPr wrap="square" rtlCol="0">
            <a:spAutoFit/>
          </a:bodyPr>
          <a:lstStyle/>
          <a:p>
            <a:pPr algn="r"/>
            <a:r>
              <a:rPr lang="en-US" sz="3200" dirty="0"/>
              <a:t>and some of its ingredients</a:t>
            </a:r>
            <a:endParaRPr lang="en-US" sz="2400" b="1" i="1" dirty="0">
              <a:solidFill>
                <a:srgbClr val="0070C0"/>
              </a:solidFill>
            </a:endParaRPr>
          </a:p>
        </p:txBody>
      </p:sp>
    </p:spTree>
    <p:extLst>
      <p:ext uri="{BB962C8B-B14F-4D97-AF65-F5344CB8AC3E}">
        <p14:creationId xmlns:p14="http://schemas.microsoft.com/office/powerpoint/2010/main" val="144285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BE15DA-C763-2B48-99B5-1A54BF4269B3}"/>
              </a:ext>
            </a:extLst>
          </p:cNvPr>
          <p:cNvSpPr txBox="1"/>
          <p:nvPr/>
        </p:nvSpPr>
        <p:spPr>
          <a:xfrm>
            <a:off x="1735810" y="2712204"/>
            <a:ext cx="8260597" cy="1015663"/>
          </a:xfrm>
          <a:prstGeom prst="rect">
            <a:avLst/>
          </a:prstGeom>
          <a:noFill/>
        </p:spPr>
        <p:txBody>
          <a:bodyPr wrap="square" rtlCol="0">
            <a:spAutoFit/>
          </a:bodyPr>
          <a:lstStyle/>
          <a:p>
            <a:r>
              <a:rPr lang="en-US" sz="6000" dirty="0"/>
              <a:t>Nonlocal games</a:t>
            </a:r>
          </a:p>
        </p:txBody>
      </p:sp>
    </p:spTree>
    <p:extLst>
      <p:ext uri="{BB962C8B-B14F-4D97-AF65-F5344CB8AC3E}">
        <p14:creationId xmlns:p14="http://schemas.microsoft.com/office/powerpoint/2010/main" val="3498196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FB25-1AE3-504F-9AA9-1A40F246FF83}"/>
              </a:ext>
            </a:extLst>
          </p:cNvPr>
          <p:cNvSpPr>
            <a:spLocks noGrp="1"/>
          </p:cNvSpPr>
          <p:nvPr>
            <p:ph type="title"/>
          </p:nvPr>
        </p:nvSpPr>
        <p:spPr/>
        <p:txBody>
          <a:bodyPr/>
          <a:lstStyle/>
          <a:p>
            <a:r>
              <a:rPr lang="en-US" dirty="0"/>
              <a:t>Nonlocal games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96AD2B-74B5-0C4C-8BAE-4454CC76F596}"/>
                  </a:ext>
                </a:extLst>
              </p:cNvPr>
              <p:cNvSpPr>
                <a:spLocks noGrp="1"/>
              </p:cNvSpPr>
              <p:nvPr>
                <p:ph idx="1"/>
              </p:nvPr>
            </p:nvSpPr>
            <p:spPr>
              <a:xfrm>
                <a:off x="838200" y="1825625"/>
                <a:ext cx="10515600" cy="5350090"/>
              </a:xfrm>
            </p:spPr>
            <p:txBody>
              <a:bodyPr>
                <a:normAutofit/>
              </a:bodyPr>
              <a:lstStyle/>
              <a:p>
                <a14:m>
                  <m:oMath xmlns:m="http://schemas.openxmlformats.org/officeDocument/2006/math">
                    <m:r>
                      <a:rPr lang="en-US" sz="2000" b="0" i="1" smtClean="0">
                        <a:latin typeface="Cambria Math" panose="02040503050406030204" pitchFamily="18" charset="0"/>
                      </a:rPr>
                      <m:t>𝐺</m:t>
                    </m:r>
                    <m:r>
                      <a:rPr lang="en-US" sz="2000" b="0" i="1" smtClean="0">
                        <a:latin typeface="Cambria Math" panose="02040503050406030204" pitchFamily="18" charset="0"/>
                      </a:rPr>
                      <m:t>=(</m:t>
                    </m:r>
                    <m:r>
                      <a:rPr lang="en-US" sz="2000" b="0" i="1" smtClean="0">
                        <a:latin typeface="Cambria Math" panose="02040503050406030204" pitchFamily="18" charset="0"/>
                      </a:rPr>
                      <m:t>𝜇</m:t>
                    </m:r>
                    <m:r>
                      <a:rPr lang="en-US" sz="2000" b="0" i="1" smtClean="0">
                        <a:latin typeface="Cambria Math" panose="02040503050406030204" pitchFamily="18" charset="0"/>
                      </a:rPr>
                      <m:t>, </m:t>
                    </m:r>
                    <m:r>
                      <a:rPr lang="en-US" sz="2000" b="0" i="1" smtClean="0">
                        <a:latin typeface="Cambria Math" panose="02040503050406030204" pitchFamily="18" charset="0"/>
                      </a:rPr>
                      <m:t>𝐷</m:t>
                    </m:r>
                    <m:r>
                      <a:rPr lang="en-US" sz="2000" b="0" i="1" smtClean="0">
                        <a:latin typeface="Cambria Math" panose="02040503050406030204" pitchFamily="18" charset="0"/>
                      </a:rPr>
                      <m:t>)</m:t>
                    </m:r>
                  </m:oMath>
                </a14:m>
                <a:r>
                  <a:rPr lang="en-US" sz="2000" dirty="0"/>
                  <a:t> is a </a:t>
                </a:r>
                <a:r>
                  <a:rPr lang="en-US" sz="2000" b="1" i="1" dirty="0">
                    <a:solidFill>
                      <a:srgbClr val="7030A0"/>
                    </a:solidFill>
                  </a:rPr>
                  <a:t>two-player nonlocal game</a:t>
                </a:r>
                <a:r>
                  <a:rPr lang="en-US" sz="2000" dirty="0"/>
                  <a:t> with </a:t>
                </a:r>
                <a:r>
                  <a:rPr lang="en-US" sz="2000" dirty="0">
                    <a:solidFill>
                      <a:schemeClr val="tx1"/>
                    </a:solidFill>
                  </a:rPr>
                  <a:t>question alphabet </a:t>
                </a:r>
                <a14:m>
                  <m:oMath xmlns:m="http://schemas.openxmlformats.org/officeDocument/2006/math">
                    <m:r>
                      <a:rPr lang="en-US" sz="2000" b="1" i="1" smtClean="0">
                        <a:solidFill>
                          <a:schemeClr val="tx1"/>
                        </a:solidFill>
                        <a:latin typeface="Cambria Math" panose="02040503050406030204" pitchFamily="18" charset="0"/>
                      </a:rPr>
                      <m:t>𝑸</m:t>
                    </m:r>
                  </m:oMath>
                </a14:m>
                <a:r>
                  <a:rPr lang="en-US" sz="2000" b="1" dirty="0">
                    <a:solidFill>
                      <a:schemeClr val="tx1"/>
                    </a:solidFill>
                  </a:rPr>
                  <a:t> </a:t>
                </a:r>
                <a:r>
                  <a:rPr lang="en-US" sz="2000" dirty="0">
                    <a:solidFill>
                      <a:schemeClr val="tx1"/>
                    </a:solidFill>
                  </a:rPr>
                  <a:t>and answer alphabet </a:t>
                </a:r>
                <a14:m>
                  <m:oMath xmlns:m="http://schemas.openxmlformats.org/officeDocument/2006/math">
                    <m:r>
                      <a:rPr lang="en-US" sz="2000" b="1" i="1" smtClean="0">
                        <a:solidFill>
                          <a:schemeClr val="tx1"/>
                        </a:solidFill>
                        <a:latin typeface="Cambria Math" panose="02040503050406030204" pitchFamily="18" charset="0"/>
                      </a:rPr>
                      <m:t>𝑨</m:t>
                    </m:r>
                  </m:oMath>
                </a14:m>
                <a:r>
                  <a:rPr lang="en-US" sz="2000" b="1" dirty="0">
                    <a:solidFill>
                      <a:schemeClr val="tx1"/>
                    </a:solidFill>
                  </a:rPr>
                  <a:t> </a:t>
                </a:r>
                <a:r>
                  <a:rPr lang="en-US" sz="2000" dirty="0">
                    <a:solidFill>
                      <a:schemeClr val="tx1"/>
                    </a:solidFill>
                  </a:rPr>
                  <a:t>where</a:t>
                </a:r>
                <a:endParaRPr lang="en-US" sz="2000" dirty="0"/>
              </a:p>
              <a:p>
                <a:pPr lvl="1"/>
                <a:endParaRPr lang="en-US" sz="1800" b="0" i="1" dirty="0">
                  <a:latin typeface="Cambria Math" panose="02040503050406030204" pitchFamily="18" charset="0"/>
                </a:endParaRPr>
              </a:p>
              <a:p>
                <a:pPr lvl="1"/>
                <a14:m>
                  <m:oMath xmlns:m="http://schemas.openxmlformats.org/officeDocument/2006/math">
                    <m:r>
                      <a:rPr lang="en-US" sz="2000" b="0" i="1" smtClean="0">
                        <a:latin typeface="Cambria Math" panose="02040503050406030204" pitchFamily="18" charset="0"/>
                      </a:rPr>
                      <m:t>𝜇</m:t>
                    </m:r>
                  </m:oMath>
                </a14:m>
                <a:r>
                  <a:rPr lang="en-US" sz="2000" dirty="0"/>
                  <a:t> probability distribution over </a:t>
                </a:r>
                <a14:m>
                  <m:oMath xmlns:m="http://schemas.openxmlformats.org/officeDocument/2006/math">
                    <m:r>
                      <a:rPr lang="en-US" sz="2000" b="1" i="1" smtClean="0">
                        <a:latin typeface="Cambria Math" panose="02040503050406030204" pitchFamily="18" charset="0"/>
                      </a:rPr>
                      <m:t>𝑸</m:t>
                    </m:r>
                    <m:r>
                      <a:rPr lang="en-US" sz="2000" b="1" i="1" smtClean="0">
                        <a:latin typeface="Cambria Math" panose="02040503050406030204" pitchFamily="18" charset="0"/>
                      </a:rPr>
                      <m:t>×</m:t>
                    </m:r>
                    <m:r>
                      <a:rPr lang="en-US" sz="2000" b="1" i="1" smtClean="0">
                        <a:latin typeface="Cambria Math" panose="02040503050406030204" pitchFamily="18" charset="0"/>
                      </a:rPr>
                      <m:t>𝑸</m:t>
                    </m:r>
                  </m:oMath>
                </a14:m>
                <a:r>
                  <a:rPr lang="en-US" sz="2000" b="1" dirty="0"/>
                  <a:t> 	</a:t>
                </a:r>
                <a:r>
                  <a:rPr lang="en-US" sz="2000" dirty="0"/>
                  <a:t>(</a:t>
                </a:r>
                <a:r>
                  <a:rPr lang="en-US" sz="2000" dirty="0">
                    <a:solidFill>
                      <a:srgbClr val="C00000"/>
                    </a:solidFill>
                  </a:rPr>
                  <a:t>question distribution</a:t>
                </a:r>
                <a:r>
                  <a:rPr lang="en-US" sz="2000" dirty="0"/>
                  <a:t>)</a:t>
                </a:r>
                <a:r>
                  <a:rPr lang="en-US" sz="2000" b="1" dirty="0"/>
                  <a:t> </a:t>
                </a:r>
                <a:br>
                  <a:rPr lang="en-US" sz="2000" b="1" dirty="0"/>
                </a:br>
                <a:endParaRPr lang="en-US" sz="2000" b="1" dirty="0"/>
              </a:p>
              <a:p>
                <a:pPr lvl="1"/>
                <a14:m>
                  <m:oMath xmlns:m="http://schemas.openxmlformats.org/officeDocument/2006/math">
                    <m:r>
                      <a:rPr lang="en-US" sz="2000" b="0" i="1" smtClean="0">
                        <a:latin typeface="Cambria Math" panose="02040503050406030204" pitchFamily="18" charset="0"/>
                      </a:rPr>
                      <m:t>𝐷</m:t>
                    </m:r>
                    <m:r>
                      <a:rPr lang="en-US" sz="2000" b="0" i="1" smtClean="0">
                        <a:latin typeface="Cambria Math" panose="02040503050406030204" pitchFamily="18" charset="0"/>
                      </a:rPr>
                      <m:t>:</m:t>
                    </m:r>
                    <m:r>
                      <a:rPr lang="en-US" sz="2000" b="1" i="1" smtClean="0">
                        <a:latin typeface="Cambria Math" panose="02040503050406030204" pitchFamily="18" charset="0"/>
                      </a:rPr>
                      <m:t>𝑸</m:t>
                    </m:r>
                    <m:r>
                      <a:rPr lang="en-US" sz="2000" b="1" i="1" smtClean="0">
                        <a:latin typeface="Cambria Math" panose="02040503050406030204" pitchFamily="18" charset="0"/>
                      </a:rPr>
                      <m:t>×</m:t>
                    </m:r>
                    <m:r>
                      <a:rPr lang="en-US" sz="2000" b="1" i="1" smtClean="0">
                        <a:latin typeface="Cambria Math" panose="02040503050406030204" pitchFamily="18" charset="0"/>
                      </a:rPr>
                      <m:t>𝑸</m:t>
                    </m:r>
                    <m:r>
                      <a:rPr lang="en-US" sz="2000" b="1" i="1" smtClean="0">
                        <a:latin typeface="Cambria Math" panose="02040503050406030204" pitchFamily="18" charset="0"/>
                      </a:rPr>
                      <m:t>×</m:t>
                    </m:r>
                    <m:r>
                      <a:rPr lang="en-US" sz="2000" b="1" i="1" smtClean="0">
                        <a:latin typeface="Cambria Math" panose="02040503050406030204" pitchFamily="18" charset="0"/>
                      </a:rPr>
                      <m:t>𝑨</m:t>
                    </m:r>
                    <m:r>
                      <a:rPr lang="en-US" sz="2000" b="1" i="1" smtClean="0">
                        <a:latin typeface="Cambria Math" panose="02040503050406030204" pitchFamily="18" charset="0"/>
                      </a:rPr>
                      <m:t>×</m:t>
                    </m:r>
                    <m:r>
                      <a:rPr lang="en-US" sz="2000" b="1" i="1" smtClean="0">
                        <a:latin typeface="Cambria Math" panose="02040503050406030204" pitchFamily="18" charset="0"/>
                      </a:rPr>
                      <m:t>𝑨</m:t>
                    </m:r>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0,1</m:t>
                        </m:r>
                      </m:e>
                    </m:d>
                  </m:oMath>
                </a14:m>
                <a:r>
                  <a:rPr lang="en-US" sz="2000" b="1" dirty="0"/>
                  <a:t> </a:t>
                </a:r>
                <a:r>
                  <a:rPr lang="en-US" sz="2000" dirty="0"/>
                  <a:t>		(</a:t>
                </a:r>
                <a:r>
                  <a:rPr lang="en-US" sz="2000" dirty="0">
                    <a:solidFill>
                      <a:srgbClr val="C00000"/>
                    </a:solidFill>
                  </a:rPr>
                  <a:t>decision predicate</a:t>
                </a:r>
                <a:r>
                  <a:rPr lang="en-US" sz="2000" dirty="0"/>
                  <a:t>)</a:t>
                </a:r>
                <a:br>
                  <a:rPr lang="en-US" sz="2000" b="1" dirty="0"/>
                </a:br>
                <a:endParaRPr lang="en-US" sz="2000" b="1" dirty="0"/>
              </a:p>
              <a:p>
                <a:r>
                  <a:rPr lang="en-US" sz="2000" dirty="0"/>
                  <a:t>Verifier samples </a:t>
                </a:r>
                <a14:m>
                  <m:oMath xmlns:m="http://schemas.openxmlformats.org/officeDocument/2006/math">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r>
                      <a:rPr lang="en-US" sz="2000" b="0" i="1" smtClean="0">
                        <a:latin typeface="Cambria Math" panose="02040503050406030204" pitchFamily="18" charset="0"/>
                      </a:rPr>
                      <m:t>∼</m:t>
                    </m:r>
                    <m:r>
                      <a:rPr lang="en-US" sz="2000" b="0" i="1" smtClean="0">
                        <a:latin typeface="Cambria Math" panose="02040503050406030204" pitchFamily="18" charset="0"/>
                      </a:rPr>
                      <m:t>𝜇</m:t>
                    </m:r>
                  </m:oMath>
                </a14:m>
                <a:endParaRPr lang="en-US" sz="2000" dirty="0"/>
              </a:p>
              <a:p>
                <a:r>
                  <a:rPr lang="en-US" sz="2000" dirty="0"/>
                  <a:t>Player A responds with </a:t>
                </a:r>
                <a14:m>
                  <m:oMath xmlns:m="http://schemas.openxmlformats.org/officeDocument/2006/math">
                    <m:r>
                      <a:rPr lang="en-US" sz="2000" b="0" i="1" smtClean="0">
                        <a:latin typeface="Cambria Math" panose="02040503050406030204" pitchFamily="18" charset="0"/>
                      </a:rPr>
                      <m:t>𝑎</m:t>
                    </m:r>
                  </m:oMath>
                </a14:m>
                <a:r>
                  <a:rPr lang="en-US" sz="2000" dirty="0"/>
                  <a:t>, Player B with </a:t>
                </a:r>
                <a14:m>
                  <m:oMath xmlns:m="http://schemas.openxmlformats.org/officeDocument/2006/math">
                    <m:r>
                      <a:rPr lang="en-US" sz="2000" b="0" i="1" smtClean="0">
                        <a:latin typeface="Cambria Math" panose="02040503050406030204" pitchFamily="18" charset="0"/>
                      </a:rPr>
                      <m:t>𝑏</m:t>
                    </m:r>
                  </m:oMath>
                </a14:m>
                <a:endParaRPr lang="en-US" sz="2000" dirty="0"/>
              </a:p>
              <a:p>
                <a:r>
                  <a:rPr lang="en-US" sz="2000" dirty="0"/>
                  <a:t>Players win if </a:t>
                </a:r>
                <a14:m>
                  <m:oMath xmlns:m="http://schemas.openxmlformats.org/officeDocument/2006/math">
                    <m:r>
                      <a:rPr lang="en-US" sz="2000" b="0" i="1" smtClean="0">
                        <a:latin typeface="Cambria Math" panose="02040503050406030204" pitchFamily="18" charset="0"/>
                      </a:rPr>
                      <m:t>𝐷</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𝑏</m:t>
                        </m:r>
                      </m:e>
                    </m:d>
                    <m:r>
                      <a:rPr lang="en-US" sz="2000" b="0" i="1" smtClean="0">
                        <a:latin typeface="Cambria Math" panose="02040503050406030204" pitchFamily="18" charset="0"/>
                      </a:rPr>
                      <m:t>=1</m:t>
                    </m:r>
                  </m:oMath>
                </a14:m>
                <a:endParaRPr lang="en-US" sz="2000" dirty="0"/>
              </a:p>
              <a:p>
                <a:endParaRPr lang="en-US" sz="2000" dirty="0"/>
              </a:p>
              <a:p>
                <a:r>
                  <a:rPr lang="en-US" sz="2000" dirty="0"/>
                  <a:t>Players’ behavior described by correlations.</a:t>
                </a:r>
              </a:p>
            </p:txBody>
          </p:sp>
        </mc:Choice>
        <mc:Fallback xmlns="">
          <p:sp>
            <p:nvSpPr>
              <p:cNvPr id="3" name="Content Placeholder 2">
                <a:extLst>
                  <a:ext uri="{FF2B5EF4-FFF2-40B4-BE49-F238E27FC236}">
                    <a16:creationId xmlns:a16="http://schemas.microsoft.com/office/drawing/2014/main" id="{D896AD2B-74B5-0C4C-8BAE-4454CC76F596}"/>
                  </a:ext>
                </a:extLst>
              </p:cNvPr>
              <p:cNvSpPr>
                <a:spLocks noGrp="1" noRot="1" noChangeAspect="1" noMove="1" noResize="1" noEditPoints="1" noAdjustHandles="1" noChangeArrowheads="1" noChangeShapeType="1" noTextEdit="1"/>
              </p:cNvSpPr>
              <p:nvPr>
                <p:ph idx="1"/>
              </p:nvPr>
            </p:nvSpPr>
            <p:spPr>
              <a:xfrm>
                <a:off x="838200" y="1825625"/>
                <a:ext cx="10515600" cy="5350090"/>
              </a:xfrm>
              <a:blipFill>
                <a:blip r:embed="rId2"/>
                <a:stretch>
                  <a:fillRect l="-483" t="-1425"/>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229E5AF8-0870-CE44-AA13-EDF940BEA7D2}"/>
              </a:ext>
            </a:extLst>
          </p:cNvPr>
          <p:cNvGrpSpPr/>
          <p:nvPr/>
        </p:nvGrpSpPr>
        <p:grpSpPr>
          <a:xfrm>
            <a:off x="8805052" y="4350345"/>
            <a:ext cx="2024471" cy="450190"/>
            <a:chOff x="1835198" y="3980128"/>
            <a:chExt cx="4375371" cy="682855"/>
          </a:xfrm>
        </p:grpSpPr>
        <p:sp>
          <p:nvSpPr>
            <p:cNvPr id="24" name="Freeform 23">
              <a:extLst>
                <a:ext uri="{FF2B5EF4-FFF2-40B4-BE49-F238E27FC236}">
                  <a16:creationId xmlns:a16="http://schemas.microsoft.com/office/drawing/2014/main" id="{933A0178-1259-7445-8E05-D78E0CDD94DB}"/>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a:extLst>
                <a:ext uri="{FF2B5EF4-FFF2-40B4-BE49-F238E27FC236}">
                  <a16:creationId xmlns:a16="http://schemas.microsoft.com/office/drawing/2014/main" id="{098749CF-1540-5542-A8CC-6BCEED765078}"/>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BADBA6DE-91D0-3E48-B44E-23D6A3DA1A98}"/>
              </a:ext>
            </a:extLst>
          </p:cNvPr>
          <p:cNvSpPr/>
          <p:nvPr/>
        </p:nvSpPr>
        <p:spPr>
          <a:xfrm>
            <a:off x="8329305" y="4297572"/>
            <a:ext cx="666345" cy="61573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91A16E2-BD07-FA46-AE6A-6843120A52DB}"/>
                  </a:ext>
                </a:extLst>
              </p:cNvPr>
              <p:cNvSpPr txBox="1"/>
              <p:nvPr/>
            </p:nvSpPr>
            <p:spPr>
              <a:xfrm>
                <a:off x="8471373" y="3750601"/>
                <a:ext cx="48044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𝑥</m:t>
                      </m:r>
                    </m:oMath>
                  </m:oMathPara>
                </a14:m>
                <a:endParaRPr lang="en-US" sz="2000" dirty="0"/>
              </a:p>
            </p:txBody>
          </p:sp>
        </mc:Choice>
        <mc:Fallback xmlns="">
          <p:sp>
            <p:nvSpPr>
              <p:cNvPr id="27" name="TextBox 26">
                <a:extLst>
                  <a:ext uri="{FF2B5EF4-FFF2-40B4-BE49-F238E27FC236}">
                    <a16:creationId xmlns:a16="http://schemas.microsoft.com/office/drawing/2014/main" id="{891A16E2-BD07-FA46-AE6A-6843120A52DB}"/>
                  </a:ext>
                </a:extLst>
              </p:cNvPr>
              <p:cNvSpPr txBox="1">
                <a:spLocks noRot="1" noChangeAspect="1" noMove="1" noResize="1" noEditPoints="1" noAdjustHandles="1" noChangeArrowheads="1" noChangeShapeType="1" noTextEdit="1"/>
              </p:cNvSpPr>
              <p:nvPr/>
            </p:nvSpPr>
            <p:spPr>
              <a:xfrm>
                <a:off x="8471373" y="3750601"/>
                <a:ext cx="480447" cy="400110"/>
              </a:xfrm>
              <a:prstGeom prst="rect">
                <a:avLst/>
              </a:prstGeom>
              <a:blipFill>
                <a:blip r:embed="rId3"/>
                <a:stretch>
                  <a:fillRect/>
                </a:stretch>
              </a:blipFill>
            </p:spPr>
            <p:txBody>
              <a:bodyPr/>
              <a:lstStyle/>
              <a:p>
                <a:r>
                  <a:rPr lang="en-US">
                    <a:noFill/>
                  </a:rPr>
                  <a:t> </a:t>
                </a:r>
              </a:p>
            </p:txBody>
          </p:sp>
        </mc:Fallback>
      </mc:AlternateContent>
      <p:sp>
        <p:nvSpPr>
          <p:cNvPr id="28" name="Down Arrow 27">
            <a:extLst>
              <a:ext uri="{FF2B5EF4-FFF2-40B4-BE49-F238E27FC236}">
                <a16:creationId xmlns:a16="http://schemas.microsoft.com/office/drawing/2014/main" id="{31673D3F-1830-8A41-854C-67AD904B51C7}"/>
              </a:ext>
            </a:extLst>
          </p:cNvPr>
          <p:cNvSpPr/>
          <p:nvPr/>
        </p:nvSpPr>
        <p:spPr>
          <a:xfrm>
            <a:off x="8569528" y="4129318"/>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C884BB7-EB73-CC4D-B1BD-0D3FA76BCEE4}"/>
              </a:ext>
            </a:extLst>
          </p:cNvPr>
          <p:cNvSpPr txBox="1"/>
          <p:nvPr/>
        </p:nvSpPr>
        <p:spPr>
          <a:xfrm>
            <a:off x="8471373" y="4297572"/>
            <a:ext cx="480447" cy="584775"/>
          </a:xfrm>
          <a:prstGeom prst="rect">
            <a:avLst/>
          </a:prstGeom>
          <a:noFill/>
        </p:spPr>
        <p:txBody>
          <a:bodyPr wrap="square" rtlCol="0">
            <a:spAutoFit/>
          </a:bodyPr>
          <a:lstStyle/>
          <a:p>
            <a:r>
              <a:rPr lang="en-US" sz="3200" dirty="0"/>
              <a:t>A</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5BD058C-330B-6C47-9B82-97997701374B}"/>
                  </a:ext>
                </a:extLst>
              </p:cNvPr>
              <p:cNvSpPr txBox="1"/>
              <p:nvPr/>
            </p:nvSpPr>
            <p:spPr>
              <a:xfrm>
                <a:off x="8453722" y="5098592"/>
                <a:ext cx="48044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𝑎</m:t>
                      </m:r>
                    </m:oMath>
                  </m:oMathPara>
                </a14:m>
                <a:endParaRPr lang="en-US" sz="1600" dirty="0"/>
              </a:p>
            </p:txBody>
          </p:sp>
        </mc:Choice>
        <mc:Fallback xmlns="">
          <p:sp>
            <p:nvSpPr>
              <p:cNvPr id="30" name="TextBox 29">
                <a:extLst>
                  <a:ext uri="{FF2B5EF4-FFF2-40B4-BE49-F238E27FC236}">
                    <a16:creationId xmlns:a16="http://schemas.microsoft.com/office/drawing/2014/main" id="{35BD058C-330B-6C47-9B82-97997701374B}"/>
                  </a:ext>
                </a:extLst>
              </p:cNvPr>
              <p:cNvSpPr txBox="1">
                <a:spLocks noRot="1" noChangeAspect="1" noMove="1" noResize="1" noEditPoints="1" noAdjustHandles="1" noChangeArrowheads="1" noChangeShapeType="1" noTextEdit="1"/>
              </p:cNvSpPr>
              <p:nvPr/>
            </p:nvSpPr>
            <p:spPr>
              <a:xfrm>
                <a:off x="8453722" y="5098592"/>
                <a:ext cx="480447" cy="338554"/>
              </a:xfrm>
              <a:prstGeom prst="rect">
                <a:avLst/>
              </a:prstGeom>
              <a:blipFill>
                <a:blip r:embed="rId4"/>
                <a:stretch>
                  <a:fillRect/>
                </a:stretch>
              </a:blipFill>
            </p:spPr>
            <p:txBody>
              <a:bodyPr/>
              <a:lstStyle/>
              <a:p>
                <a:r>
                  <a:rPr lang="en-US">
                    <a:noFill/>
                  </a:rPr>
                  <a:t> </a:t>
                </a:r>
              </a:p>
            </p:txBody>
          </p:sp>
        </mc:Fallback>
      </mc:AlternateContent>
      <p:sp>
        <p:nvSpPr>
          <p:cNvPr id="31" name="Down Arrow 30">
            <a:extLst>
              <a:ext uri="{FF2B5EF4-FFF2-40B4-BE49-F238E27FC236}">
                <a16:creationId xmlns:a16="http://schemas.microsoft.com/office/drawing/2014/main" id="{809F1586-B41A-AF4C-9237-CE4996852178}"/>
              </a:ext>
            </a:extLst>
          </p:cNvPr>
          <p:cNvSpPr/>
          <p:nvPr/>
        </p:nvSpPr>
        <p:spPr>
          <a:xfrm>
            <a:off x="8564829" y="4964614"/>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E7B6CF9-C55C-8845-B1A7-D5DEE64504BE}"/>
              </a:ext>
            </a:extLst>
          </p:cNvPr>
          <p:cNvSpPr/>
          <p:nvPr/>
        </p:nvSpPr>
        <p:spPr>
          <a:xfrm>
            <a:off x="10687455" y="4295352"/>
            <a:ext cx="666345" cy="61573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7341EC7-E17B-9748-9573-87D15283539C}"/>
                  </a:ext>
                </a:extLst>
              </p:cNvPr>
              <p:cNvSpPr txBox="1"/>
              <p:nvPr/>
            </p:nvSpPr>
            <p:spPr>
              <a:xfrm>
                <a:off x="10829523" y="3748381"/>
                <a:ext cx="48044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oMath>
                  </m:oMathPara>
                </a14:m>
                <a:endParaRPr lang="en-US" sz="2000" dirty="0"/>
              </a:p>
            </p:txBody>
          </p:sp>
        </mc:Choice>
        <mc:Fallback xmlns="">
          <p:sp>
            <p:nvSpPr>
              <p:cNvPr id="33" name="TextBox 32">
                <a:extLst>
                  <a:ext uri="{FF2B5EF4-FFF2-40B4-BE49-F238E27FC236}">
                    <a16:creationId xmlns:a16="http://schemas.microsoft.com/office/drawing/2014/main" id="{67341EC7-E17B-9748-9573-87D15283539C}"/>
                  </a:ext>
                </a:extLst>
              </p:cNvPr>
              <p:cNvSpPr txBox="1">
                <a:spLocks noRot="1" noChangeAspect="1" noMove="1" noResize="1" noEditPoints="1" noAdjustHandles="1" noChangeArrowheads="1" noChangeShapeType="1" noTextEdit="1"/>
              </p:cNvSpPr>
              <p:nvPr/>
            </p:nvSpPr>
            <p:spPr>
              <a:xfrm>
                <a:off x="10829523" y="3748381"/>
                <a:ext cx="480447" cy="400110"/>
              </a:xfrm>
              <a:prstGeom prst="rect">
                <a:avLst/>
              </a:prstGeom>
              <a:blipFill>
                <a:blip r:embed="rId5"/>
                <a:stretch>
                  <a:fillRect b="-3030"/>
                </a:stretch>
              </a:blipFill>
            </p:spPr>
            <p:txBody>
              <a:bodyPr/>
              <a:lstStyle/>
              <a:p>
                <a:r>
                  <a:rPr lang="en-US">
                    <a:noFill/>
                  </a:rPr>
                  <a:t> </a:t>
                </a:r>
              </a:p>
            </p:txBody>
          </p:sp>
        </mc:Fallback>
      </mc:AlternateContent>
      <p:sp>
        <p:nvSpPr>
          <p:cNvPr id="34" name="Down Arrow 33">
            <a:extLst>
              <a:ext uri="{FF2B5EF4-FFF2-40B4-BE49-F238E27FC236}">
                <a16:creationId xmlns:a16="http://schemas.microsoft.com/office/drawing/2014/main" id="{BA07C940-626B-3F40-BEAA-5E553CBC219E}"/>
              </a:ext>
            </a:extLst>
          </p:cNvPr>
          <p:cNvSpPr/>
          <p:nvPr/>
        </p:nvSpPr>
        <p:spPr>
          <a:xfrm>
            <a:off x="10927678" y="4127098"/>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47B3666-97B5-314D-91DC-DB254C64DDCD}"/>
              </a:ext>
            </a:extLst>
          </p:cNvPr>
          <p:cNvSpPr txBox="1"/>
          <p:nvPr/>
        </p:nvSpPr>
        <p:spPr>
          <a:xfrm>
            <a:off x="10829523" y="4295352"/>
            <a:ext cx="480447" cy="584775"/>
          </a:xfrm>
          <a:prstGeom prst="rect">
            <a:avLst/>
          </a:prstGeom>
          <a:noFill/>
        </p:spPr>
        <p:txBody>
          <a:bodyPr wrap="square" rtlCol="0">
            <a:spAutoFit/>
          </a:bodyPr>
          <a:lstStyle/>
          <a:p>
            <a:r>
              <a:rPr lang="en-US" sz="3200" dirty="0"/>
              <a:t>B</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FC224A2-4DF5-3942-8D97-65E47764CBAC}"/>
                  </a:ext>
                </a:extLst>
              </p:cNvPr>
              <p:cNvSpPr txBox="1"/>
              <p:nvPr/>
            </p:nvSpPr>
            <p:spPr>
              <a:xfrm>
                <a:off x="10811872" y="5096372"/>
                <a:ext cx="48044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𝑏</m:t>
                      </m:r>
                    </m:oMath>
                  </m:oMathPara>
                </a14:m>
                <a:endParaRPr lang="en-US" sz="1600" dirty="0"/>
              </a:p>
            </p:txBody>
          </p:sp>
        </mc:Choice>
        <mc:Fallback xmlns="">
          <p:sp>
            <p:nvSpPr>
              <p:cNvPr id="36" name="TextBox 35">
                <a:extLst>
                  <a:ext uri="{FF2B5EF4-FFF2-40B4-BE49-F238E27FC236}">
                    <a16:creationId xmlns:a16="http://schemas.microsoft.com/office/drawing/2014/main" id="{AFC224A2-4DF5-3942-8D97-65E47764CBAC}"/>
                  </a:ext>
                </a:extLst>
              </p:cNvPr>
              <p:cNvSpPr txBox="1">
                <a:spLocks noRot="1" noChangeAspect="1" noMove="1" noResize="1" noEditPoints="1" noAdjustHandles="1" noChangeArrowheads="1" noChangeShapeType="1" noTextEdit="1"/>
              </p:cNvSpPr>
              <p:nvPr/>
            </p:nvSpPr>
            <p:spPr>
              <a:xfrm>
                <a:off x="10811872" y="5096372"/>
                <a:ext cx="480447" cy="338554"/>
              </a:xfrm>
              <a:prstGeom prst="rect">
                <a:avLst/>
              </a:prstGeom>
              <a:blipFill>
                <a:blip r:embed="rId6"/>
                <a:stretch>
                  <a:fillRect/>
                </a:stretch>
              </a:blipFill>
            </p:spPr>
            <p:txBody>
              <a:bodyPr/>
              <a:lstStyle/>
              <a:p>
                <a:r>
                  <a:rPr lang="en-US">
                    <a:noFill/>
                  </a:rPr>
                  <a:t> </a:t>
                </a:r>
              </a:p>
            </p:txBody>
          </p:sp>
        </mc:Fallback>
      </mc:AlternateContent>
      <p:sp>
        <p:nvSpPr>
          <p:cNvPr id="37" name="Down Arrow 36">
            <a:extLst>
              <a:ext uri="{FF2B5EF4-FFF2-40B4-BE49-F238E27FC236}">
                <a16:creationId xmlns:a16="http://schemas.microsoft.com/office/drawing/2014/main" id="{3DDD790B-DA36-4245-B1CB-98BB61E23931}"/>
              </a:ext>
            </a:extLst>
          </p:cNvPr>
          <p:cNvSpPr/>
          <p:nvPr/>
        </p:nvSpPr>
        <p:spPr>
          <a:xfrm>
            <a:off x="10922979" y="4962394"/>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719D2C42-F888-DF41-9A40-3C03AD73D390}"/>
              </a:ext>
            </a:extLst>
          </p:cNvPr>
          <p:cNvCxnSpPr/>
          <p:nvPr/>
        </p:nvCxnSpPr>
        <p:spPr>
          <a:xfrm flipH="1">
            <a:off x="8847245" y="3199679"/>
            <a:ext cx="694548" cy="609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5B346A6-C531-0E46-A56A-FCE9D1584B11}"/>
              </a:ext>
            </a:extLst>
          </p:cNvPr>
          <p:cNvCxnSpPr>
            <a:cxnSpLocks/>
          </p:cNvCxnSpPr>
          <p:nvPr/>
        </p:nvCxnSpPr>
        <p:spPr>
          <a:xfrm>
            <a:off x="10308936" y="3199679"/>
            <a:ext cx="681966" cy="6264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42B4E85-A360-EA4E-82D8-E1F7B1F6EBD5}"/>
                  </a:ext>
                </a:extLst>
              </p:cNvPr>
              <p:cNvSpPr txBox="1"/>
              <p:nvPr/>
            </p:nvSpPr>
            <p:spPr>
              <a:xfrm>
                <a:off x="9679631" y="2799569"/>
                <a:ext cx="48044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𝜇</m:t>
                      </m:r>
                    </m:oMath>
                  </m:oMathPara>
                </a14:m>
                <a:endParaRPr lang="en-US" sz="2000" dirty="0"/>
              </a:p>
            </p:txBody>
          </p:sp>
        </mc:Choice>
        <mc:Fallback xmlns="">
          <p:sp>
            <p:nvSpPr>
              <p:cNvPr id="42" name="TextBox 41">
                <a:extLst>
                  <a:ext uri="{FF2B5EF4-FFF2-40B4-BE49-F238E27FC236}">
                    <a16:creationId xmlns:a16="http://schemas.microsoft.com/office/drawing/2014/main" id="{C42B4E85-A360-EA4E-82D8-E1F7B1F6EBD5}"/>
                  </a:ext>
                </a:extLst>
              </p:cNvPr>
              <p:cNvSpPr txBox="1">
                <a:spLocks noRot="1" noChangeAspect="1" noMove="1" noResize="1" noEditPoints="1" noAdjustHandles="1" noChangeArrowheads="1" noChangeShapeType="1" noTextEdit="1"/>
              </p:cNvSpPr>
              <p:nvPr/>
            </p:nvSpPr>
            <p:spPr>
              <a:xfrm>
                <a:off x="9679631" y="2799569"/>
                <a:ext cx="480447" cy="400110"/>
              </a:xfrm>
              <a:prstGeom prst="rect">
                <a:avLst/>
              </a:prstGeom>
              <a:blipFill>
                <a:blip r:embed="rId7"/>
                <a:stretch>
                  <a:fillRect b="-3030"/>
                </a:stretch>
              </a:blipFill>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3C034039-B815-A840-AA79-127A689914D5}"/>
              </a:ext>
            </a:extLst>
          </p:cNvPr>
          <p:cNvCxnSpPr>
            <a:cxnSpLocks/>
          </p:cNvCxnSpPr>
          <p:nvPr/>
        </p:nvCxnSpPr>
        <p:spPr>
          <a:xfrm>
            <a:off x="8792826" y="5443725"/>
            <a:ext cx="748967" cy="7286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671147A-1393-7C4F-B494-CBDE508F0F3F}"/>
              </a:ext>
            </a:extLst>
          </p:cNvPr>
          <p:cNvCxnSpPr>
            <a:cxnSpLocks/>
          </p:cNvCxnSpPr>
          <p:nvPr/>
        </p:nvCxnSpPr>
        <p:spPr>
          <a:xfrm flipH="1">
            <a:off x="10160078" y="5434926"/>
            <a:ext cx="830824" cy="7374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CF32D7B-2AA2-B745-BA5B-578FADD09C3E}"/>
                  </a:ext>
                </a:extLst>
              </p:cNvPr>
              <p:cNvSpPr txBox="1"/>
              <p:nvPr/>
            </p:nvSpPr>
            <p:spPr>
              <a:xfrm>
                <a:off x="9578032" y="5972327"/>
                <a:ext cx="48044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𝐷</m:t>
                      </m:r>
                    </m:oMath>
                  </m:oMathPara>
                </a14:m>
                <a:endParaRPr lang="en-US" sz="2000" dirty="0"/>
              </a:p>
            </p:txBody>
          </p:sp>
        </mc:Choice>
        <mc:Fallback xmlns="">
          <p:sp>
            <p:nvSpPr>
              <p:cNvPr id="50" name="TextBox 49">
                <a:extLst>
                  <a:ext uri="{FF2B5EF4-FFF2-40B4-BE49-F238E27FC236}">
                    <a16:creationId xmlns:a16="http://schemas.microsoft.com/office/drawing/2014/main" id="{0CF32D7B-2AA2-B745-BA5B-578FADD09C3E}"/>
                  </a:ext>
                </a:extLst>
              </p:cNvPr>
              <p:cNvSpPr txBox="1">
                <a:spLocks noRot="1" noChangeAspect="1" noMove="1" noResize="1" noEditPoints="1" noAdjustHandles="1" noChangeArrowheads="1" noChangeShapeType="1" noTextEdit="1"/>
              </p:cNvSpPr>
              <p:nvPr/>
            </p:nvSpPr>
            <p:spPr>
              <a:xfrm>
                <a:off x="9578032" y="5972327"/>
                <a:ext cx="480447" cy="40011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5190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animBg="1"/>
      <p:bldP spid="33" grpId="0"/>
      <p:bldP spid="36" grpId="0"/>
      <p:bldP spid="37" grpId="0" animBg="1"/>
      <p:bldP spid="42"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FB25-1AE3-504F-9AA9-1A40F246FF83}"/>
              </a:ext>
            </a:extLst>
          </p:cNvPr>
          <p:cNvSpPr>
            <a:spLocks noGrp="1"/>
          </p:cNvSpPr>
          <p:nvPr>
            <p:ph type="title"/>
          </p:nvPr>
        </p:nvSpPr>
        <p:spPr/>
        <p:txBody>
          <a:bodyPr/>
          <a:lstStyle/>
          <a:p>
            <a:r>
              <a:rPr lang="en-US" dirty="0"/>
              <a:t>Measuring success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96AD2B-74B5-0C4C-8BAE-4454CC76F596}"/>
                  </a:ext>
                </a:extLst>
              </p:cNvPr>
              <p:cNvSpPr>
                <a:spLocks noGrp="1"/>
              </p:cNvSpPr>
              <p:nvPr>
                <p:ph idx="1"/>
              </p:nvPr>
            </p:nvSpPr>
            <p:spPr>
              <a:xfrm>
                <a:off x="838200" y="1825625"/>
                <a:ext cx="10515600" cy="5350090"/>
              </a:xfrm>
            </p:spPr>
            <p:txBody>
              <a:bodyPr>
                <a:normAutofit/>
              </a:bodyPr>
              <a:lstStyle/>
              <a:p>
                <a:r>
                  <a:rPr lang="en-US" sz="2000" dirty="0"/>
                  <a:t>If players use correlation </a:t>
                </a:r>
                <a14:m>
                  <m:oMath xmlns:m="http://schemas.openxmlformats.org/officeDocument/2006/math">
                    <m:r>
                      <a:rPr lang="en-US" sz="2000" b="0" i="1" smtClean="0">
                        <a:latin typeface="Cambria Math" panose="02040503050406030204" pitchFamily="18" charset="0"/>
                      </a:rPr>
                      <m:t>𝑝</m:t>
                    </m:r>
                    <m:r>
                      <a:rPr lang="en-US" sz="2000" b="0" i="1" smtClean="0">
                        <a:latin typeface="Cambria Math" panose="02040503050406030204" pitchFamily="18" charset="0"/>
                      </a:rPr>
                      <m:t>(</m:t>
                    </m:r>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𝑏</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oMath>
                </a14:m>
                <a:r>
                  <a:rPr lang="en-US" sz="2000" dirty="0"/>
                  <a:t>, then success probability is </a:t>
                </a:r>
                <a:endParaRPr lang="en-US" sz="2400" b="0" i="1" dirty="0">
                  <a:latin typeface="Cambria Math" panose="02040503050406030204" pitchFamily="18" charset="0"/>
                </a:endParaRPr>
              </a:p>
              <a:p>
                <a:pPr marL="457200" lvl="1" indent="0">
                  <a:buNone/>
                </a:pPr>
                <a:endParaRPr lang="en-US" sz="1200"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𝜔</m:t>
                      </m:r>
                      <m:d>
                        <m:dPr>
                          <m:ctrlPr>
                            <a:rPr lang="en-US" sz="2000" i="1">
                              <a:latin typeface="Cambria Math" panose="02040503050406030204" pitchFamily="18" charset="0"/>
                            </a:rPr>
                          </m:ctrlPr>
                        </m:dPr>
                        <m:e>
                          <m:r>
                            <a:rPr lang="en-US" sz="2000" i="1">
                              <a:latin typeface="Cambria Math" panose="02040503050406030204" pitchFamily="18" charset="0"/>
                            </a:rPr>
                            <m:t>𝐺</m:t>
                          </m:r>
                          <m:r>
                            <a:rPr lang="en-US" sz="2000" b="0" i="1" smtClean="0">
                              <a:latin typeface="Cambria Math" panose="02040503050406030204" pitchFamily="18" charset="0"/>
                            </a:rPr>
                            <m:t>,</m:t>
                          </m:r>
                          <m:r>
                            <a:rPr lang="en-US" sz="2000" b="0" i="1" smtClean="0">
                              <a:latin typeface="Cambria Math" panose="02040503050406030204" pitchFamily="18" charset="0"/>
                            </a:rPr>
                            <m:t>𝑝</m:t>
                          </m:r>
                        </m:e>
                      </m:d>
                      <m:r>
                        <a:rPr lang="en-US" sz="2000" b="0" i="1" smtClean="0">
                          <a:latin typeface="Cambria Math" panose="02040503050406030204" pitchFamily="18" charset="0"/>
                        </a:rPr>
                        <m:t>=</m:t>
                      </m:r>
                      <m:nary>
                        <m:naryPr>
                          <m:chr m:val="∑"/>
                          <m:supHide m:val="on"/>
                          <m:ctrlPr>
                            <a:rPr lang="en-US" sz="2000" b="0" i="1" smtClean="0">
                              <a:latin typeface="Cambria Math" panose="02040503050406030204" pitchFamily="18" charset="0"/>
                            </a:rPr>
                          </m:ctrlPr>
                        </m:naryPr>
                        <m:sub>
                          <m:r>
                            <m:rPr>
                              <m:brk m:alnAt="7"/>
                            </m:rP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𝑏</m:t>
                          </m:r>
                        </m:sub>
                        <m:sup/>
                        <m:e>
                          <m:r>
                            <a:rPr lang="en-US" sz="2000" b="0" i="1" smtClean="0">
                              <a:latin typeface="Cambria Math" panose="02040503050406030204" pitchFamily="18" charset="0"/>
                            </a:rPr>
                            <m:t>𝜇</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r>
                            <a:rPr lang="en-US" sz="2000" b="0" i="1" smtClean="0">
                              <a:latin typeface="Cambria Math" panose="02040503050406030204" pitchFamily="18" charset="0"/>
                            </a:rPr>
                            <m:t>⋅</m:t>
                          </m:r>
                          <m:r>
                            <a:rPr lang="en-US" sz="2000" b="0" i="1" smtClean="0">
                              <a:latin typeface="Cambria Math" panose="02040503050406030204" pitchFamily="18" charset="0"/>
                            </a:rPr>
                            <m:t>𝐷</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𝑏</m:t>
                              </m:r>
                            </m:e>
                          </m:d>
                          <m:r>
                            <a:rPr lang="en-US" sz="2000" b="0" i="1" smtClean="0">
                              <a:latin typeface="Cambria Math" panose="02040503050406030204" pitchFamily="18" charset="0"/>
                            </a:rPr>
                            <m:t>⋅</m:t>
                          </m:r>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i="1">
                                  <a:latin typeface="Cambria Math" panose="02040503050406030204" pitchFamily="18" charset="0"/>
                                </a:rPr>
                                <m:t>𝑎</m:t>
                              </m:r>
                              <m:r>
                                <a:rPr lang="en-US" sz="2000" i="1">
                                  <a:latin typeface="Cambria Math" panose="02040503050406030204" pitchFamily="18" charset="0"/>
                                </a:rPr>
                                <m:t>,</m:t>
                              </m:r>
                              <m:r>
                                <a:rPr lang="en-US" sz="2000" i="1">
                                  <a:latin typeface="Cambria Math" panose="02040503050406030204" pitchFamily="18" charset="0"/>
                                </a:rPr>
                                <m:t>𝑏</m:t>
                              </m:r>
                            </m:e>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e>
                      </m:nary>
                    </m:oMath>
                  </m:oMathPara>
                </a14:m>
                <a:endParaRPr lang="en-US" sz="2000" dirty="0"/>
              </a:p>
              <a:p>
                <a:pPr lvl="1"/>
                <a:endParaRPr lang="en-US" sz="2000" dirty="0"/>
              </a:p>
              <a:p>
                <a:r>
                  <a:rPr lang="en-US" sz="2400" b="1" dirty="0"/>
                  <a:t>Classical value</a:t>
                </a:r>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rPr>
                          <m:t>𝜔</m:t>
                        </m:r>
                      </m:e>
                      <m:sub>
                        <m:r>
                          <a:rPr lang="en-US" sz="2400" b="0" i="1" smtClean="0">
                            <a:latin typeface="Cambria Math" panose="02040503050406030204" pitchFamily="18" charset="0"/>
                          </a:rPr>
                          <m:t>𝑐</m:t>
                        </m:r>
                      </m:sub>
                    </m:sSub>
                    <m:d>
                      <m:dPr>
                        <m:ctrlPr>
                          <a:rPr lang="en-US" sz="2400" i="1">
                            <a:latin typeface="Cambria Math" panose="02040503050406030204" pitchFamily="18" charset="0"/>
                          </a:rPr>
                        </m:ctrlPr>
                      </m:dPr>
                      <m:e>
                        <m:r>
                          <a:rPr lang="en-US" sz="2400" i="1">
                            <a:latin typeface="Cambria Math" panose="02040503050406030204" pitchFamily="18" charset="0"/>
                          </a:rPr>
                          <m:t>𝐺</m:t>
                        </m:r>
                      </m:e>
                    </m:d>
                    <m:r>
                      <a:rPr lang="en-US" sz="2400" i="1">
                        <a:latin typeface="Cambria Math" panose="02040503050406030204" pitchFamily="18" charset="0"/>
                      </a:rPr>
                      <m:t>=</m:t>
                    </m:r>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panose="02040503050406030204" pitchFamily="18" charset="0"/>
                              </a:rPr>
                              <m:t>sup</m:t>
                            </m:r>
                          </m:e>
                          <m:lim>
                            <m:r>
                              <a:rPr lang="en-US" sz="2400" i="1">
                                <a:latin typeface="Cambria Math" panose="02040503050406030204" pitchFamily="18" charset="0"/>
                              </a:rPr>
                              <m:t>𝑝</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b="0" i="1" smtClean="0">
                                    <a:latin typeface="Cambria Math" panose="02040503050406030204" pitchFamily="18" charset="0"/>
                                  </a:rPr>
                                  <m:t>𝑐</m:t>
                                </m:r>
                              </m:sub>
                            </m:sSub>
                          </m:lim>
                        </m:limLow>
                      </m:fName>
                      <m:e>
                        <m:r>
                          <a:rPr lang="en-US" sz="2400" b="0" i="1" smtClean="0">
                            <a:latin typeface="Cambria Math" panose="02040503050406030204" pitchFamily="18" charset="0"/>
                          </a:rPr>
                          <m:t>𝜔</m:t>
                        </m:r>
                        <m:d>
                          <m:dPr>
                            <m:ctrlPr>
                              <a:rPr lang="en-US" sz="2400" i="1">
                                <a:latin typeface="Cambria Math" panose="02040503050406030204" pitchFamily="18" charset="0"/>
                              </a:rPr>
                            </m:ctrlPr>
                          </m:dPr>
                          <m:e>
                            <m:r>
                              <a:rPr lang="en-US" sz="2400" i="1">
                                <a:latin typeface="Cambria Math" panose="02040503050406030204" pitchFamily="18" charset="0"/>
                              </a:rPr>
                              <m:t>𝐺</m:t>
                            </m:r>
                            <m:r>
                              <a:rPr lang="en-US" sz="2400" b="0" i="1" smtClean="0">
                                <a:latin typeface="Cambria Math" panose="02040503050406030204" pitchFamily="18" charset="0"/>
                              </a:rPr>
                              <m:t>,</m:t>
                            </m:r>
                            <m:r>
                              <a:rPr lang="en-US" sz="2400" b="0" i="1" smtClean="0">
                                <a:latin typeface="Cambria Math" panose="02040503050406030204" pitchFamily="18" charset="0"/>
                              </a:rPr>
                              <m:t>𝑝</m:t>
                            </m:r>
                          </m:e>
                        </m:d>
                      </m:e>
                    </m:func>
                  </m:oMath>
                </a14:m>
                <a:endParaRPr lang="en-US" sz="2400" dirty="0"/>
              </a:p>
              <a:p>
                <a:endParaRPr lang="en-US" sz="2400" dirty="0"/>
              </a:p>
              <a:p>
                <a:r>
                  <a:rPr lang="en-US" sz="2400" b="1" dirty="0"/>
                  <a:t>Tensor product value</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𝜔</m:t>
                        </m:r>
                      </m:e>
                      <m:sub>
                        <m:r>
                          <a:rPr lang="en-US" sz="2400" b="0" i="1" smtClean="0">
                            <a:latin typeface="Cambria Math" panose="02040503050406030204" pitchFamily="18" charset="0"/>
                          </a:rPr>
                          <m:t>𝑞</m:t>
                        </m:r>
                      </m:sub>
                    </m:sSub>
                    <m:d>
                      <m:dPr>
                        <m:ctrlPr>
                          <a:rPr lang="en-US" sz="2400" i="1">
                            <a:latin typeface="Cambria Math" panose="02040503050406030204" pitchFamily="18" charset="0"/>
                          </a:rPr>
                        </m:ctrlPr>
                      </m:dPr>
                      <m:e>
                        <m:r>
                          <a:rPr lang="en-US" sz="2400" i="1">
                            <a:latin typeface="Cambria Math" panose="02040503050406030204" pitchFamily="18" charset="0"/>
                          </a:rPr>
                          <m:t>𝐺</m:t>
                        </m:r>
                      </m:e>
                    </m:d>
                    <m:r>
                      <a:rPr lang="en-US" sz="2400" i="1">
                        <a:latin typeface="Cambria Math" panose="02040503050406030204" pitchFamily="18" charset="0"/>
                      </a:rPr>
                      <m:t>=</m:t>
                    </m:r>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panose="02040503050406030204" pitchFamily="18" charset="0"/>
                              </a:rPr>
                              <m:t>sup</m:t>
                            </m:r>
                          </m:e>
                          <m:lim>
                            <m:r>
                              <a:rPr lang="en-US" sz="2400" i="1">
                                <a:latin typeface="Cambria Math" panose="02040503050406030204" pitchFamily="18" charset="0"/>
                              </a:rPr>
                              <m:t>𝑝</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𝑞</m:t>
                                </m:r>
                              </m:sub>
                            </m:sSub>
                          </m:lim>
                        </m:limLow>
                      </m:fName>
                      <m:e>
                        <m:r>
                          <a:rPr lang="en-US" sz="2400" i="1">
                            <a:latin typeface="Cambria Math" panose="02040503050406030204" pitchFamily="18" charset="0"/>
                          </a:rPr>
                          <m:t>𝜔</m:t>
                        </m:r>
                        <m:d>
                          <m:dPr>
                            <m:ctrlPr>
                              <a:rPr lang="en-US" sz="2400" i="1">
                                <a:latin typeface="Cambria Math" panose="02040503050406030204" pitchFamily="18" charset="0"/>
                              </a:rPr>
                            </m:ctrlPr>
                          </m:dPr>
                          <m:e>
                            <m:r>
                              <a:rPr lang="en-US" sz="2400" i="1">
                                <a:latin typeface="Cambria Math" panose="02040503050406030204" pitchFamily="18" charset="0"/>
                              </a:rPr>
                              <m:t>𝐺</m:t>
                            </m:r>
                            <m:r>
                              <a:rPr lang="en-US" sz="2400" i="1">
                                <a:latin typeface="Cambria Math" panose="02040503050406030204" pitchFamily="18" charset="0"/>
                              </a:rPr>
                              <m:t>,</m:t>
                            </m:r>
                            <m:r>
                              <a:rPr lang="en-US" sz="2400" i="1">
                                <a:latin typeface="Cambria Math" panose="02040503050406030204" pitchFamily="18" charset="0"/>
                              </a:rPr>
                              <m:t>𝑝</m:t>
                            </m:r>
                          </m:e>
                        </m:d>
                      </m:e>
                    </m:func>
                  </m:oMath>
                </a14:m>
                <a:endParaRPr lang="en-US" sz="2000" dirty="0"/>
              </a:p>
              <a:p>
                <a:endParaRPr lang="en-US" sz="2400" b="0" dirty="0"/>
              </a:p>
              <a:p>
                <a:r>
                  <a:rPr lang="en-US" sz="2400" b="1" dirty="0"/>
                  <a:t>Commuting operator value</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𝜔</m:t>
                        </m:r>
                      </m:e>
                      <m:sub>
                        <m:r>
                          <a:rPr lang="en-US" sz="2400" b="0" i="1" smtClean="0">
                            <a:latin typeface="Cambria Math" panose="02040503050406030204" pitchFamily="18" charset="0"/>
                          </a:rPr>
                          <m:t>𝑞𝑐</m:t>
                        </m:r>
                      </m:sub>
                    </m:sSub>
                    <m:d>
                      <m:dPr>
                        <m:ctrlPr>
                          <a:rPr lang="en-US" sz="2400" i="1">
                            <a:latin typeface="Cambria Math" panose="02040503050406030204" pitchFamily="18" charset="0"/>
                          </a:rPr>
                        </m:ctrlPr>
                      </m:dPr>
                      <m:e>
                        <m:r>
                          <a:rPr lang="en-US" sz="2400" i="1">
                            <a:latin typeface="Cambria Math" panose="02040503050406030204" pitchFamily="18" charset="0"/>
                          </a:rPr>
                          <m:t>𝐺</m:t>
                        </m:r>
                      </m:e>
                    </m:d>
                    <m:r>
                      <a:rPr lang="en-US" sz="2400" i="1">
                        <a:latin typeface="Cambria Math" panose="02040503050406030204" pitchFamily="18" charset="0"/>
                      </a:rPr>
                      <m:t>=</m:t>
                    </m:r>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panose="02040503050406030204" pitchFamily="18" charset="0"/>
                              </a:rPr>
                              <m:t>sup</m:t>
                            </m:r>
                          </m:e>
                          <m:lim>
                            <m:r>
                              <a:rPr lang="en-US" sz="2400" i="1">
                                <a:latin typeface="Cambria Math" panose="02040503050406030204" pitchFamily="18" charset="0"/>
                              </a:rPr>
                              <m:t>𝑝</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𝑞</m:t>
                                </m:r>
                                <m:r>
                                  <a:rPr lang="en-US" sz="2400" b="0" i="1" smtClean="0">
                                    <a:latin typeface="Cambria Math" panose="02040503050406030204" pitchFamily="18" charset="0"/>
                                  </a:rPr>
                                  <m:t>𝑐</m:t>
                                </m:r>
                              </m:sub>
                            </m:sSub>
                          </m:lim>
                        </m:limLow>
                      </m:fName>
                      <m:e>
                        <m:r>
                          <a:rPr lang="en-US" sz="2400" i="1">
                            <a:latin typeface="Cambria Math" panose="02040503050406030204" pitchFamily="18" charset="0"/>
                          </a:rPr>
                          <m:t>𝜔</m:t>
                        </m:r>
                        <m:d>
                          <m:dPr>
                            <m:ctrlPr>
                              <a:rPr lang="en-US" sz="2400" i="1">
                                <a:latin typeface="Cambria Math" panose="02040503050406030204" pitchFamily="18" charset="0"/>
                              </a:rPr>
                            </m:ctrlPr>
                          </m:dPr>
                          <m:e>
                            <m:r>
                              <a:rPr lang="en-US" sz="2400" i="1">
                                <a:latin typeface="Cambria Math" panose="02040503050406030204" pitchFamily="18" charset="0"/>
                              </a:rPr>
                              <m:t>𝐺</m:t>
                            </m:r>
                            <m:r>
                              <a:rPr lang="en-US" sz="2400" i="1">
                                <a:latin typeface="Cambria Math" panose="02040503050406030204" pitchFamily="18" charset="0"/>
                              </a:rPr>
                              <m:t>,</m:t>
                            </m:r>
                            <m:r>
                              <a:rPr lang="en-US" sz="2400" i="1">
                                <a:latin typeface="Cambria Math" panose="02040503050406030204" pitchFamily="18" charset="0"/>
                              </a:rPr>
                              <m:t>𝑝</m:t>
                            </m:r>
                          </m:e>
                        </m:d>
                      </m:e>
                    </m:func>
                  </m:oMath>
                </a14:m>
                <a:endParaRPr lang="en-US" sz="2400" b="0" dirty="0"/>
              </a:p>
            </p:txBody>
          </p:sp>
        </mc:Choice>
        <mc:Fallback xmlns="">
          <p:sp>
            <p:nvSpPr>
              <p:cNvPr id="3" name="Content Placeholder 2">
                <a:extLst>
                  <a:ext uri="{FF2B5EF4-FFF2-40B4-BE49-F238E27FC236}">
                    <a16:creationId xmlns:a16="http://schemas.microsoft.com/office/drawing/2014/main" id="{D896AD2B-74B5-0C4C-8BAE-4454CC76F596}"/>
                  </a:ext>
                </a:extLst>
              </p:cNvPr>
              <p:cNvSpPr>
                <a:spLocks noGrp="1" noRot="1" noChangeAspect="1" noMove="1" noResize="1" noEditPoints="1" noAdjustHandles="1" noChangeArrowheads="1" noChangeShapeType="1" noTextEdit="1"/>
              </p:cNvSpPr>
              <p:nvPr>
                <p:ph idx="1"/>
              </p:nvPr>
            </p:nvSpPr>
            <p:spPr>
              <a:xfrm>
                <a:off x="838200" y="1825625"/>
                <a:ext cx="10515600" cy="5350090"/>
              </a:xfrm>
              <a:blipFill>
                <a:blip r:embed="rId2"/>
                <a:stretch>
                  <a:fillRect l="-724" t="-1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90FBC6C-A815-0E4C-AF76-E1DEFD3E1E0F}"/>
                  </a:ext>
                </a:extLst>
              </p:cNvPr>
              <p:cNvSpPr txBox="1"/>
              <p:nvPr/>
            </p:nvSpPr>
            <p:spPr>
              <a:xfrm>
                <a:off x="8735092" y="1298568"/>
                <a:ext cx="3948112" cy="1046440"/>
              </a:xfrm>
              <a:prstGeom prst="rect">
                <a:avLst/>
              </a:prstGeom>
              <a:noFill/>
            </p:spPr>
            <p:txBody>
              <a:bodyPr wrap="square" rtlCol="0">
                <a:spAutoFit/>
              </a:bodyPr>
              <a:lstStyle/>
              <a:p>
                <a:r>
                  <a:rPr lang="en-US" sz="2000" dirty="0"/>
                  <a:t>Linear functional on correlation</a:t>
                </a:r>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𝜔</m:t>
                      </m:r>
                      <m:d>
                        <m:dPr>
                          <m:ctrlPr>
                            <a:rPr lang="en-US" sz="2400" i="1">
                              <a:latin typeface="Cambria Math" panose="02040503050406030204" pitchFamily="18" charset="0"/>
                            </a:rPr>
                          </m:ctrlPr>
                        </m:dPr>
                        <m:e>
                          <m:r>
                            <a:rPr lang="en-US" sz="2400" i="1">
                              <a:latin typeface="Cambria Math" panose="02040503050406030204" pitchFamily="18" charset="0"/>
                            </a:rPr>
                            <m:t>𝐺</m:t>
                          </m:r>
                          <m:r>
                            <a:rPr lang="en-US" sz="2400" i="1">
                              <a:latin typeface="Cambria Math" panose="02040503050406030204" pitchFamily="18" charset="0"/>
                            </a:rPr>
                            <m:t>,</m:t>
                          </m:r>
                          <m:r>
                            <a:rPr lang="en-US" sz="2400" i="1">
                              <a:latin typeface="Cambria Math" panose="02040503050406030204" pitchFamily="18" charset="0"/>
                            </a:rPr>
                            <m:t>𝑝</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𝐺</m:t>
                          </m:r>
                        </m:sub>
                      </m:sSub>
                      <m:r>
                        <a:rPr lang="en-US" sz="2400" b="0" i="1" smtClean="0">
                          <a:latin typeface="Cambria Math" panose="02040503050406030204" pitchFamily="18" charset="0"/>
                        </a:rPr>
                        <m:t>,</m:t>
                      </m:r>
                      <m:r>
                        <a:rPr lang="en-US" sz="2400" b="0" i="1" smtClean="0">
                          <a:latin typeface="Cambria Math" panose="02040503050406030204" pitchFamily="18" charset="0"/>
                        </a:rPr>
                        <m:t>𝑝</m:t>
                      </m:r>
                      <m:r>
                        <a:rPr lang="en-US" sz="2400" b="0" i="1" smtClean="0">
                          <a:latin typeface="Cambria Math" panose="02040503050406030204" pitchFamily="18" charset="0"/>
                        </a:rPr>
                        <m:t>⟩</m:t>
                      </m:r>
                    </m:oMath>
                  </m:oMathPara>
                </a14:m>
                <a:endParaRPr lang="en-US" sz="2400" dirty="0"/>
              </a:p>
              <a:p>
                <a:endParaRPr lang="en-US" dirty="0"/>
              </a:p>
            </p:txBody>
          </p:sp>
        </mc:Choice>
        <mc:Fallback xmlns="">
          <p:sp>
            <p:nvSpPr>
              <p:cNvPr id="15" name="TextBox 14">
                <a:extLst>
                  <a:ext uri="{FF2B5EF4-FFF2-40B4-BE49-F238E27FC236}">
                    <a16:creationId xmlns:a16="http://schemas.microsoft.com/office/drawing/2014/main" id="{490FBC6C-A815-0E4C-AF76-E1DEFD3E1E0F}"/>
                  </a:ext>
                </a:extLst>
              </p:cNvPr>
              <p:cNvSpPr txBox="1">
                <a:spLocks noRot="1" noChangeAspect="1" noMove="1" noResize="1" noEditPoints="1" noAdjustHandles="1" noChangeArrowheads="1" noChangeShapeType="1" noTextEdit="1"/>
              </p:cNvSpPr>
              <p:nvPr/>
            </p:nvSpPr>
            <p:spPr>
              <a:xfrm>
                <a:off x="8735092" y="1298568"/>
                <a:ext cx="3948112" cy="1046440"/>
              </a:xfrm>
              <a:prstGeom prst="rect">
                <a:avLst/>
              </a:prstGeom>
              <a:blipFill>
                <a:blip r:embed="rId3"/>
                <a:stretch>
                  <a:fillRect l="-1603" t="-2381"/>
                </a:stretch>
              </a:blipFill>
            </p:spPr>
            <p:txBody>
              <a:bodyPr/>
              <a:lstStyle/>
              <a:p>
                <a:r>
                  <a:rPr lang="en-US">
                    <a:noFill/>
                  </a:rPr>
                  <a:t> </a:t>
                </a:r>
              </a:p>
            </p:txBody>
          </p:sp>
        </mc:Fallback>
      </mc:AlternateContent>
      <p:sp>
        <p:nvSpPr>
          <p:cNvPr id="16" name="Up Arrow 15">
            <a:extLst>
              <a:ext uri="{FF2B5EF4-FFF2-40B4-BE49-F238E27FC236}">
                <a16:creationId xmlns:a16="http://schemas.microsoft.com/office/drawing/2014/main" id="{F99D09DC-D758-D94F-B6D3-2BB55E4A1E7D}"/>
              </a:ext>
            </a:extLst>
          </p:cNvPr>
          <p:cNvSpPr/>
          <p:nvPr/>
        </p:nvSpPr>
        <p:spPr>
          <a:xfrm rot="13322320" flipH="1">
            <a:off x="8878499" y="1875773"/>
            <a:ext cx="200126" cy="7819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215B8E0-DC59-874C-BF5D-CF59979787A7}"/>
                  </a:ext>
                </a:extLst>
              </p:cNvPr>
              <p:cNvSpPr/>
              <p:nvPr/>
            </p:nvSpPr>
            <p:spPr>
              <a:xfrm>
                <a:off x="7966126" y="4648992"/>
                <a:ext cx="4066306" cy="423770"/>
              </a:xfrm>
              <a:prstGeom prst="rect">
                <a:avLst/>
              </a:prstGeom>
            </p:spPr>
            <p:txBody>
              <a:bodyPr wrap="none">
                <a:spAutoFit/>
              </a:bodyPr>
              <a:lstStyle/>
              <a:p>
                <a:pPr lvl="1"/>
                <a:r>
                  <a:rPr lang="en-US" sz="2000" dirty="0"/>
                  <a:t>Same as optimizing over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𝑞𝑠</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𝑞𝑎</m:t>
                        </m:r>
                      </m:sub>
                    </m:sSub>
                  </m:oMath>
                </a14:m>
                <a:endParaRPr lang="en-US" sz="2000" dirty="0"/>
              </a:p>
            </p:txBody>
          </p:sp>
        </mc:Choice>
        <mc:Fallback xmlns="">
          <p:sp>
            <p:nvSpPr>
              <p:cNvPr id="21" name="Rectangle 20">
                <a:extLst>
                  <a:ext uri="{FF2B5EF4-FFF2-40B4-BE49-F238E27FC236}">
                    <a16:creationId xmlns:a16="http://schemas.microsoft.com/office/drawing/2014/main" id="{4215B8E0-DC59-874C-BF5D-CF59979787A7}"/>
                  </a:ext>
                </a:extLst>
              </p:cNvPr>
              <p:cNvSpPr>
                <a:spLocks noRot="1" noChangeAspect="1" noMove="1" noResize="1" noEditPoints="1" noAdjustHandles="1" noChangeArrowheads="1" noChangeShapeType="1" noTextEdit="1"/>
              </p:cNvSpPr>
              <p:nvPr/>
            </p:nvSpPr>
            <p:spPr>
              <a:xfrm>
                <a:off x="7966126" y="4648992"/>
                <a:ext cx="4066306" cy="423770"/>
              </a:xfrm>
              <a:prstGeom prst="rect">
                <a:avLst/>
              </a:prstGeom>
              <a:blipFill>
                <a:blip r:embed="rId4"/>
                <a:stretch>
                  <a:fillRect t="-5882" b="-20588"/>
                </a:stretch>
              </a:blipFill>
            </p:spPr>
            <p:txBody>
              <a:bodyPr/>
              <a:lstStyle/>
              <a:p>
                <a:r>
                  <a:rPr lang="en-US">
                    <a:noFill/>
                  </a:rPr>
                  <a:t> </a:t>
                </a:r>
              </a:p>
            </p:txBody>
          </p:sp>
        </mc:Fallback>
      </mc:AlternateContent>
      <p:sp>
        <p:nvSpPr>
          <p:cNvPr id="22" name="Up Arrow 21">
            <a:extLst>
              <a:ext uri="{FF2B5EF4-FFF2-40B4-BE49-F238E27FC236}">
                <a16:creationId xmlns:a16="http://schemas.microsoft.com/office/drawing/2014/main" id="{DC9EF354-559E-7A41-A628-6F947D42D796}"/>
              </a:ext>
            </a:extLst>
          </p:cNvPr>
          <p:cNvSpPr/>
          <p:nvPr/>
        </p:nvSpPr>
        <p:spPr>
          <a:xfrm rot="16200000">
            <a:off x="7501843" y="4409135"/>
            <a:ext cx="344223" cy="903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73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FB25-1AE3-504F-9AA9-1A40F246FF83}"/>
              </a:ext>
            </a:extLst>
          </p:cNvPr>
          <p:cNvSpPr>
            <a:spLocks noGrp="1"/>
          </p:cNvSpPr>
          <p:nvPr>
            <p:ph type="title"/>
          </p:nvPr>
        </p:nvSpPr>
        <p:spPr/>
        <p:txBody>
          <a:bodyPr/>
          <a:lstStyle/>
          <a:p>
            <a:r>
              <a:rPr lang="en-US" dirty="0"/>
              <a:t>Example: CHSH game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96AD2B-74B5-0C4C-8BAE-4454CC76F596}"/>
                  </a:ext>
                </a:extLst>
              </p:cNvPr>
              <p:cNvSpPr>
                <a:spLocks noGrp="1"/>
              </p:cNvSpPr>
              <p:nvPr>
                <p:ph idx="1"/>
              </p:nvPr>
            </p:nvSpPr>
            <p:spPr>
              <a:xfrm>
                <a:off x="838200" y="1825625"/>
                <a:ext cx="10515600" cy="5350090"/>
              </a:xfrm>
            </p:spPr>
            <p:txBody>
              <a:bodyPr/>
              <a:lstStyle/>
              <a:p>
                <a:r>
                  <a:rPr lang="en-US" sz="2400" dirty="0"/>
                  <a:t>Most famous nonlocal game: CHSH game</a:t>
                </a:r>
                <a:endParaRPr lang="en-US" sz="2000" i="1" dirty="0">
                  <a:latin typeface="Cambria Math" panose="02040503050406030204" pitchFamily="18" charset="0"/>
                </a:endParaRPr>
              </a:p>
              <a:p>
                <a:pPr lvl="1"/>
                <a:r>
                  <a:rPr lang="en-US" sz="2000" dirty="0"/>
                  <a:t>Discovered by </a:t>
                </a:r>
                <a:r>
                  <a:rPr lang="en-US" sz="2000" dirty="0" err="1"/>
                  <a:t>Clauser</a:t>
                </a:r>
                <a:r>
                  <a:rPr lang="en-US" sz="2000" dirty="0"/>
                  <a:t>, Horne, </a:t>
                </a:r>
                <a:r>
                  <a:rPr lang="en-US" sz="2000" dirty="0" err="1"/>
                  <a:t>Shimony</a:t>
                </a:r>
                <a:r>
                  <a:rPr lang="en-US" sz="2000" dirty="0"/>
                  <a:t>, Holt in 1969.</a:t>
                </a:r>
              </a:p>
              <a:p>
                <a:pPr lvl="1"/>
                <a:r>
                  <a:rPr lang="en-US" sz="2000" dirty="0"/>
                  <a:t>Experimental test of whether nature is describable by classical physics </a:t>
                </a:r>
                <a:br>
                  <a:rPr lang="en-US" sz="2000" dirty="0"/>
                </a:br>
                <a:r>
                  <a:rPr lang="en-US" sz="2000" dirty="0"/>
                  <a:t>( “hidden variable theory”)</a:t>
                </a:r>
                <a:endParaRPr lang="en-US" sz="1800" dirty="0"/>
              </a:p>
              <a:p>
                <a:endParaRPr lang="en-US" sz="2400" dirty="0"/>
              </a:p>
              <a:p>
                <a:r>
                  <a:rPr lang="en-US" sz="2000" dirty="0"/>
                  <a:t>Questions </a:t>
                </a:r>
                <a14:m>
                  <m:oMath xmlns:m="http://schemas.openxmlformats.org/officeDocument/2006/math">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oMath>
                </a14:m>
                <a:r>
                  <a:rPr lang="en-US" sz="2000" dirty="0"/>
                  <a:t> are uniformly random bits</a:t>
                </a:r>
              </a:p>
              <a:p>
                <a:r>
                  <a:rPr lang="en-US" sz="2000" dirty="0"/>
                  <a:t>Answers </a:t>
                </a:r>
                <a14:m>
                  <m:oMath xmlns:m="http://schemas.openxmlformats.org/officeDocument/2006/math">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𝑏</m:t>
                    </m:r>
                    <m:r>
                      <a:rPr lang="en-US" sz="2000" b="0" i="1" smtClean="0">
                        <a:latin typeface="Cambria Math" panose="02040503050406030204" pitchFamily="18" charset="0"/>
                      </a:rPr>
                      <m:t>∈{0,1}</m:t>
                    </m:r>
                  </m:oMath>
                </a14:m>
                <a:r>
                  <a:rPr lang="en-US" sz="2000" dirty="0"/>
                  <a:t> </a:t>
                </a:r>
              </a:p>
              <a:p>
                <a14:m>
                  <m:oMath xmlns:m="http://schemas.openxmlformats.org/officeDocument/2006/math">
                    <m:r>
                      <a:rPr lang="en-US" sz="2000" b="0" i="1" smtClean="0">
                        <a:latin typeface="Cambria Math" panose="02040503050406030204" pitchFamily="18" charset="0"/>
                      </a:rPr>
                      <m:t>𝐷</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𝑏</m:t>
                        </m:r>
                      </m:e>
                    </m:d>
                    <m:r>
                      <a:rPr lang="en-US" sz="2000" b="0" i="1" smtClean="0">
                        <a:latin typeface="Cambria Math" panose="02040503050406030204" pitchFamily="18" charset="0"/>
                      </a:rPr>
                      <m:t>=1</m:t>
                    </m:r>
                  </m:oMath>
                </a14:m>
                <a:r>
                  <a:rPr lang="en-US" sz="2000" dirty="0"/>
                  <a:t> if and only if </a:t>
                </a:r>
                <a14:m>
                  <m:oMath xmlns:m="http://schemas.openxmlformats.org/officeDocument/2006/math">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𝑏</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oMath>
                </a14:m>
                <a:endParaRPr lang="en-US" sz="2000" b="0" dirty="0"/>
              </a:p>
              <a:p>
                <a:endParaRPr lang="en-US" sz="2400" dirty="0"/>
              </a:p>
              <a:p>
                <a:r>
                  <a:rPr lang="en-US" sz="2400" b="1" dirty="0"/>
                  <a:t>Classical value:</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𝜔</m:t>
                        </m:r>
                      </m:e>
                      <m:sub>
                        <m:r>
                          <a:rPr lang="en-US" sz="2400" b="0" i="1" smtClean="0">
                            <a:latin typeface="Cambria Math" panose="02040503050406030204" pitchFamily="18" charset="0"/>
                          </a:rPr>
                          <m:t>𝑐</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𝐶𝐻𝑆𝐻</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4</m:t>
                        </m:r>
                      </m:den>
                    </m:f>
                  </m:oMath>
                </a14:m>
                <a:endParaRPr lang="en-US" sz="2400" b="0" dirty="0"/>
              </a:p>
              <a:p>
                <a:r>
                  <a:rPr lang="en-US" sz="2400" b="1" dirty="0"/>
                  <a:t>Quantum value</a:t>
                </a:r>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𝜔</m:t>
                        </m:r>
                      </m:e>
                      <m:sub>
                        <m:r>
                          <a:rPr lang="en-US" sz="2400" b="0" i="1" smtClean="0">
                            <a:latin typeface="Cambria Math" panose="02040503050406030204" pitchFamily="18" charset="0"/>
                          </a:rPr>
                          <m:t>𝑞</m:t>
                        </m:r>
                      </m:sub>
                    </m:sSub>
                    <m:d>
                      <m:dPr>
                        <m:ctrlPr>
                          <a:rPr lang="en-US" sz="2400" i="1">
                            <a:latin typeface="Cambria Math" panose="02040503050406030204" pitchFamily="18" charset="0"/>
                          </a:rPr>
                        </m:ctrlPr>
                      </m:dPr>
                      <m:e>
                        <m:r>
                          <a:rPr lang="en-US" sz="2400" i="1">
                            <a:latin typeface="Cambria Math" panose="02040503050406030204" pitchFamily="18" charset="0"/>
                          </a:rPr>
                          <m:t>𝐶𝐻𝑆𝐻</m:t>
                        </m:r>
                      </m:e>
                    </m:d>
                    <m:r>
                      <a:rPr lang="en-US" sz="2400" i="1">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𝜔</m:t>
                        </m:r>
                      </m:e>
                      <m:sub>
                        <m:r>
                          <a:rPr lang="en-US" sz="2400" b="0" i="1" smtClean="0">
                            <a:latin typeface="Cambria Math" panose="02040503050406030204" pitchFamily="18" charset="0"/>
                          </a:rPr>
                          <m:t>𝑞𝑐</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𝐶𝐻𝑆𝐻</m:t>
                        </m:r>
                      </m:e>
                    </m:d>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cos</m:t>
                            </m:r>
                          </m:e>
                          <m:sup>
                            <m:r>
                              <a:rPr lang="en-US" sz="2400" b="0" i="1" smtClean="0">
                                <a:latin typeface="Cambria Math" panose="02040503050406030204" pitchFamily="18" charset="0"/>
                              </a:rPr>
                              <m:t>2</m:t>
                            </m:r>
                          </m:sup>
                        </m:sSup>
                      </m:fName>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𝜋</m:t>
                                </m:r>
                              </m:num>
                              <m:den>
                                <m:r>
                                  <a:rPr lang="en-US" sz="2400" b="0" i="1" smtClean="0">
                                    <a:latin typeface="Cambria Math" panose="02040503050406030204" pitchFamily="18" charset="0"/>
                                  </a:rPr>
                                  <m:t>8</m:t>
                                </m:r>
                              </m:den>
                            </m:f>
                          </m:e>
                        </m:d>
                      </m:e>
                    </m:func>
                    <m:r>
                      <a:rPr lang="en-US" sz="2400" b="0" i="1" smtClean="0">
                        <a:latin typeface="Cambria Math" panose="02040503050406030204" pitchFamily="18" charset="0"/>
                      </a:rPr>
                      <m:t>≈.854…</m:t>
                    </m:r>
                  </m:oMath>
                </a14:m>
                <a:endParaRPr lang="en-US" sz="2400" b="1" dirty="0"/>
              </a:p>
              <a:p>
                <a:endParaRPr lang="en-US" sz="2400" dirty="0"/>
              </a:p>
              <a:p>
                <a:endParaRPr lang="en-US" sz="2400" dirty="0"/>
              </a:p>
            </p:txBody>
          </p:sp>
        </mc:Choice>
        <mc:Fallback xmlns="">
          <p:sp>
            <p:nvSpPr>
              <p:cNvPr id="3" name="Content Placeholder 2">
                <a:extLst>
                  <a:ext uri="{FF2B5EF4-FFF2-40B4-BE49-F238E27FC236}">
                    <a16:creationId xmlns:a16="http://schemas.microsoft.com/office/drawing/2014/main" id="{D896AD2B-74B5-0C4C-8BAE-4454CC76F596}"/>
                  </a:ext>
                </a:extLst>
              </p:cNvPr>
              <p:cNvSpPr>
                <a:spLocks noGrp="1" noRot="1" noChangeAspect="1" noMove="1" noResize="1" noEditPoints="1" noAdjustHandles="1" noChangeArrowheads="1" noChangeShapeType="1" noTextEdit="1"/>
              </p:cNvSpPr>
              <p:nvPr>
                <p:ph idx="1"/>
              </p:nvPr>
            </p:nvSpPr>
            <p:spPr>
              <a:xfrm>
                <a:off x="838200" y="1825625"/>
                <a:ext cx="10515600" cy="5350090"/>
              </a:xfrm>
              <a:blipFill>
                <a:blip r:embed="rId2"/>
                <a:stretch>
                  <a:fillRect l="-724" t="-166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7BEC1557-6B70-4F41-974D-66DEB7AD2E53}"/>
              </a:ext>
            </a:extLst>
          </p:cNvPr>
          <p:cNvSpPr txBox="1"/>
          <p:nvPr/>
        </p:nvSpPr>
        <p:spPr>
          <a:xfrm>
            <a:off x="7870952" y="5235567"/>
            <a:ext cx="4311997" cy="523220"/>
          </a:xfrm>
          <a:prstGeom prst="rect">
            <a:avLst/>
          </a:prstGeom>
          <a:noFill/>
        </p:spPr>
        <p:txBody>
          <a:bodyPr wrap="square" rtlCol="0">
            <a:spAutoFit/>
          </a:bodyPr>
          <a:lstStyle/>
          <a:p>
            <a:r>
              <a:rPr lang="en-US" sz="2800" b="1" dirty="0">
                <a:solidFill>
                  <a:srgbClr val="C00000"/>
                </a:solidFill>
              </a:rPr>
              <a:t>Experimentally tested!</a:t>
            </a:r>
          </a:p>
        </p:txBody>
      </p:sp>
      <p:cxnSp>
        <p:nvCxnSpPr>
          <p:cNvPr id="10" name="Straight Arrow Connector 9">
            <a:extLst>
              <a:ext uri="{FF2B5EF4-FFF2-40B4-BE49-F238E27FC236}">
                <a16:creationId xmlns:a16="http://schemas.microsoft.com/office/drawing/2014/main" id="{AF21EE53-98EE-9A40-AD11-39C1789ECE38}"/>
              </a:ext>
            </a:extLst>
          </p:cNvPr>
          <p:cNvCxnSpPr/>
          <p:nvPr/>
        </p:nvCxnSpPr>
        <p:spPr>
          <a:xfrm flipH="1">
            <a:off x="9129918" y="5730438"/>
            <a:ext cx="359697" cy="3265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87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154ABB-5EF8-DB43-AC66-DEB60E5A9EC7}"/>
              </a:ext>
            </a:extLst>
          </p:cNvPr>
          <p:cNvSpPr txBox="1"/>
          <p:nvPr/>
        </p:nvSpPr>
        <p:spPr>
          <a:xfrm>
            <a:off x="3040912" y="2721935"/>
            <a:ext cx="5805376" cy="1754326"/>
          </a:xfrm>
          <a:prstGeom prst="rect">
            <a:avLst/>
          </a:prstGeom>
          <a:noFill/>
        </p:spPr>
        <p:txBody>
          <a:bodyPr wrap="square" rtlCol="0">
            <a:spAutoFit/>
          </a:bodyPr>
          <a:lstStyle/>
          <a:p>
            <a:pPr algn="ctr"/>
            <a:r>
              <a:rPr lang="en-US" sz="5400" dirty="0"/>
              <a:t>Computability of nonlocal games</a:t>
            </a:r>
          </a:p>
        </p:txBody>
      </p:sp>
    </p:spTree>
    <p:extLst>
      <p:ext uri="{BB962C8B-B14F-4D97-AF65-F5344CB8AC3E}">
        <p14:creationId xmlns:p14="http://schemas.microsoft.com/office/powerpoint/2010/main" val="4075044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BC2AD1-E5C4-1F40-9146-13D53E4D7514}"/>
                  </a:ext>
                </a:extLst>
              </p:cNvPr>
              <p:cNvSpPr>
                <a:spLocks noGrp="1"/>
              </p:cNvSpPr>
              <p:nvPr>
                <p:ph idx="1"/>
              </p:nvPr>
            </p:nvSpPr>
            <p:spPr>
              <a:xfrm>
                <a:off x="757177" y="850412"/>
                <a:ext cx="10515600" cy="4351338"/>
              </a:xfrm>
            </p:spPr>
            <p:txBody>
              <a:bodyPr/>
              <a:lstStyle/>
              <a:p>
                <a:pPr marL="0" indent="0">
                  <a:buNone/>
                </a:pPr>
                <a:r>
                  <a:rPr lang="en-US" dirty="0"/>
                  <a:t>In 2004, Cleve, Hoyer, Toner and </a:t>
                </a:r>
                <a:r>
                  <a:rPr lang="en-US" dirty="0" err="1"/>
                  <a:t>Watrous</a:t>
                </a:r>
                <a:r>
                  <a:rPr lang="en-US" dirty="0"/>
                  <a:t>, computer scientists studying the interplay between complexity theory and quantum information, asked the following question:</a:t>
                </a:r>
              </a:p>
              <a:p>
                <a:pPr marL="0" indent="0">
                  <a:buNone/>
                </a:pPr>
                <a:endParaRPr lang="en-US" sz="1400" dirty="0"/>
              </a:p>
              <a:p>
                <a:pPr marL="0" indent="0" algn="ctr">
                  <a:buNone/>
                </a:pPr>
                <a:r>
                  <a:rPr lang="en-US" b="1" i="1" dirty="0"/>
                  <a:t>Is there an algorithm to approximate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𝑞</m:t>
                        </m:r>
                      </m:sub>
                    </m:sSub>
                    <m:d>
                      <m:dPr>
                        <m:ctrlPr>
                          <a:rPr lang="en-CA" i="1">
                            <a:latin typeface="Cambria Math" panose="02040503050406030204" pitchFamily="18" charset="0"/>
                          </a:rPr>
                        </m:ctrlPr>
                      </m:dPr>
                      <m:e>
                        <m:r>
                          <a:rPr lang="en-CA" i="1">
                            <a:latin typeface="Cambria Math" panose="02040503050406030204" pitchFamily="18" charset="0"/>
                          </a:rPr>
                          <m:t>𝐺</m:t>
                        </m:r>
                      </m:e>
                    </m:d>
                  </m:oMath>
                </a14:m>
                <a:r>
                  <a:rPr lang="en-US" b="1" i="1" dirty="0"/>
                  <a:t>? </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EDBC2AD1-E5C4-1F40-9146-13D53E4D7514}"/>
                  </a:ext>
                </a:extLst>
              </p:cNvPr>
              <p:cNvSpPr>
                <a:spLocks noGrp="1" noRot="1" noChangeAspect="1" noMove="1" noResize="1" noEditPoints="1" noAdjustHandles="1" noChangeArrowheads="1" noChangeShapeType="1" noTextEdit="1"/>
              </p:cNvSpPr>
              <p:nvPr>
                <p:ph idx="1"/>
              </p:nvPr>
            </p:nvSpPr>
            <p:spPr>
              <a:xfrm>
                <a:off x="757177" y="850412"/>
                <a:ext cx="10515600" cy="4351338"/>
              </a:xfrm>
              <a:blipFill>
                <a:blip r:embed="rId2"/>
                <a:stretch>
                  <a:fillRect l="-1329" t="-2035" r="-966"/>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5647684B-D6B5-1140-B7BF-EE2DF1070EC8}"/>
              </a:ext>
            </a:extLst>
          </p:cNvPr>
          <p:cNvPicPr>
            <a:picLocks noChangeAspect="1"/>
          </p:cNvPicPr>
          <p:nvPr/>
        </p:nvPicPr>
        <p:blipFill>
          <a:blip r:embed="rId3"/>
          <a:stretch>
            <a:fillRect/>
          </a:stretch>
        </p:blipFill>
        <p:spPr>
          <a:xfrm>
            <a:off x="9676175" y="4530197"/>
            <a:ext cx="1830212" cy="1307839"/>
          </a:xfrm>
          <a:prstGeom prst="rect">
            <a:avLst/>
          </a:prstGeom>
        </p:spPr>
      </p:pic>
      <p:sp>
        <p:nvSpPr>
          <p:cNvPr id="5" name="Right Arrow 4">
            <a:extLst>
              <a:ext uri="{FF2B5EF4-FFF2-40B4-BE49-F238E27FC236}">
                <a16:creationId xmlns:a16="http://schemas.microsoft.com/office/drawing/2014/main" id="{5412E72E-8001-9F47-98B9-9EBCDC40B470}"/>
              </a:ext>
            </a:extLst>
          </p:cNvPr>
          <p:cNvSpPr/>
          <p:nvPr/>
        </p:nvSpPr>
        <p:spPr>
          <a:xfrm rot="5400000">
            <a:off x="10429022" y="5913011"/>
            <a:ext cx="381447" cy="2884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7E3E430-C2A7-E041-8580-94D5CDBEED07}"/>
                  </a:ext>
                </a:extLst>
              </p:cNvPr>
              <p:cNvSpPr/>
              <p:nvPr/>
            </p:nvSpPr>
            <p:spPr>
              <a:xfrm>
                <a:off x="9676175" y="3201302"/>
                <a:ext cx="2278637" cy="830997"/>
              </a:xfrm>
              <a:prstGeom prst="rect">
                <a:avLst/>
              </a:prstGeom>
            </p:spPr>
            <p:txBody>
              <a:bodyPr wrap="none">
                <a:spAutoFit/>
              </a:bodyPr>
              <a:lstStyle/>
              <a:p>
                <a:r>
                  <a:rPr lang="en-US" sz="2400" dirty="0"/>
                  <a:t>nonlocal game </a:t>
                </a:r>
                <a14:m>
                  <m:oMath xmlns:m="http://schemas.openxmlformats.org/officeDocument/2006/math">
                    <m:r>
                      <a:rPr lang="en-CA" sz="2400" i="1">
                        <a:latin typeface="Cambria Math" panose="02040503050406030204" pitchFamily="18" charset="0"/>
                      </a:rPr>
                      <m:t>𝐺</m:t>
                    </m:r>
                  </m:oMath>
                </a14:m>
                <a:br>
                  <a:rPr lang="en-CA" sz="2400" dirty="0"/>
                </a:br>
                <a:r>
                  <a:rPr lang="en-CA" sz="2400" dirty="0"/>
                  <a:t>precision </a:t>
                </a:r>
                <a14:m>
                  <m:oMath xmlns:m="http://schemas.openxmlformats.org/officeDocument/2006/math">
                    <m:r>
                      <a:rPr lang="en-CA" sz="2400" i="1">
                        <a:latin typeface="Cambria Math" panose="02040503050406030204" pitchFamily="18" charset="0"/>
                      </a:rPr>
                      <m:t>𝜖</m:t>
                    </m:r>
                  </m:oMath>
                </a14:m>
                <a:r>
                  <a:rPr lang="en-CA" sz="2400" dirty="0"/>
                  <a:t> </a:t>
                </a:r>
                <a:endParaRPr lang="en-US" sz="2400" dirty="0"/>
              </a:p>
            </p:txBody>
          </p:sp>
        </mc:Choice>
        <mc:Fallback xmlns="">
          <p:sp>
            <p:nvSpPr>
              <p:cNvPr id="7" name="Rectangle 6">
                <a:extLst>
                  <a:ext uri="{FF2B5EF4-FFF2-40B4-BE49-F238E27FC236}">
                    <a16:creationId xmlns:a16="http://schemas.microsoft.com/office/drawing/2014/main" id="{A7E3E430-C2A7-E041-8580-94D5CDBEED07}"/>
                  </a:ext>
                </a:extLst>
              </p:cNvPr>
              <p:cNvSpPr>
                <a:spLocks noRot="1" noChangeAspect="1" noMove="1" noResize="1" noEditPoints="1" noAdjustHandles="1" noChangeArrowheads="1" noChangeShapeType="1" noTextEdit="1"/>
              </p:cNvSpPr>
              <p:nvPr/>
            </p:nvSpPr>
            <p:spPr>
              <a:xfrm>
                <a:off x="9676175" y="3201302"/>
                <a:ext cx="2278637" cy="830997"/>
              </a:xfrm>
              <a:prstGeom prst="rect">
                <a:avLst/>
              </a:prstGeom>
              <a:blipFill>
                <a:blip r:embed="rId4"/>
                <a:stretch>
                  <a:fillRect l="-3889" t="-4545"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C49F3E7-B421-8B45-B92C-B576DBD093E7}"/>
                  </a:ext>
                </a:extLst>
              </p:cNvPr>
              <p:cNvSpPr/>
              <p:nvPr/>
            </p:nvSpPr>
            <p:spPr>
              <a:xfrm>
                <a:off x="9870222" y="6206146"/>
                <a:ext cx="1600053" cy="490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𝜔</m:t>
                          </m:r>
                        </m:e>
                        <m:sub>
                          <m:r>
                            <a:rPr lang="en-CA" sz="2400" b="0" i="1" smtClean="0">
                              <a:latin typeface="Cambria Math" panose="02040503050406030204" pitchFamily="18" charset="0"/>
                            </a:rPr>
                            <m:t>𝑞</m:t>
                          </m:r>
                        </m:sub>
                      </m:sSub>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𝐺</m:t>
                          </m:r>
                        </m:e>
                      </m:d>
                      <m:r>
                        <a:rPr lang="en-CA" sz="2400" b="0" i="1" smtClean="0">
                          <a:latin typeface="Cambria Math" panose="02040503050406030204" pitchFamily="18" charset="0"/>
                        </a:rPr>
                        <m:t>±</m:t>
                      </m:r>
                      <m:r>
                        <a:rPr lang="en-CA" sz="2400" b="0" i="1" smtClean="0">
                          <a:latin typeface="Cambria Math" panose="02040503050406030204" pitchFamily="18" charset="0"/>
                        </a:rPr>
                        <m:t>𝜖</m:t>
                      </m:r>
                    </m:oMath>
                  </m:oMathPara>
                </a14:m>
                <a:endParaRPr lang="en-US" sz="2400" b="1" dirty="0"/>
              </a:p>
            </p:txBody>
          </p:sp>
        </mc:Choice>
        <mc:Fallback xmlns="">
          <p:sp>
            <p:nvSpPr>
              <p:cNvPr id="9" name="Rectangle 8">
                <a:extLst>
                  <a:ext uri="{FF2B5EF4-FFF2-40B4-BE49-F238E27FC236}">
                    <a16:creationId xmlns:a16="http://schemas.microsoft.com/office/drawing/2014/main" id="{8C49F3E7-B421-8B45-B92C-B576DBD093E7}"/>
                  </a:ext>
                </a:extLst>
              </p:cNvPr>
              <p:cNvSpPr>
                <a:spLocks noRot="1" noChangeAspect="1" noMove="1" noResize="1" noEditPoints="1" noAdjustHandles="1" noChangeArrowheads="1" noChangeShapeType="1" noTextEdit="1"/>
              </p:cNvSpPr>
              <p:nvPr/>
            </p:nvSpPr>
            <p:spPr>
              <a:xfrm>
                <a:off x="9870222" y="6206146"/>
                <a:ext cx="1600053" cy="490199"/>
              </a:xfrm>
              <a:prstGeom prst="rect">
                <a:avLst/>
              </a:prstGeom>
              <a:blipFill>
                <a:blip r:embed="rId5"/>
                <a:stretch>
                  <a:fillRect b="-5128"/>
                </a:stretch>
              </a:blipFill>
            </p:spPr>
            <p:txBody>
              <a:bodyPr/>
              <a:lstStyle/>
              <a:p>
                <a:r>
                  <a:rPr lang="en-US">
                    <a:noFill/>
                  </a:rPr>
                  <a:t> </a:t>
                </a:r>
              </a:p>
            </p:txBody>
          </p:sp>
        </mc:Fallback>
      </mc:AlternateContent>
      <p:sp>
        <p:nvSpPr>
          <p:cNvPr id="12" name="Right Arrow 11">
            <a:extLst>
              <a:ext uri="{FF2B5EF4-FFF2-40B4-BE49-F238E27FC236}">
                <a16:creationId xmlns:a16="http://schemas.microsoft.com/office/drawing/2014/main" id="{AF56E0C4-41DF-CB43-816D-2FC506F2C9BA}"/>
              </a:ext>
            </a:extLst>
          </p:cNvPr>
          <p:cNvSpPr/>
          <p:nvPr/>
        </p:nvSpPr>
        <p:spPr>
          <a:xfrm rot="5400000">
            <a:off x="10429022" y="4117625"/>
            <a:ext cx="381447" cy="2884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F69C70D8-41A6-7948-8563-1081FE06E1E4}"/>
                  </a:ext>
                </a:extLst>
              </p:cNvPr>
              <p:cNvSpPr txBox="1">
                <a:spLocks/>
              </p:cNvSpPr>
              <p:nvPr/>
            </p:nvSpPr>
            <p:spPr>
              <a:xfrm>
                <a:off x="757177" y="4078987"/>
                <a:ext cx="8674145" cy="31230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If so, what is the fastest algorithm?</a:t>
                </a:r>
              </a:p>
              <a:p>
                <a:r>
                  <a:rPr lang="en-US" sz="2400" dirty="0"/>
                  <a:t>If you can approximate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i="1">
                            <a:latin typeface="Cambria Math" panose="02040503050406030204" pitchFamily="18" charset="0"/>
                          </a:rPr>
                          <m:t>𝑞</m:t>
                        </m:r>
                      </m:sub>
                    </m:sSub>
                  </m:oMath>
                </a14:m>
                <a:r>
                  <a:rPr lang="en-US" sz="2400" dirty="0"/>
                  <a:t>, what other problems can you solve?</a:t>
                </a:r>
              </a:p>
              <a:p>
                <a:r>
                  <a:rPr lang="en-US" sz="2400" dirty="0"/>
                  <a:t>Can approximating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i="1">
                            <a:latin typeface="Cambria Math" panose="02040503050406030204" pitchFamily="18" charset="0"/>
                          </a:rPr>
                          <m:t>𝑞</m:t>
                        </m:r>
                      </m:sub>
                    </m:sSub>
                  </m:oMath>
                </a14:m>
                <a:r>
                  <a:rPr lang="en-US" sz="2400" dirty="0"/>
                  <a:t> be reduced to solving some other problem?</a:t>
                </a:r>
              </a:p>
            </p:txBody>
          </p:sp>
        </mc:Choice>
        <mc:Fallback xmlns="">
          <p:sp>
            <p:nvSpPr>
              <p:cNvPr id="13" name="Content Placeholder 2">
                <a:extLst>
                  <a:ext uri="{FF2B5EF4-FFF2-40B4-BE49-F238E27FC236}">
                    <a16:creationId xmlns:a16="http://schemas.microsoft.com/office/drawing/2014/main" id="{F69C70D8-41A6-7948-8563-1081FE06E1E4}"/>
                  </a:ext>
                </a:extLst>
              </p:cNvPr>
              <p:cNvSpPr txBox="1">
                <a:spLocks noRot="1" noChangeAspect="1" noMove="1" noResize="1" noEditPoints="1" noAdjustHandles="1" noChangeArrowheads="1" noChangeShapeType="1" noTextEdit="1"/>
              </p:cNvSpPr>
              <p:nvPr/>
            </p:nvSpPr>
            <p:spPr>
              <a:xfrm>
                <a:off x="757177" y="4078987"/>
                <a:ext cx="8674145" cy="3123098"/>
              </a:xfrm>
              <a:prstGeom prst="rect">
                <a:avLst/>
              </a:prstGeom>
              <a:blipFill>
                <a:blip r:embed="rId6"/>
                <a:stretch>
                  <a:fillRect l="-1025" t="-2024" r="-439"/>
                </a:stretch>
              </a:blipFill>
            </p:spPr>
            <p:txBody>
              <a:bodyPr/>
              <a:lstStyle/>
              <a:p>
                <a:r>
                  <a:rPr lang="en-US">
                    <a:noFill/>
                  </a:rPr>
                  <a:t> </a:t>
                </a:r>
              </a:p>
            </p:txBody>
          </p:sp>
        </mc:Fallback>
      </mc:AlternateContent>
    </p:spTree>
    <p:extLst>
      <p:ext uri="{BB962C8B-B14F-4D97-AF65-F5344CB8AC3E}">
        <p14:creationId xmlns:p14="http://schemas.microsoft.com/office/powerpoint/2010/main" val="74408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17D0-50DA-2647-80D5-F15A14D3ED96}"/>
              </a:ext>
            </a:extLst>
          </p:cNvPr>
          <p:cNvSpPr>
            <a:spLocks noGrp="1"/>
          </p:cNvSpPr>
          <p:nvPr>
            <p:ph type="title"/>
          </p:nvPr>
        </p:nvSpPr>
        <p:spPr/>
        <p:txBody>
          <a:bodyPr>
            <a:normAutofit/>
          </a:bodyPr>
          <a:lstStyle/>
          <a:p>
            <a:r>
              <a:rPr lang="en-US" sz="3600" dirty="0"/>
              <a:t>Motivation from classical theoretical computer science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8175DCC-D0CE-E743-BE11-7ADEF00112D6}"/>
                  </a:ext>
                </a:extLst>
              </p:cNvPr>
              <p:cNvSpPr>
                <a:spLocks noGrp="1"/>
              </p:cNvSpPr>
              <p:nvPr>
                <p:ph idx="1"/>
              </p:nvPr>
            </p:nvSpPr>
            <p:spPr/>
            <p:txBody>
              <a:bodyPr>
                <a:normAutofit/>
              </a:bodyPr>
              <a:lstStyle/>
              <a:p>
                <a:r>
                  <a:rPr lang="en-US" sz="2400" dirty="0"/>
                  <a:t>Steve Cook 1971: computing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b="0" i="1" smtClean="0">
                            <a:latin typeface="Cambria Math" panose="02040503050406030204" pitchFamily="18" charset="0"/>
                          </a:rPr>
                          <m:t>𝑐</m:t>
                        </m:r>
                      </m:sub>
                    </m:sSub>
                    <m:d>
                      <m:dPr>
                        <m:ctrlPr>
                          <a:rPr lang="en-CA" sz="2400" i="1">
                            <a:latin typeface="Cambria Math" panose="02040503050406030204" pitchFamily="18" charset="0"/>
                          </a:rPr>
                        </m:ctrlPr>
                      </m:dPr>
                      <m:e>
                        <m:r>
                          <a:rPr lang="en-CA" sz="2400" i="1">
                            <a:latin typeface="Cambria Math" panose="02040503050406030204" pitchFamily="18" charset="0"/>
                          </a:rPr>
                          <m:t>𝐺</m:t>
                        </m:r>
                      </m:e>
                    </m:d>
                  </m:oMath>
                </a14:m>
                <a:r>
                  <a:rPr lang="en-US" sz="2400" dirty="0"/>
                  <a:t> exactly is NP-complete problem.</a:t>
                </a:r>
              </a:p>
              <a:p>
                <a:endParaRPr lang="en-US" sz="2400" dirty="0"/>
              </a:p>
              <a:p>
                <a:r>
                  <a:rPr lang="en-US" sz="2400" dirty="0"/>
                  <a:t>Arora-</a:t>
                </a:r>
                <a:r>
                  <a:rPr lang="en-US" sz="2400" dirty="0" err="1"/>
                  <a:t>Safra</a:t>
                </a:r>
                <a:r>
                  <a:rPr lang="en-US" sz="2400" dirty="0"/>
                  <a:t> 1991, Arora-Lund-</a:t>
                </a:r>
                <a:r>
                  <a:rPr lang="en-US" sz="2400" dirty="0" err="1"/>
                  <a:t>Motwani</a:t>
                </a:r>
                <a:r>
                  <a:rPr lang="en-US" sz="2400" dirty="0"/>
                  <a:t>-</a:t>
                </a:r>
                <a:r>
                  <a:rPr lang="en-US" sz="2400" dirty="0" err="1"/>
                  <a:t>Safra</a:t>
                </a:r>
                <a:r>
                  <a:rPr lang="en-US" sz="2400" dirty="0"/>
                  <a:t>-Sudan 1992: for all </a:t>
                </a:r>
                <a14:m>
                  <m:oMath xmlns:m="http://schemas.openxmlformats.org/officeDocument/2006/math">
                    <m:r>
                      <a:rPr lang="en-CA" sz="2400" b="0" i="0" smtClean="0">
                        <a:latin typeface="Cambria Math" panose="02040503050406030204" pitchFamily="18" charset="0"/>
                      </a:rPr>
                      <m:t>0&lt;</m:t>
                    </m:r>
                    <m:r>
                      <a:rPr lang="en-CA" sz="2400" i="1">
                        <a:latin typeface="Cambria Math" panose="02040503050406030204" pitchFamily="18" charset="0"/>
                      </a:rPr>
                      <m:t>𝜖</m:t>
                    </m:r>
                    <m:r>
                      <a:rPr lang="en-CA" sz="2400" b="0" i="1" smtClean="0">
                        <a:latin typeface="Cambria Math" panose="02040503050406030204" pitchFamily="18" charset="0"/>
                      </a:rPr>
                      <m:t>&lt;1</m:t>
                    </m:r>
                    <m:r>
                      <a:rPr lang="en-CA" sz="2400" i="1">
                        <a:latin typeface="Cambria Math" panose="02040503050406030204" pitchFamily="18" charset="0"/>
                      </a:rPr>
                      <m:t> </m:t>
                    </m:r>
                  </m:oMath>
                </a14:m>
                <a:r>
                  <a:rPr lang="en-US" sz="2400" dirty="0"/>
                  <a:t> approximating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i="1">
                            <a:latin typeface="Cambria Math" panose="02040503050406030204" pitchFamily="18" charset="0"/>
                          </a:rPr>
                          <m:t>𝑐</m:t>
                        </m:r>
                      </m:sub>
                    </m:sSub>
                    <m:d>
                      <m:dPr>
                        <m:ctrlPr>
                          <a:rPr lang="en-CA" sz="2400" i="1">
                            <a:latin typeface="Cambria Math" panose="02040503050406030204" pitchFamily="18" charset="0"/>
                          </a:rPr>
                        </m:ctrlPr>
                      </m:dPr>
                      <m:e>
                        <m:r>
                          <a:rPr lang="en-CA" sz="2400" i="1">
                            <a:latin typeface="Cambria Math" panose="02040503050406030204" pitchFamily="18" charset="0"/>
                          </a:rPr>
                          <m:t>𝐺</m:t>
                        </m:r>
                      </m:e>
                    </m:d>
                    <m:r>
                      <a:rPr lang="en-CA" sz="2400" b="0" i="1" smtClean="0">
                        <a:latin typeface="Cambria Math" panose="02040503050406030204" pitchFamily="18" charset="0"/>
                      </a:rPr>
                      <m:t>±</m:t>
                    </m:r>
                    <m:r>
                      <a:rPr lang="en-CA" sz="2400" b="0" i="1" smtClean="0">
                        <a:latin typeface="Cambria Math" panose="02040503050406030204" pitchFamily="18" charset="0"/>
                      </a:rPr>
                      <m:t>𝜖</m:t>
                    </m:r>
                  </m:oMath>
                </a14:m>
                <a:r>
                  <a:rPr lang="en-US" sz="2400" dirty="0"/>
                  <a:t> is </a:t>
                </a:r>
                <a:r>
                  <a:rPr lang="en-US" sz="2400" b="1" i="1" dirty="0"/>
                  <a:t>still </a:t>
                </a:r>
                <a:r>
                  <a:rPr lang="en-US" sz="2400" dirty="0"/>
                  <a:t>NP-complete! </a:t>
                </a:r>
              </a:p>
              <a:p>
                <a:endParaRPr lang="en-US" sz="2400" dirty="0"/>
              </a:p>
              <a:p>
                <a:r>
                  <a:rPr lang="en-US" sz="2400" dirty="0"/>
                  <a:t>Result is known as </a:t>
                </a:r>
                <a:r>
                  <a:rPr lang="en-US" sz="2400" b="1" i="1" dirty="0"/>
                  <a:t>Probabilistically Checkable Proofs (PCP) Theorem</a:t>
                </a:r>
              </a:p>
              <a:p>
                <a:endParaRPr lang="en-US" sz="2400" b="1" i="1" dirty="0"/>
              </a:p>
              <a:p>
                <a:r>
                  <a:rPr lang="en-US" sz="2400" dirty="0"/>
                  <a:t>More common formulation of PCP Theorem: proofs of a mathematical statement X can be encoded into a ”robust format” such that correctness can be checked by only examining 3 bits of the proof at random.</a:t>
                </a:r>
              </a:p>
            </p:txBody>
          </p:sp>
        </mc:Choice>
        <mc:Fallback>
          <p:sp>
            <p:nvSpPr>
              <p:cNvPr id="3" name="Content Placeholder 2">
                <a:extLst>
                  <a:ext uri="{FF2B5EF4-FFF2-40B4-BE49-F238E27FC236}">
                    <a16:creationId xmlns:a16="http://schemas.microsoft.com/office/drawing/2014/main" id="{58175DCC-D0CE-E743-BE11-7ADEF00112D6}"/>
                  </a:ext>
                </a:extLst>
              </p:cNvPr>
              <p:cNvSpPr>
                <a:spLocks noGrp="1" noRot="1" noChangeAspect="1" noMove="1" noResize="1" noEditPoints="1" noAdjustHandles="1" noChangeArrowheads="1" noChangeShapeType="1" noTextEdit="1"/>
              </p:cNvSpPr>
              <p:nvPr>
                <p:ph idx="1"/>
              </p:nvPr>
            </p:nvSpPr>
            <p:spPr>
              <a:blipFill>
                <a:blip r:embed="rId2"/>
                <a:stretch>
                  <a:fillRect l="-724" t="-2047" r="-724"/>
                </a:stretch>
              </a:blipFill>
            </p:spPr>
            <p:txBody>
              <a:bodyPr/>
              <a:lstStyle/>
              <a:p>
                <a:r>
                  <a:rPr lang="en-US">
                    <a:noFill/>
                  </a:rPr>
                  <a:t> </a:t>
                </a:r>
              </a:p>
            </p:txBody>
          </p:sp>
        </mc:Fallback>
      </mc:AlternateContent>
    </p:spTree>
    <p:extLst>
      <p:ext uri="{BB962C8B-B14F-4D97-AF65-F5344CB8AC3E}">
        <p14:creationId xmlns:p14="http://schemas.microsoft.com/office/powerpoint/2010/main" val="4777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2F79E6A-81ED-2C4E-AEFF-F10F47C6D12D}"/>
                  </a:ext>
                </a:extLst>
              </p:cNvPr>
              <p:cNvSpPr>
                <a:spLocks noGrp="1"/>
              </p:cNvSpPr>
              <p:nvPr>
                <p:ph type="title"/>
              </p:nvPr>
            </p:nvSpPr>
            <p:spPr/>
            <p:txBody>
              <a:bodyPr/>
              <a:lstStyle/>
              <a:p>
                <a:r>
                  <a:rPr lang="en-US" dirty="0"/>
                  <a:t>Barriers to an algorithm for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b="0" i="1" smtClean="0">
                            <a:latin typeface="Cambria Math" panose="02040503050406030204" pitchFamily="18" charset="0"/>
                          </a:rPr>
                          <m:t>𝑞</m:t>
                        </m:r>
                      </m:sub>
                    </m:sSub>
                  </m:oMath>
                </a14:m>
                <a:endParaRPr lang="en-US" dirty="0"/>
              </a:p>
            </p:txBody>
          </p:sp>
        </mc:Choice>
        <mc:Fallback xmlns="">
          <p:sp>
            <p:nvSpPr>
              <p:cNvPr id="2" name="Title 1">
                <a:extLst>
                  <a:ext uri="{FF2B5EF4-FFF2-40B4-BE49-F238E27FC236}">
                    <a16:creationId xmlns:a16="http://schemas.microsoft.com/office/drawing/2014/main" id="{E2F79E6A-81ED-2C4E-AEFF-F10F47C6D12D}"/>
                  </a:ext>
                </a:extLst>
              </p:cNvPr>
              <p:cNvSpPr>
                <a:spLocks noGrp="1" noRot="1" noChangeAspect="1" noMove="1" noResize="1" noEditPoints="1" noAdjustHandles="1" noChangeArrowheads="1" noChangeShapeType="1" noTextEdit="1"/>
              </p:cNvSpPr>
              <p:nvPr>
                <p:ph type="title"/>
              </p:nvPr>
            </p:nvSpPr>
            <p:spPr>
              <a:blipFill>
                <a:blip r:embed="rId2"/>
                <a:stretch>
                  <a:fillRect l="-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AA25A7F-DCBE-9843-8C4E-2DD9368B1615}"/>
                  </a:ext>
                </a:extLst>
              </p:cNvPr>
              <p:cNvSpPr>
                <a:spLocks noGrp="1"/>
              </p:cNvSpPr>
              <p:nvPr>
                <p:ph idx="1"/>
              </p:nvPr>
            </p:nvSpPr>
            <p:spPr/>
            <p:txBody>
              <a:bodyPr/>
              <a:lstStyle/>
              <a:p>
                <a:r>
                  <a:rPr lang="en-US" sz="2400" dirty="0"/>
                  <a:t>There is trivial algorithm to compute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i="1">
                            <a:latin typeface="Cambria Math" panose="02040503050406030204" pitchFamily="18" charset="0"/>
                          </a:rPr>
                          <m:t>𝑐</m:t>
                        </m:r>
                      </m:sub>
                    </m:sSub>
                    <m:d>
                      <m:dPr>
                        <m:ctrlPr>
                          <a:rPr lang="en-CA" sz="2400" i="1">
                            <a:latin typeface="Cambria Math" panose="02040503050406030204" pitchFamily="18" charset="0"/>
                          </a:rPr>
                        </m:ctrlPr>
                      </m:dPr>
                      <m:e>
                        <m:r>
                          <a:rPr lang="en-CA" sz="2400" i="1">
                            <a:latin typeface="Cambria Math" panose="02040503050406030204" pitchFamily="18" charset="0"/>
                          </a:rPr>
                          <m:t>𝐺</m:t>
                        </m:r>
                      </m:e>
                    </m:d>
                  </m:oMath>
                </a14:m>
                <a:r>
                  <a:rPr lang="en-US" sz="2400" dirty="0"/>
                  <a:t> in exponential time: enumerate over all possible deterministic strategies for players.</a:t>
                </a:r>
              </a:p>
              <a:p>
                <a:endParaRPr lang="en-US" sz="2400" dirty="0"/>
              </a:p>
              <a:p>
                <a:r>
                  <a:rPr lang="en-US" sz="2400" dirty="0"/>
                  <a:t>Not clear if there is a trivial ”brute force” algorithm to compute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b="0" i="1" smtClean="0">
                            <a:latin typeface="Cambria Math" panose="02040503050406030204" pitchFamily="18" charset="0"/>
                          </a:rPr>
                          <m:t>𝑞</m:t>
                        </m:r>
                      </m:sub>
                    </m:sSub>
                    <m:d>
                      <m:dPr>
                        <m:ctrlPr>
                          <a:rPr lang="en-CA" sz="2400" i="1">
                            <a:latin typeface="Cambria Math" panose="02040503050406030204" pitchFamily="18" charset="0"/>
                          </a:rPr>
                        </m:ctrlPr>
                      </m:dPr>
                      <m:e>
                        <m:r>
                          <a:rPr lang="en-CA" sz="2400" i="1">
                            <a:latin typeface="Cambria Math" panose="02040503050406030204" pitchFamily="18" charset="0"/>
                          </a:rPr>
                          <m:t>𝐺</m:t>
                        </m:r>
                      </m:e>
                    </m:d>
                  </m:oMath>
                </a14:m>
                <a:r>
                  <a:rPr lang="en-US" sz="2400" dirty="0"/>
                  <a:t>.</a:t>
                </a:r>
              </a:p>
              <a:p>
                <a:pPr lvl="1"/>
                <a:r>
                  <a:rPr lang="en-US" dirty="0" err="1"/>
                  <a:t>Slofstra</a:t>
                </a:r>
                <a:r>
                  <a:rPr lang="en-US" dirty="0"/>
                  <a:t> 2017: there is no algorithm to compute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b="0" i="1" smtClean="0">
                            <a:latin typeface="Cambria Math" panose="02040503050406030204" pitchFamily="18" charset="0"/>
                          </a:rPr>
                          <m:t>𝑞</m:t>
                        </m:r>
                      </m:sub>
                    </m:sSub>
                    <m:d>
                      <m:dPr>
                        <m:ctrlPr>
                          <a:rPr lang="en-CA" i="1">
                            <a:latin typeface="Cambria Math" panose="02040503050406030204" pitchFamily="18" charset="0"/>
                          </a:rPr>
                        </m:ctrlPr>
                      </m:dPr>
                      <m:e>
                        <m:r>
                          <a:rPr lang="en-CA" i="1">
                            <a:latin typeface="Cambria Math" panose="02040503050406030204" pitchFamily="18" charset="0"/>
                          </a:rPr>
                          <m:t>𝐺</m:t>
                        </m:r>
                      </m:e>
                    </m:d>
                  </m:oMath>
                </a14:m>
                <a:r>
                  <a:rPr lang="en-US" dirty="0"/>
                  <a:t> exactly! This was consequence of his work showing </a:t>
                </a:r>
                <a14:m>
                  <m:oMath xmlns:m="http://schemas.openxmlformats.org/officeDocument/2006/math">
                    <m:sSub>
                      <m:sSubPr>
                        <m:ctrlPr>
                          <a:rPr lang="en-CA" b="0" i="1" smtClean="0">
                            <a:latin typeface="Cambria Math" panose="02040503050406030204" pitchFamily="18" charset="0"/>
                          </a:rPr>
                        </m:ctrlPr>
                      </m:sSubPr>
                      <m:e>
                        <m:r>
                          <a:rPr lang="en-CA" i="1" smtClean="0">
                            <a:latin typeface="Cambria Math" panose="02040503050406030204" pitchFamily="18" charset="0"/>
                          </a:rPr>
                          <m:t>𝐶</m:t>
                        </m:r>
                      </m:e>
                      <m:sub>
                        <m:r>
                          <a:rPr lang="en-CA" b="0" i="1" smtClean="0">
                            <a:latin typeface="Cambria Math" panose="02040503050406030204" pitchFamily="18" charset="0"/>
                          </a:rPr>
                          <m:t>𝑞𝑠</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𝐶</m:t>
                        </m:r>
                      </m:e>
                      <m:sub>
                        <m:r>
                          <a:rPr lang="en-CA" b="0" i="1" smtClean="0">
                            <a:latin typeface="Cambria Math" panose="02040503050406030204" pitchFamily="18" charset="0"/>
                          </a:rPr>
                          <m:t>𝑞𝑎</m:t>
                        </m:r>
                      </m:sub>
                    </m:sSub>
                  </m:oMath>
                </a14:m>
                <a:r>
                  <a:rPr lang="en-US" dirty="0"/>
                  <a:t>.</a:t>
                </a:r>
              </a:p>
              <a:p>
                <a:pPr lvl="1"/>
                <a:endParaRPr lang="en-US" dirty="0"/>
              </a:p>
              <a:p>
                <a:r>
                  <a:rPr lang="en-US" sz="2400" dirty="0"/>
                  <a:t>What about approximating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b="0" i="1" smtClean="0">
                            <a:latin typeface="Cambria Math" panose="02040503050406030204" pitchFamily="18" charset="0"/>
                          </a:rPr>
                          <m:t>𝑞</m:t>
                        </m:r>
                      </m:sub>
                    </m:sSub>
                  </m:oMath>
                </a14:m>
                <a:r>
                  <a:rPr lang="en-US" sz="2400" dirty="0"/>
                  <a:t>?</a:t>
                </a:r>
              </a:p>
              <a:p>
                <a:pPr lvl="1"/>
                <a:r>
                  <a:rPr lang="en-US" dirty="0"/>
                  <a:t>No known generic upper bound on dimension of strategy that comes within </a:t>
                </a:r>
                <a14:m>
                  <m:oMath xmlns:m="http://schemas.openxmlformats.org/officeDocument/2006/math">
                    <m:r>
                      <a:rPr lang="en-CA" i="1">
                        <a:latin typeface="Cambria Math" panose="02040503050406030204" pitchFamily="18" charset="0"/>
                      </a:rPr>
                      <m:t>𝜖</m:t>
                    </m:r>
                  </m:oMath>
                </a14:m>
                <a:r>
                  <a:rPr lang="en-US" dirty="0"/>
                  <a:t> of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𝜔</m:t>
                        </m:r>
                      </m:e>
                      <m:sub>
                        <m:r>
                          <a:rPr lang="en-CA" b="0" i="1" smtClean="0">
                            <a:latin typeface="Cambria Math" panose="02040503050406030204" pitchFamily="18" charset="0"/>
                          </a:rPr>
                          <m:t>𝑞</m:t>
                        </m:r>
                      </m:sub>
                    </m:sSub>
                    <m:r>
                      <a:rPr lang="en-CA" b="0" i="1" smtClean="0">
                        <a:latin typeface="Cambria Math" panose="02040503050406030204" pitchFamily="18" charset="0"/>
                      </a:rPr>
                      <m:t>(</m:t>
                    </m:r>
                    <m:r>
                      <a:rPr lang="en-CA" b="0" i="1" smtClean="0">
                        <a:latin typeface="Cambria Math" panose="02040503050406030204" pitchFamily="18" charset="0"/>
                      </a:rPr>
                      <m:t>𝐺</m:t>
                    </m:r>
                    <m:r>
                      <a:rPr lang="en-CA" b="0" i="1" smtClean="0">
                        <a:latin typeface="Cambria Math" panose="02040503050406030204" pitchFamily="18" charset="0"/>
                      </a:rPr>
                      <m:t>)</m:t>
                    </m:r>
                  </m:oMath>
                </a14:m>
                <a:r>
                  <a:rPr lang="en-US" dirty="0"/>
                  <a:t>.</a:t>
                </a:r>
              </a:p>
            </p:txBody>
          </p:sp>
        </mc:Choice>
        <mc:Fallback xmlns="">
          <p:sp>
            <p:nvSpPr>
              <p:cNvPr id="3" name="Content Placeholder 2">
                <a:extLst>
                  <a:ext uri="{FF2B5EF4-FFF2-40B4-BE49-F238E27FC236}">
                    <a16:creationId xmlns:a16="http://schemas.microsoft.com/office/drawing/2014/main" id="{CAA25A7F-DCBE-9843-8C4E-2DD9368B1615}"/>
                  </a:ext>
                </a:extLst>
              </p:cNvPr>
              <p:cNvSpPr>
                <a:spLocks noGrp="1" noRot="1" noChangeAspect="1" noMove="1" noResize="1" noEditPoints="1" noAdjustHandles="1" noChangeArrowheads="1" noChangeShapeType="1" noTextEdit="1"/>
              </p:cNvSpPr>
              <p:nvPr>
                <p:ph idx="1"/>
              </p:nvPr>
            </p:nvSpPr>
            <p:spPr>
              <a:blipFill>
                <a:blip r:embed="rId3"/>
                <a:stretch>
                  <a:fillRect l="-724" t="-2047" r="-241"/>
                </a:stretch>
              </a:blipFill>
            </p:spPr>
            <p:txBody>
              <a:bodyPr/>
              <a:lstStyle/>
              <a:p>
                <a:r>
                  <a:rPr lang="en-US">
                    <a:noFill/>
                  </a:rPr>
                  <a:t> </a:t>
                </a:r>
              </a:p>
            </p:txBody>
          </p:sp>
        </mc:Fallback>
      </mc:AlternateContent>
    </p:spTree>
    <p:extLst>
      <p:ext uri="{BB962C8B-B14F-4D97-AF65-F5344CB8AC3E}">
        <p14:creationId xmlns:p14="http://schemas.microsoft.com/office/powerpoint/2010/main" val="6467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6455EC-4FA7-624B-8B57-C2E510DB08DD}"/>
                  </a:ext>
                </a:extLst>
              </p:cNvPr>
              <p:cNvSpPr>
                <a:spLocks noGrp="1"/>
              </p:cNvSpPr>
              <p:nvPr>
                <p:ph idx="1"/>
              </p:nvPr>
            </p:nvSpPr>
            <p:spPr>
              <a:xfrm>
                <a:off x="838200" y="3192651"/>
                <a:ext cx="10515600" cy="2984312"/>
              </a:xfrm>
            </p:spPr>
            <p:txBody>
              <a:bodyPr/>
              <a:lstStyle/>
              <a:p>
                <a:pPr marL="0" indent="0">
                  <a:buNone/>
                </a:pPr>
                <a:r>
                  <a:rPr lang="en-US" dirty="0"/>
                  <a:t>”Yes” answer to </a:t>
                </a:r>
                <a:r>
                  <a:rPr lang="en-US" dirty="0" err="1"/>
                  <a:t>Tsirelson’s</a:t>
                </a:r>
                <a:r>
                  <a:rPr lang="en-US" dirty="0"/>
                  <a:t> Problem implies </a:t>
                </a:r>
                <a:r>
                  <a:rPr lang="en-US" b="1" i="1" dirty="0"/>
                  <a:t>algorithm to </a:t>
                </a:r>
                <a:r>
                  <a:rPr lang="en-US" b="1" i="1" dirty="0" err="1"/>
                  <a:t>approx</a:t>
                </a:r>
                <a:r>
                  <a:rPr lang="en-US" b="1" i="1" dirty="0"/>
                  <a:t>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𝑞</m:t>
                        </m:r>
                      </m:sub>
                    </m:sSub>
                  </m:oMath>
                </a14:m>
                <a:r>
                  <a:rPr lang="en-US" b="1" i="1" dirty="0"/>
                  <a:t>. </a:t>
                </a:r>
              </a:p>
              <a:p>
                <a:pPr marL="0" indent="0">
                  <a:buNone/>
                </a:pPr>
                <a:r>
                  <a:rPr lang="en-US" dirty="0"/>
                  <a:t>Combines two procedures:</a:t>
                </a:r>
              </a:p>
              <a:p>
                <a:pPr marL="0" indent="0">
                  <a:buNone/>
                </a:pPr>
                <a:endParaRPr lang="en-US" dirty="0"/>
              </a:p>
              <a:p>
                <a:pPr lvl="1"/>
                <a:r>
                  <a:rPr lang="en-US" sz="2800" dirty="0"/>
                  <a:t>Search from below</a:t>
                </a:r>
              </a:p>
              <a:p>
                <a:pPr lvl="1"/>
                <a:r>
                  <a:rPr lang="en-US" sz="2800" dirty="0"/>
                  <a:t>Search from above</a:t>
                </a:r>
              </a:p>
            </p:txBody>
          </p:sp>
        </mc:Choice>
        <mc:Fallback xmlns="">
          <p:sp>
            <p:nvSpPr>
              <p:cNvPr id="3" name="Content Placeholder 2">
                <a:extLst>
                  <a:ext uri="{FF2B5EF4-FFF2-40B4-BE49-F238E27FC236}">
                    <a16:creationId xmlns:a16="http://schemas.microsoft.com/office/drawing/2014/main" id="{4E6455EC-4FA7-624B-8B57-C2E510DB08DD}"/>
                  </a:ext>
                </a:extLst>
              </p:cNvPr>
              <p:cNvSpPr>
                <a:spLocks noGrp="1" noRot="1" noChangeAspect="1" noMove="1" noResize="1" noEditPoints="1" noAdjustHandles="1" noChangeArrowheads="1" noChangeShapeType="1" noTextEdit="1"/>
              </p:cNvSpPr>
              <p:nvPr>
                <p:ph idx="1"/>
              </p:nvPr>
            </p:nvSpPr>
            <p:spPr>
              <a:xfrm>
                <a:off x="838200" y="3192651"/>
                <a:ext cx="10515600" cy="2984312"/>
              </a:xfrm>
              <a:blipFill>
                <a:blip r:embed="rId2"/>
                <a:stretch>
                  <a:fillRect l="-1086" t="-254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5156DBE5-DF13-194D-8BD4-E41BF954353C}"/>
              </a:ext>
            </a:extLst>
          </p:cNvPr>
          <p:cNvSpPr txBox="1"/>
          <p:nvPr/>
        </p:nvSpPr>
        <p:spPr>
          <a:xfrm>
            <a:off x="5176434" y="1392265"/>
            <a:ext cx="2523639" cy="1077218"/>
          </a:xfrm>
          <a:prstGeom prst="rect">
            <a:avLst/>
          </a:prstGeom>
          <a:noFill/>
        </p:spPr>
        <p:txBody>
          <a:bodyPr wrap="square" rtlCol="0">
            <a:spAutoFit/>
          </a:bodyPr>
          <a:lstStyle/>
          <a:p>
            <a:pPr algn="ctr"/>
            <a:r>
              <a:rPr lang="en-US" sz="3200" dirty="0" err="1"/>
              <a:t>Tsirelson’s</a:t>
            </a:r>
            <a:br>
              <a:rPr lang="en-US" sz="3200" dirty="0"/>
            </a:br>
            <a:r>
              <a:rPr lang="en-US" sz="3200" dirty="0"/>
              <a:t>problem</a:t>
            </a:r>
          </a:p>
        </p:txBody>
      </p:sp>
      <p:sp>
        <p:nvSpPr>
          <p:cNvPr id="5" name="Left-Right Arrow 4">
            <a:extLst>
              <a:ext uri="{FF2B5EF4-FFF2-40B4-BE49-F238E27FC236}">
                <a16:creationId xmlns:a16="http://schemas.microsoft.com/office/drawing/2014/main" id="{E2D16F9E-808E-834E-8473-E88CC8CFB76A}"/>
              </a:ext>
            </a:extLst>
          </p:cNvPr>
          <p:cNvSpPr/>
          <p:nvPr/>
        </p:nvSpPr>
        <p:spPr>
          <a:xfrm>
            <a:off x="4398935" y="1729396"/>
            <a:ext cx="790413" cy="4029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101A1B-2DC8-3B48-A1BD-0FC8D6ABE699}"/>
              </a:ext>
            </a:extLst>
          </p:cNvPr>
          <p:cNvSpPr txBox="1"/>
          <p:nvPr/>
        </p:nvSpPr>
        <p:spPr>
          <a:xfrm>
            <a:off x="756833" y="1392265"/>
            <a:ext cx="3642102" cy="1077218"/>
          </a:xfrm>
          <a:prstGeom prst="rect">
            <a:avLst/>
          </a:prstGeom>
          <a:noFill/>
        </p:spPr>
        <p:txBody>
          <a:bodyPr wrap="square" rtlCol="0">
            <a:spAutoFit/>
          </a:bodyPr>
          <a:lstStyle/>
          <a:p>
            <a:pPr algn="ctr"/>
            <a:r>
              <a:rPr lang="en-US" sz="3200" dirty="0" err="1"/>
              <a:t>Connes</a:t>
            </a:r>
            <a:r>
              <a:rPr lang="en-US" sz="3200" dirty="0"/>
              <a:t>’ embedding problem</a:t>
            </a:r>
          </a:p>
        </p:txBody>
      </p:sp>
      <p:sp>
        <p:nvSpPr>
          <p:cNvPr id="8" name="Right Arrow 7">
            <a:extLst>
              <a:ext uri="{FF2B5EF4-FFF2-40B4-BE49-F238E27FC236}">
                <a16:creationId xmlns:a16="http://schemas.microsoft.com/office/drawing/2014/main" id="{37562438-6548-D542-A861-A0A2998D7334}"/>
              </a:ext>
            </a:extLst>
          </p:cNvPr>
          <p:cNvSpPr/>
          <p:nvPr/>
        </p:nvSpPr>
        <p:spPr>
          <a:xfrm>
            <a:off x="7700073" y="1729396"/>
            <a:ext cx="653513" cy="424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DCEFBCE-5059-FD41-8115-2B2085DF2C4B}"/>
                  </a:ext>
                </a:extLst>
              </p:cNvPr>
              <p:cNvSpPr txBox="1"/>
              <p:nvPr/>
            </p:nvSpPr>
            <p:spPr>
              <a:xfrm>
                <a:off x="8477571" y="1392265"/>
                <a:ext cx="3426881" cy="1115177"/>
              </a:xfrm>
              <a:prstGeom prst="rect">
                <a:avLst/>
              </a:prstGeom>
              <a:noFill/>
            </p:spPr>
            <p:txBody>
              <a:bodyPr wrap="square" rtlCol="0">
                <a:spAutoFit/>
              </a:bodyPr>
              <a:lstStyle/>
              <a:p>
                <a:pPr algn="ctr"/>
                <a:r>
                  <a:rPr lang="en-US" sz="3200" dirty="0"/>
                  <a:t>Algorithm to</a:t>
                </a:r>
                <a:br>
                  <a:rPr lang="en-US" sz="3200" dirty="0"/>
                </a:br>
                <a:r>
                  <a:rPr lang="en-US" sz="3200" dirty="0"/>
                  <a:t>approximate </a:t>
                </a:r>
                <a14:m>
                  <m:oMath xmlns:m="http://schemas.openxmlformats.org/officeDocument/2006/math">
                    <m:sSub>
                      <m:sSubPr>
                        <m:ctrlPr>
                          <a:rPr lang="en-CA" sz="3200" i="1">
                            <a:latin typeface="Cambria Math" panose="02040503050406030204" pitchFamily="18" charset="0"/>
                          </a:rPr>
                        </m:ctrlPr>
                      </m:sSubPr>
                      <m:e>
                        <m:r>
                          <a:rPr lang="en-CA" sz="3200" i="1">
                            <a:latin typeface="Cambria Math" panose="02040503050406030204" pitchFamily="18" charset="0"/>
                          </a:rPr>
                          <m:t>𝜔</m:t>
                        </m:r>
                      </m:e>
                      <m:sub>
                        <m:r>
                          <a:rPr lang="en-CA" sz="3200" i="1">
                            <a:latin typeface="Cambria Math" panose="02040503050406030204" pitchFamily="18" charset="0"/>
                          </a:rPr>
                          <m:t>𝑞</m:t>
                        </m:r>
                      </m:sub>
                    </m:sSub>
                  </m:oMath>
                </a14:m>
                <a:endParaRPr lang="en-US" sz="3200" dirty="0"/>
              </a:p>
            </p:txBody>
          </p:sp>
        </mc:Choice>
        <mc:Fallback xmlns="">
          <p:sp>
            <p:nvSpPr>
              <p:cNvPr id="9" name="TextBox 8">
                <a:extLst>
                  <a:ext uri="{FF2B5EF4-FFF2-40B4-BE49-F238E27FC236}">
                    <a16:creationId xmlns:a16="http://schemas.microsoft.com/office/drawing/2014/main" id="{CDCEFBCE-5059-FD41-8115-2B2085DF2C4B}"/>
                  </a:ext>
                </a:extLst>
              </p:cNvPr>
              <p:cNvSpPr txBox="1">
                <a:spLocks noRot="1" noChangeAspect="1" noMove="1" noResize="1" noEditPoints="1" noAdjustHandles="1" noChangeArrowheads="1" noChangeShapeType="1" noTextEdit="1"/>
              </p:cNvSpPr>
              <p:nvPr/>
            </p:nvSpPr>
            <p:spPr>
              <a:xfrm>
                <a:off x="8477571" y="1392265"/>
                <a:ext cx="3426881" cy="1115177"/>
              </a:xfrm>
              <a:prstGeom prst="rect">
                <a:avLst/>
              </a:prstGeom>
              <a:blipFill>
                <a:blip r:embed="rId3"/>
                <a:stretch>
                  <a:fillRect t="-6818" b="-13636"/>
                </a:stretch>
              </a:blipFill>
            </p:spPr>
            <p:txBody>
              <a:bodyPr/>
              <a:lstStyle/>
              <a:p>
                <a:r>
                  <a:rPr lang="en-US">
                    <a:noFill/>
                  </a:rPr>
                  <a:t> </a:t>
                </a:r>
              </a:p>
            </p:txBody>
          </p:sp>
        </mc:Fallback>
      </mc:AlternateContent>
    </p:spTree>
    <p:extLst>
      <p:ext uri="{BB962C8B-B14F-4D97-AF65-F5344CB8AC3E}">
        <p14:creationId xmlns:p14="http://schemas.microsoft.com/office/powerpoint/2010/main" val="100520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5A92C-D002-8648-95BE-6EEF37C864E2}"/>
              </a:ext>
            </a:extLst>
          </p:cNvPr>
          <p:cNvSpPr>
            <a:spLocks noGrp="1"/>
          </p:cNvSpPr>
          <p:nvPr>
            <p:ph type="title"/>
          </p:nvPr>
        </p:nvSpPr>
        <p:spPr/>
        <p:txBody>
          <a:bodyPr/>
          <a:lstStyle/>
          <a:p>
            <a:r>
              <a:rPr lang="en-US" dirty="0"/>
              <a:t>Search from below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1483F2-B959-6946-B1C8-707C046CE41A}"/>
                  </a:ext>
                </a:extLst>
              </p:cNvPr>
              <p:cNvSpPr>
                <a:spLocks noGrp="1"/>
              </p:cNvSpPr>
              <p:nvPr>
                <p:ph idx="1"/>
              </p:nvPr>
            </p:nvSpPr>
            <p:spPr>
              <a:xfrm>
                <a:off x="838200" y="1825624"/>
                <a:ext cx="10515600" cy="4776653"/>
              </a:xfrm>
            </p:spPr>
            <p:txBody>
              <a:bodyPr/>
              <a:lstStyle/>
              <a:p>
                <a:r>
                  <a:rPr lang="en-US" dirty="0"/>
                  <a:t>Compute sequence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1</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2</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3</m:t>
                        </m:r>
                      </m:sub>
                    </m:sSub>
                    <m:r>
                      <a:rPr lang="en-CA"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𝑞</m:t>
                        </m:r>
                      </m:sub>
                    </m:sSub>
                    <m:d>
                      <m:dPr>
                        <m:ctrlPr>
                          <a:rPr lang="en-US" i="1">
                            <a:latin typeface="Cambria Math" panose="02040503050406030204" pitchFamily="18" charset="0"/>
                          </a:rPr>
                        </m:ctrlPr>
                      </m:dPr>
                      <m:e>
                        <m:r>
                          <a:rPr lang="en-US" i="1">
                            <a:latin typeface="Cambria Math" panose="02040503050406030204" pitchFamily="18" charset="0"/>
                          </a:rPr>
                          <m:t>𝐺</m:t>
                        </m:r>
                      </m:e>
                    </m:d>
                  </m:oMath>
                </a14:m>
                <a:endParaRPr lang="en-US" dirty="0"/>
              </a:p>
              <a:p>
                <a:endParaRPr lang="en-CA" b="0" i="1" dirty="0">
                  <a:latin typeface="Cambria Math" panose="02040503050406030204" pitchFamily="18" charset="0"/>
                </a:endParaRPr>
              </a:p>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𝑑</m:t>
                        </m:r>
                      </m:sub>
                    </m:sSub>
                  </m:oMath>
                </a14:m>
                <a:r>
                  <a:rPr lang="en-US" dirty="0"/>
                  <a:t> = </a:t>
                </a:r>
                <a14:m>
                  <m:oMath xmlns:m="http://schemas.openxmlformats.org/officeDocument/2006/math">
                    <m:r>
                      <a:rPr lang="en-CA" b="0" i="1" smtClean="0">
                        <a:latin typeface="Cambria Math" panose="02040503050406030204" pitchFamily="18" charset="0"/>
                      </a:rPr>
                      <m:t>𝜖</m:t>
                    </m:r>
                  </m:oMath>
                </a14:m>
                <a:r>
                  <a:rPr lang="en-US" dirty="0"/>
                  <a:t>-approximation to best </a:t>
                </a:r>
                <a14:m>
                  <m:oMath xmlns:m="http://schemas.openxmlformats.org/officeDocument/2006/math">
                    <m:r>
                      <a:rPr lang="en-CA" b="0" i="1" smtClean="0">
                        <a:latin typeface="Cambria Math" panose="02040503050406030204" pitchFamily="18" charset="0"/>
                      </a:rPr>
                      <m:t>𝑑</m:t>
                    </m:r>
                  </m:oMath>
                </a14:m>
                <a:r>
                  <a:rPr lang="en-US" dirty="0"/>
                  <a:t>-dimensional strategy for </a:t>
                </a:r>
                <a14:m>
                  <m:oMath xmlns:m="http://schemas.openxmlformats.org/officeDocument/2006/math">
                    <m:r>
                      <a:rPr lang="en-CA" b="0" i="1" smtClean="0">
                        <a:latin typeface="Cambria Math" panose="02040503050406030204" pitchFamily="18" charset="0"/>
                      </a:rPr>
                      <m:t>𝐺</m:t>
                    </m:r>
                  </m:oMath>
                </a14:m>
                <a:endParaRPr lang="en-US" dirty="0"/>
              </a:p>
              <a:p>
                <a:endParaRPr lang="en-US" dirty="0"/>
              </a:p>
              <a:p>
                <a:r>
                  <a:rPr lang="en-CA" dirty="0"/>
                  <a:t>Computable by searching over</a:t>
                </a:r>
                <a:r>
                  <a:rPr lang="en-US" dirty="0"/>
                  <a:t> </a:t>
                </a:r>
                <a14:m>
                  <m:oMath xmlns:m="http://schemas.openxmlformats.org/officeDocument/2006/math">
                    <m:r>
                      <a:rPr lang="en-CA" b="0" i="1" smtClean="0">
                        <a:latin typeface="Cambria Math" panose="02040503050406030204" pitchFamily="18" charset="0"/>
                      </a:rPr>
                      <m:t>𝜖</m:t>
                    </m:r>
                  </m:oMath>
                </a14:m>
                <a:r>
                  <a:rPr lang="en-US" dirty="0"/>
                  <a:t>-net on </a:t>
                </a:r>
                <a14:m>
                  <m:oMath xmlns:m="http://schemas.openxmlformats.org/officeDocument/2006/math">
                    <m:r>
                      <a:rPr lang="en-CA" b="0" i="1" smtClean="0">
                        <a:latin typeface="Cambria Math" panose="02040503050406030204" pitchFamily="18" charset="0"/>
                      </a:rPr>
                      <m:t>𝑑</m:t>
                    </m:r>
                  </m:oMath>
                </a14:m>
                <a:r>
                  <a:rPr lang="en-US" dirty="0"/>
                  <a:t>-dimensional correlations</a:t>
                </a:r>
              </a:p>
              <a:p>
                <a:endParaRPr lang="en-US" dirty="0"/>
              </a:p>
              <a:p>
                <a14:m>
                  <m:oMath xmlns:m="http://schemas.openxmlformats.org/officeDocument/2006/math">
                    <m:sSub>
                      <m:sSubPr>
                        <m:ctrlPr>
                          <a:rPr lang="en-CA" i="1">
                            <a:latin typeface="Cambria Math" panose="02040503050406030204" pitchFamily="18" charset="0"/>
                          </a:rPr>
                        </m:ctrlPr>
                      </m:sSubPr>
                      <m:e>
                        <m:r>
                          <a:rPr lang="en-CA" b="0" i="1" smtClean="0">
                            <a:latin typeface="Cambria Math" panose="02040503050406030204" pitchFamily="18" charset="0"/>
                          </a:rPr>
                          <m:t>𝛼</m:t>
                        </m:r>
                      </m:e>
                      <m:sub>
                        <m:r>
                          <a:rPr lang="en-CA" i="1">
                            <a:latin typeface="Cambria Math" panose="02040503050406030204" pitchFamily="18" charset="0"/>
                          </a:rPr>
                          <m:t>𝑑</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𝜔</m:t>
                        </m:r>
                      </m:e>
                      <m:sub>
                        <m:r>
                          <a:rPr lang="en-CA" b="0" i="1" smtClean="0">
                            <a:latin typeface="Cambria Math" panose="02040503050406030204" pitchFamily="18" charset="0"/>
                          </a:rPr>
                          <m:t>𝑞</m:t>
                        </m:r>
                      </m:sub>
                    </m:sSub>
                    <m:r>
                      <a:rPr lang="en-CA" b="0" i="1" smtClean="0">
                        <a:latin typeface="Cambria Math" panose="02040503050406030204" pitchFamily="18" charset="0"/>
                      </a:rPr>
                      <m:t>(</m:t>
                    </m:r>
                    <m:r>
                      <a:rPr lang="en-CA" b="0" i="1" smtClean="0">
                        <a:latin typeface="Cambria Math" panose="02040503050406030204" pitchFamily="18" charset="0"/>
                      </a:rPr>
                      <m:t>𝐺</m:t>
                    </m:r>
                    <m:r>
                      <a:rPr lang="en-CA" b="0" i="1" smtClean="0">
                        <a:latin typeface="Cambria Math" panose="02040503050406030204" pitchFamily="18" charset="0"/>
                      </a:rPr>
                      <m:t>)</m:t>
                    </m:r>
                  </m:oMath>
                </a14:m>
                <a:r>
                  <a:rPr lang="en-US" dirty="0"/>
                  <a:t> as </a:t>
                </a:r>
                <a14:m>
                  <m:oMath xmlns:m="http://schemas.openxmlformats.org/officeDocument/2006/math">
                    <m:r>
                      <a:rPr lang="en-CA" b="0" i="1" smtClean="0">
                        <a:latin typeface="Cambria Math" panose="02040503050406030204" pitchFamily="18" charset="0"/>
                      </a:rPr>
                      <m:t>𝑑</m:t>
                    </m:r>
                    <m:r>
                      <a:rPr lang="en-CA" b="0" i="1" smtClean="0">
                        <a:latin typeface="Cambria Math" panose="02040503050406030204" pitchFamily="18" charset="0"/>
                      </a:rPr>
                      <m:t>→∞</m:t>
                    </m:r>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6A1483F2-B959-6946-B1C8-707C046CE41A}"/>
                  </a:ext>
                </a:extLst>
              </p:cNvPr>
              <p:cNvSpPr>
                <a:spLocks noGrp="1" noRot="1" noChangeAspect="1" noMove="1" noResize="1" noEditPoints="1" noAdjustHandles="1" noChangeArrowheads="1" noChangeShapeType="1" noTextEdit="1"/>
              </p:cNvSpPr>
              <p:nvPr>
                <p:ph idx="1"/>
              </p:nvPr>
            </p:nvSpPr>
            <p:spPr>
              <a:xfrm>
                <a:off x="838200" y="1825624"/>
                <a:ext cx="10515600" cy="4776653"/>
              </a:xfrm>
              <a:blipFill>
                <a:blip r:embed="rId2"/>
                <a:stretch>
                  <a:fillRect l="-965" t="-2128"/>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E9276AF2-7110-C045-8FE9-26F8069B7F97}"/>
              </a:ext>
            </a:extLst>
          </p:cNvPr>
          <p:cNvCxnSpPr/>
          <p:nvPr/>
        </p:nvCxnSpPr>
        <p:spPr>
          <a:xfrm flipV="1">
            <a:off x="9534144" y="494356"/>
            <a:ext cx="0" cy="13898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F664953-FBC0-3849-AEBA-ECDA1AC3C940}"/>
              </a:ext>
            </a:extLst>
          </p:cNvPr>
          <p:cNvCxnSpPr>
            <a:cxnSpLocks/>
          </p:cNvCxnSpPr>
          <p:nvPr/>
        </p:nvCxnSpPr>
        <p:spPr>
          <a:xfrm>
            <a:off x="9534144" y="1884244"/>
            <a:ext cx="215188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99C5930-7E02-0A43-8631-574B14FB799A}"/>
              </a:ext>
            </a:extLst>
          </p:cNvPr>
          <p:cNvSpPr txBox="1"/>
          <p:nvPr/>
        </p:nvSpPr>
        <p:spPr>
          <a:xfrm>
            <a:off x="11180064" y="2013089"/>
            <a:ext cx="1011936" cy="307777"/>
          </a:xfrm>
          <a:prstGeom prst="rect">
            <a:avLst/>
          </a:prstGeom>
          <a:noFill/>
        </p:spPr>
        <p:txBody>
          <a:bodyPr wrap="square" rtlCol="0">
            <a:spAutoFit/>
          </a:bodyPr>
          <a:lstStyle/>
          <a:p>
            <a:r>
              <a:rPr lang="en-US" sz="1400" dirty="0"/>
              <a:t>Time</a:t>
            </a:r>
          </a:p>
        </p:txBody>
      </p:sp>
      <p:sp>
        <p:nvSpPr>
          <p:cNvPr id="15" name="TextBox 14">
            <a:extLst>
              <a:ext uri="{FF2B5EF4-FFF2-40B4-BE49-F238E27FC236}">
                <a16:creationId xmlns:a16="http://schemas.microsoft.com/office/drawing/2014/main" id="{5A581F95-1854-0841-BDE6-12063FADCF11}"/>
              </a:ext>
            </a:extLst>
          </p:cNvPr>
          <p:cNvSpPr txBox="1"/>
          <p:nvPr/>
        </p:nvSpPr>
        <p:spPr>
          <a:xfrm>
            <a:off x="8788843" y="474044"/>
            <a:ext cx="1011936" cy="307777"/>
          </a:xfrm>
          <a:prstGeom prst="rect">
            <a:avLst/>
          </a:prstGeom>
          <a:noFill/>
        </p:spPr>
        <p:txBody>
          <a:bodyPr wrap="square" rtlCol="0">
            <a:spAutoFit/>
          </a:bodyPr>
          <a:lstStyle/>
          <a:p>
            <a:r>
              <a:rPr lang="en-US" sz="1400" dirty="0"/>
              <a:t>Value</a:t>
            </a:r>
          </a:p>
        </p:txBody>
      </p:sp>
      <p:cxnSp>
        <p:nvCxnSpPr>
          <p:cNvPr id="16" name="Straight Connector 15">
            <a:extLst>
              <a:ext uri="{FF2B5EF4-FFF2-40B4-BE49-F238E27FC236}">
                <a16:creationId xmlns:a16="http://schemas.microsoft.com/office/drawing/2014/main" id="{899A2F54-2ABA-744D-A403-41FA5C3D29D8}"/>
              </a:ext>
            </a:extLst>
          </p:cNvPr>
          <p:cNvCxnSpPr>
            <a:cxnSpLocks/>
          </p:cNvCxnSpPr>
          <p:nvPr/>
        </p:nvCxnSpPr>
        <p:spPr>
          <a:xfrm>
            <a:off x="9448800" y="1189300"/>
            <a:ext cx="2185416"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0761332B-392E-4249-ACF5-982E5F1C5C46}"/>
                  </a:ext>
                </a:extLst>
              </p:cNvPr>
              <p:cNvSpPr/>
              <p:nvPr/>
            </p:nvSpPr>
            <p:spPr>
              <a:xfrm>
                <a:off x="8664330" y="1027906"/>
                <a:ext cx="708271" cy="324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𝜔</m:t>
                          </m:r>
                        </m:e>
                        <m:sub>
                          <m:r>
                            <a:rPr lang="en-US" sz="1400" i="1">
                              <a:latin typeface="Cambria Math" panose="02040503050406030204" pitchFamily="18" charset="0"/>
                            </a:rPr>
                            <m:t>𝑞</m:t>
                          </m:r>
                        </m:sub>
                      </m:sSub>
                      <m:d>
                        <m:dPr>
                          <m:ctrlPr>
                            <a:rPr lang="en-US" sz="1400" i="1">
                              <a:latin typeface="Cambria Math" panose="02040503050406030204" pitchFamily="18" charset="0"/>
                            </a:rPr>
                          </m:ctrlPr>
                        </m:dPr>
                        <m:e>
                          <m:r>
                            <a:rPr lang="en-US" sz="1400" i="1">
                              <a:latin typeface="Cambria Math" panose="02040503050406030204" pitchFamily="18" charset="0"/>
                            </a:rPr>
                            <m:t>𝐺</m:t>
                          </m:r>
                        </m:e>
                      </m:d>
                    </m:oMath>
                  </m:oMathPara>
                </a14:m>
                <a:endParaRPr lang="en-US" sz="1400" dirty="0"/>
              </a:p>
            </p:txBody>
          </p:sp>
        </mc:Choice>
        <mc:Fallback xmlns="">
          <p:sp>
            <p:nvSpPr>
              <p:cNvPr id="17" name="Rectangle 16">
                <a:extLst>
                  <a:ext uri="{FF2B5EF4-FFF2-40B4-BE49-F238E27FC236}">
                    <a16:creationId xmlns:a16="http://schemas.microsoft.com/office/drawing/2014/main" id="{0761332B-392E-4249-ACF5-982E5F1C5C46}"/>
                  </a:ext>
                </a:extLst>
              </p:cNvPr>
              <p:cNvSpPr>
                <a:spLocks noRot="1" noChangeAspect="1" noMove="1" noResize="1" noEditPoints="1" noAdjustHandles="1" noChangeArrowheads="1" noChangeShapeType="1" noTextEdit="1"/>
              </p:cNvSpPr>
              <p:nvPr/>
            </p:nvSpPr>
            <p:spPr>
              <a:xfrm>
                <a:off x="8664330" y="1027906"/>
                <a:ext cx="708271" cy="324384"/>
              </a:xfrm>
              <a:prstGeom prst="rect">
                <a:avLst/>
              </a:prstGeom>
              <a:blipFill>
                <a:blip r:embed="rId3"/>
                <a:stretch>
                  <a:fillRect/>
                </a:stretch>
              </a:blipFill>
            </p:spPr>
            <p:txBody>
              <a:bodyPr/>
              <a:lstStyle/>
              <a:p>
                <a:r>
                  <a:rPr lang="en-US">
                    <a:noFill/>
                  </a:rPr>
                  <a:t> </a:t>
                </a:r>
              </a:p>
            </p:txBody>
          </p:sp>
        </mc:Fallback>
      </mc:AlternateContent>
      <p:sp>
        <p:nvSpPr>
          <p:cNvPr id="19" name="Freeform 18">
            <a:extLst>
              <a:ext uri="{FF2B5EF4-FFF2-40B4-BE49-F238E27FC236}">
                <a16:creationId xmlns:a16="http://schemas.microsoft.com/office/drawing/2014/main" id="{2F5A31E4-B78A-5442-B621-41B641005E3A}"/>
              </a:ext>
            </a:extLst>
          </p:cNvPr>
          <p:cNvSpPr/>
          <p:nvPr/>
        </p:nvSpPr>
        <p:spPr>
          <a:xfrm>
            <a:off x="9686543" y="1249435"/>
            <a:ext cx="2036064" cy="499872"/>
          </a:xfrm>
          <a:custGeom>
            <a:avLst/>
            <a:gdLst>
              <a:gd name="connsiteX0" fmla="*/ 0 w 2036064"/>
              <a:gd name="connsiteY0" fmla="*/ 499872 h 499872"/>
              <a:gd name="connsiteX1" fmla="*/ 341376 w 2036064"/>
              <a:gd name="connsiteY1" fmla="*/ 134112 h 499872"/>
              <a:gd name="connsiteX2" fmla="*/ 1682496 w 2036064"/>
              <a:gd name="connsiteY2" fmla="*/ 24384 h 499872"/>
              <a:gd name="connsiteX3" fmla="*/ 2036064 w 2036064"/>
              <a:gd name="connsiteY3" fmla="*/ 0 h 499872"/>
            </a:gdLst>
            <a:ahLst/>
            <a:cxnLst>
              <a:cxn ang="0">
                <a:pos x="connsiteX0" y="connsiteY0"/>
              </a:cxn>
              <a:cxn ang="0">
                <a:pos x="connsiteX1" y="connsiteY1"/>
              </a:cxn>
              <a:cxn ang="0">
                <a:pos x="connsiteX2" y="connsiteY2"/>
              </a:cxn>
              <a:cxn ang="0">
                <a:pos x="connsiteX3" y="connsiteY3"/>
              </a:cxn>
            </a:cxnLst>
            <a:rect l="l" t="t" r="r" b="b"/>
            <a:pathLst>
              <a:path w="2036064" h="499872">
                <a:moveTo>
                  <a:pt x="0" y="499872"/>
                </a:moveTo>
                <a:cubicBezTo>
                  <a:pt x="30480" y="356616"/>
                  <a:pt x="60960" y="213360"/>
                  <a:pt x="341376" y="134112"/>
                </a:cubicBezTo>
                <a:cubicBezTo>
                  <a:pt x="621792" y="54864"/>
                  <a:pt x="1400048" y="46736"/>
                  <a:pt x="1682496" y="24384"/>
                </a:cubicBezTo>
                <a:cubicBezTo>
                  <a:pt x="1964944" y="2032"/>
                  <a:pt x="1914144" y="10160"/>
                  <a:pt x="2036064" y="0"/>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7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7AA9D-320F-F644-B437-24A056432573}"/>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DF047512-09B4-B84B-BD08-F7EC992FCDB5}"/>
              </a:ext>
            </a:extLst>
          </p:cNvPr>
          <p:cNvSpPr>
            <a:spLocks noGrp="1"/>
          </p:cNvSpPr>
          <p:nvPr>
            <p:ph idx="1"/>
          </p:nvPr>
        </p:nvSpPr>
        <p:spPr>
          <a:xfrm>
            <a:off x="838199" y="1825625"/>
            <a:ext cx="11066253" cy="4351338"/>
          </a:xfrm>
        </p:spPr>
        <p:txBody>
          <a:bodyPr>
            <a:normAutofit/>
          </a:bodyPr>
          <a:lstStyle/>
          <a:p>
            <a:pPr marL="514350" indent="-514350">
              <a:buAutoNum type="arabicPeriod"/>
            </a:pPr>
            <a:r>
              <a:rPr lang="en-US" sz="3200" dirty="0"/>
              <a:t>Correlation sets and </a:t>
            </a:r>
            <a:r>
              <a:rPr lang="en-US" sz="3200" dirty="0" err="1"/>
              <a:t>Tsirelson’s</a:t>
            </a:r>
            <a:r>
              <a:rPr lang="en-US" sz="3200" dirty="0"/>
              <a:t> problem</a:t>
            </a:r>
          </a:p>
          <a:p>
            <a:pPr marL="514350" indent="-514350">
              <a:buAutoNum type="arabicPeriod"/>
            </a:pPr>
            <a:endParaRPr lang="en-US" sz="3200" dirty="0"/>
          </a:p>
          <a:p>
            <a:pPr marL="514350" indent="-514350">
              <a:buAutoNum type="arabicPeriod"/>
            </a:pPr>
            <a:r>
              <a:rPr lang="en-US" sz="3200" dirty="0"/>
              <a:t>Computability of nonlocal games</a:t>
            </a:r>
          </a:p>
          <a:p>
            <a:pPr marL="0" indent="0">
              <a:buNone/>
            </a:pPr>
            <a:endParaRPr lang="en-US" sz="3200" dirty="0"/>
          </a:p>
          <a:p>
            <a:pPr marL="0" indent="0">
              <a:buNone/>
            </a:pPr>
            <a:r>
              <a:rPr lang="en-US" sz="3200" dirty="0"/>
              <a:t>2. </a:t>
            </a:r>
            <a:r>
              <a:rPr lang="en-US" sz="3200" i="1" dirty="0"/>
              <a:t>Ingredient: </a:t>
            </a:r>
            <a:r>
              <a:rPr lang="en-US" sz="3200" dirty="0"/>
              <a:t>Recursive compression of nonlocal games</a:t>
            </a:r>
          </a:p>
          <a:p>
            <a:pPr marL="0" indent="0">
              <a:buNone/>
            </a:pPr>
            <a:endParaRPr lang="en-US" sz="3200" dirty="0"/>
          </a:p>
          <a:p>
            <a:pPr marL="0" indent="0">
              <a:buNone/>
            </a:pPr>
            <a:r>
              <a:rPr lang="en-US" sz="3200" dirty="0"/>
              <a:t>3. </a:t>
            </a:r>
            <a:r>
              <a:rPr lang="en-US" sz="3200" i="1" dirty="0"/>
              <a:t>Ingredient: </a:t>
            </a:r>
            <a:r>
              <a:rPr lang="en-US" sz="3200" dirty="0"/>
              <a:t>Efficient tests for high dimensional entanglement</a:t>
            </a:r>
          </a:p>
        </p:txBody>
      </p:sp>
    </p:spTree>
    <p:extLst>
      <p:ext uri="{BB962C8B-B14F-4D97-AF65-F5344CB8AC3E}">
        <p14:creationId xmlns:p14="http://schemas.microsoft.com/office/powerpoint/2010/main" val="4114643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1C58-F977-0F4A-A02A-9D9F02A41E22}"/>
              </a:ext>
            </a:extLst>
          </p:cNvPr>
          <p:cNvSpPr>
            <a:spLocks noGrp="1"/>
          </p:cNvSpPr>
          <p:nvPr>
            <p:ph type="title"/>
          </p:nvPr>
        </p:nvSpPr>
        <p:spPr/>
        <p:txBody>
          <a:bodyPr/>
          <a:lstStyle/>
          <a:p>
            <a:r>
              <a:rPr lang="en-US" dirty="0"/>
              <a:t>Search from above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74DA6E-A43E-C147-8485-C99E4F002502}"/>
                  </a:ext>
                </a:extLst>
              </p:cNvPr>
              <p:cNvSpPr>
                <a:spLocks noGrp="1"/>
              </p:cNvSpPr>
              <p:nvPr>
                <p:ph idx="1"/>
              </p:nvPr>
            </p:nvSpPr>
            <p:spPr/>
            <p:txBody>
              <a:bodyPr/>
              <a:lstStyle/>
              <a:p>
                <a:r>
                  <a:rPr lang="en-US" dirty="0"/>
                  <a:t>Compute sequence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𝛽</m:t>
                        </m:r>
                      </m:e>
                      <m:sub>
                        <m:r>
                          <a:rPr lang="en-CA" b="0" i="1" smtClean="0">
                            <a:latin typeface="Cambria Math" panose="02040503050406030204" pitchFamily="18" charset="0"/>
                          </a:rPr>
                          <m:t>1</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b="0" i="1" smtClean="0">
                            <a:latin typeface="Cambria Math" panose="02040503050406030204" pitchFamily="18" charset="0"/>
                          </a:rPr>
                          <m:t>𝛽</m:t>
                        </m:r>
                      </m:e>
                      <m:sub>
                        <m:r>
                          <a:rPr lang="en-CA" i="1">
                            <a:latin typeface="Cambria Math" panose="02040503050406030204" pitchFamily="18" charset="0"/>
                          </a:rPr>
                          <m:t>2</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b="0" i="1" smtClean="0">
                            <a:latin typeface="Cambria Math" panose="02040503050406030204" pitchFamily="18" charset="0"/>
                          </a:rPr>
                          <m:t>𝛽</m:t>
                        </m:r>
                      </m:e>
                      <m:sub>
                        <m:r>
                          <a:rPr lang="en-CA" i="1">
                            <a:latin typeface="Cambria Math" panose="02040503050406030204" pitchFamily="18" charset="0"/>
                          </a:rPr>
                          <m:t>3</m:t>
                        </m:r>
                      </m:sub>
                    </m:sSub>
                    <m:r>
                      <a:rPr lang="en-CA" b="0" i="1" smtClean="0">
                        <a:latin typeface="Cambria Math" panose="02040503050406030204" pitchFamily="18" charset="0"/>
                      </a:rPr>
                      <m:t>≥</m:t>
                    </m:r>
                    <m:r>
                      <a:rPr lang="en-CA" i="1">
                        <a:latin typeface="Cambria Math" panose="02040503050406030204" pitchFamily="18" charset="0"/>
                      </a:rPr>
                      <m:t>⋯</m:t>
                    </m:r>
                    <m:r>
                      <a:rPr lang="en-CA"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𝑞</m:t>
                        </m:r>
                        <m:r>
                          <a:rPr lang="en-CA" b="0" i="1" smtClean="0">
                            <a:latin typeface="Cambria Math" panose="02040503050406030204" pitchFamily="18" charset="0"/>
                          </a:rPr>
                          <m:t>𝑐</m:t>
                        </m:r>
                      </m:sub>
                    </m:sSub>
                    <m:d>
                      <m:dPr>
                        <m:ctrlPr>
                          <a:rPr lang="en-US" i="1">
                            <a:latin typeface="Cambria Math" panose="02040503050406030204" pitchFamily="18" charset="0"/>
                          </a:rPr>
                        </m:ctrlPr>
                      </m:dPr>
                      <m:e>
                        <m:r>
                          <a:rPr lang="en-US" i="1">
                            <a:latin typeface="Cambria Math" panose="02040503050406030204" pitchFamily="18" charset="0"/>
                          </a:rPr>
                          <m:t>𝐺</m:t>
                        </m:r>
                      </m:e>
                    </m:d>
                  </m:oMath>
                </a14:m>
                <a:endParaRPr lang="en-US" dirty="0"/>
              </a:p>
              <a:p>
                <a:endParaRPr lang="en-US" dirty="0"/>
              </a:p>
              <a:p>
                <a14:m>
                  <m:oMath xmlns:m="http://schemas.openxmlformats.org/officeDocument/2006/math">
                    <m:sSub>
                      <m:sSubPr>
                        <m:ctrlPr>
                          <a:rPr lang="en-CA" i="1">
                            <a:latin typeface="Cambria Math" panose="02040503050406030204" pitchFamily="18" charset="0"/>
                          </a:rPr>
                        </m:ctrlPr>
                      </m:sSubPr>
                      <m:e>
                        <m:r>
                          <a:rPr lang="en-CA" b="0" i="1" smtClean="0">
                            <a:latin typeface="Cambria Math" panose="02040503050406030204" pitchFamily="18" charset="0"/>
                          </a:rPr>
                          <m:t>𝛽</m:t>
                        </m:r>
                      </m:e>
                      <m:sub>
                        <m:r>
                          <a:rPr lang="en-CA" i="1">
                            <a:latin typeface="Cambria Math" panose="02040503050406030204" pitchFamily="18" charset="0"/>
                          </a:rPr>
                          <m:t>𝑑</m:t>
                        </m:r>
                      </m:sub>
                    </m:sSub>
                  </m:oMath>
                </a14:m>
                <a:r>
                  <a:rPr lang="en-US" dirty="0"/>
                  <a:t> = best upper bound 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𝑞</m:t>
                        </m:r>
                        <m:r>
                          <a:rPr lang="en-CA" i="1">
                            <a:latin typeface="Cambria Math" panose="02040503050406030204" pitchFamily="18" charset="0"/>
                          </a:rPr>
                          <m:t>𝑐</m:t>
                        </m:r>
                      </m:sub>
                    </m:sSub>
                    <m:d>
                      <m:dPr>
                        <m:ctrlPr>
                          <a:rPr lang="en-US" i="1">
                            <a:latin typeface="Cambria Math" panose="02040503050406030204" pitchFamily="18" charset="0"/>
                          </a:rPr>
                        </m:ctrlPr>
                      </m:dPr>
                      <m:e>
                        <m:r>
                          <a:rPr lang="en-US" i="1">
                            <a:latin typeface="Cambria Math" panose="02040503050406030204" pitchFamily="18" charset="0"/>
                          </a:rPr>
                          <m:t>𝐺</m:t>
                        </m:r>
                      </m:e>
                    </m:d>
                  </m:oMath>
                </a14:m>
                <a:r>
                  <a:rPr lang="en-US" dirty="0"/>
                  <a:t> certified by sum-of-squares of degree-</a:t>
                </a:r>
                <a14:m>
                  <m:oMath xmlns:m="http://schemas.openxmlformats.org/officeDocument/2006/math">
                    <m:r>
                      <a:rPr lang="en-CA" i="1">
                        <a:latin typeface="Cambria Math" panose="02040503050406030204" pitchFamily="18" charset="0"/>
                      </a:rPr>
                      <m:t>𝑑</m:t>
                    </m:r>
                  </m:oMath>
                </a14:m>
                <a:r>
                  <a:rPr lang="en-US" dirty="0"/>
                  <a:t> polynomials in noncommutative variables</a:t>
                </a:r>
              </a:p>
              <a:p>
                <a:endParaRPr lang="en-US" dirty="0"/>
              </a:p>
              <a:p>
                <a:r>
                  <a:rPr lang="en-CA" dirty="0"/>
                  <a:t>Computable</a:t>
                </a:r>
                <a:r>
                  <a:rPr lang="en-US" dirty="0"/>
                  <a:t> by semidefinite programming</a:t>
                </a:r>
              </a:p>
              <a:p>
                <a:pPr lvl="1"/>
                <a:r>
                  <a:rPr lang="en-US" dirty="0"/>
                  <a:t>[</a:t>
                </a:r>
                <a:r>
                  <a:rPr lang="en-US" i="1" dirty="0" err="1"/>
                  <a:t>Navascues</a:t>
                </a:r>
                <a:r>
                  <a:rPr lang="en-US" i="1" dirty="0"/>
                  <a:t>, </a:t>
                </a:r>
                <a:r>
                  <a:rPr lang="en-US" i="1" dirty="0" err="1"/>
                  <a:t>Pironio</a:t>
                </a:r>
                <a:r>
                  <a:rPr lang="en-US" i="1" dirty="0"/>
                  <a:t>, </a:t>
                </a:r>
                <a:r>
                  <a:rPr lang="en-US" i="1" dirty="0" err="1"/>
                  <a:t>Acin</a:t>
                </a:r>
                <a:r>
                  <a:rPr lang="en-US" i="1" dirty="0"/>
                  <a:t> </a:t>
                </a:r>
                <a:r>
                  <a:rPr lang="en-US" dirty="0"/>
                  <a:t>2008] [</a:t>
                </a:r>
                <a:r>
                  <a:rPr lang="en-US" i="1" dirty="0"/>
                  <a:t>Doherty, Liang, Toner, </a:t>
                </a:r>
                <a:r>
                  <a:rPr lang="en-US" i="1" dirty="0" err="1"/>
                  <a:t>Wehner</a:t>
                </a:r>
                <a:r>
                  <a:rPr lang="en-US" dirty="0"/>
                  <a:t> 2008]</a:t>
                </a:r>
              </a:p>
              <a:p>
                <a:pPr lvl="1"/>
                <a:endParaRPr lang="en-US" dirty="0"/>
              </a:p>
              <a:p>
                <a14:m>
                  <m:oMath xmlns:m="http://schemas.openxmlformats.org/officeDocument/2006/math">
                    <m:sSub>
                      <m:sSubPr>
                        <m:ctrlPr>
                          <a:rPr lang="en-CA" i="1">
                            <a:latin typeface="Cambria Math" panose="02040503050406030204" pitchFamily="18" charset="0"/>
                          </a:rPr>
                        </m:ctrlPr>
                      </m:sSubPr>
                      <m:e>
                        <m:r>
                          <a:rPr lang="en-CA" b="0" i="1" smtClean="0">
                            <a:latin typeface="Cambria Math" panose="02040503050406030204" pitchFamily="18" charset="0"/>
                          </a:rPr>
                          <m:t>𝛽</m:t>
                        </m:r>
                      </m:e>
                      <m:sub>
                        <m:r>
                          <a:rPr lang="en-CA" i="1">
                            <a:latin typeface="Cambria Math" panose="02040503050406030204" pitchFamily="18" charset="0"/>
                          </a:rPr>
                          <m:t>𝑑</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𝑞</m:t>
                        </m:r>
                        <m:r>
                          <a:rPr lang="en-CA" b="0" i="1" smtClean="0">
                            <a:latin typeface="Cambria Math" panose="02040503050406030204" pitchFamily="18" charset="0"/>
                          </a:rPr>
                          <m:t>𝑐</m:t>
                        </m:r>
                      </m:sub>
                    </m:sSub>
                    <m:r>
                      <a:rPr lang="en-CA" i="1">
                        <a:latin typeface="Cambria Math" panose="02040503050406030204" pitchFamily="18" charset="0"/>
                      </a:rPr>
                      <m:t>(</m:t>
                    </m:r>
                    <m:r>
                      <a:rPr lang="en-CA" i="1">
                        <a:latin typeface="Cambria Math" panose="02040503050406030204" pitchFamily="18" charset="0"/>
                      </a:rPr>
                      <m:t>𝐺</m:t>
                    </m:r>
                    <m:r>
                      <a:rPr lang="en-CA" i="1">
                        <a:latin typeface="Cambria Math" panose="02040503050406030204" pitchFamily="18" charset="0"/>
                      </a:rPr>
                      <m:t>)</m:t>
                    </m:r>
                  </m:oMath>
                </a14:m>
                <a:r>
                  <a:rPr lang="en-US" dirty="0"/>
                  <a:t> as </a:t>
                </a:r>
                <a14:m>
                  <m:oMath xmlns:m="http://schemas.openxmlformats.org/officeDocument/2006/math">
                    <m:r>
                      <a:rPr lang="en-CA" i="1">
                        <a:latin typeface="Cambria Math" panose="02040503050406030204" pitchFamily="18" charset="0"/>
                      </a:rPr>
                      <m:t>𝑑</m:t>
                    </m:r>
                    <m:r>
                      <a:rPr lang="en-CA" i="1">
                        <a:latin typeface="Cambria Math" panose="02040503050406030204" pitchFamily="18" charset="0"/>
                      </a:rPr>
                      <m:t>→∞</m:t>
                    </m:r>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3C74DA6E-A43E-C147-8485-C99E4F002502}"/>
                  </a:ext>
                </a:extLst>
              </p:cNvPr>
              <p:cNvSpPr>
                <a:spLocks noGrp="1" noRot="1" noChangeAspect="1" noMove="1" noResize="1" noEditPoints="1" noAdjustHandles="1" noChangeArrowheads="1" noChangeShapeType="1" noTextEdit="1"/>
              </p:cNvSpPr>
              <p:nvPr>
                <p:ph idx="1"/>
              </p:nvPr>
            </p:nvSpPr>
            <p:spPr>
              <a:blipFill>
                <a:blip r:embed="rId2"/>
                <a:stretch>
                  <a:fillRect l="-965" t="-2339" b="-2047"/>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8847C464-C3FB-C947-8E10-33FEFBCCD9F7}"/>
              </a:ext>
            </a:extLst>
          </p:cNvPr>
          <p:cNvCxnSpPr/>
          <p:nvPr/>
        </p:nvCxnSpPr>
        <p:spPr>
          <a:xfrm flipV="1">
            <a:off x="9534144" y="494356"/>
            <a:ext cx="0" cy="13898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78AE926-FF3F-8A4C-AACF-C809D03BF348}"/>
              </a:ext>
            </a:extLst>
          </p:cNvPr>
          <p:cNvCxnSpPr>
            <a:cxnSpLocks/>
          </p:cNvCxnSpPr>
          <p:nvPr/>
        </p:nvCxnSpPr>
        <p:spPr>
          <a:xfrm>
            <a:off x="9534144" y="1884244"/>
            <a:ext cx="215188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BBDBE14-6736-914D-AFE6-090CDF66AB0B}"/>
              </a:ext>
            </a:extLst>
          </p:cNvPr>
          <p:cNvSpPr txBox="1"/>
          <p:nvPr/>
        </p:nvSpPr>
        <p:spPr>
          <a:xfrm>
            <a:off x="11180064" y="2013089"/>
            <a:ext cx="1011936" cy="307777"/>
          </a:xfrm>
          <a:prstGeom prst="rect">
            <a:avLst/>
          </a:prstGeom>
          <a:noFill/>
        </p:spPr>
        <p:txBody>
          <a:bodyPr wrap="square" rtlCol="0">
            <a:spAutoFit/>
          </a:bodyPr>
          <a:lstStyle/>
          <a:p>
            <a:r>
              <a:rPr lang="en-US" sz="1400" dirty="0"/>
              <a:t>Time</a:t>
            </a:r>
          </a:p>
        </p:txBody>
      </p:sp>
      <p:sp>
        <p:nvSpPr>
          <p:cNvPr id="7" name="TextBox 6">
            <a:extLst>
              <a:ext uri="{FF2B5EF4-FFF2-40B4-BE49-F238E27FC236}">
                <a16:creationId xmlns:a16="http://schemas.microsoft.com/office/drawing/2014/main" id="{102EFA47-8C21-0D4D-8446-B943F388C243}"/>
              </a:ext>
            </a:extLst>
          </p:cNvPr>
          <p:cNvSpPr txBox="1"/>
          <p:nvPr/>
        </p:nvSpPr>
        <p:spPr>
          <a:xfrm>
            <a:off x="8788843" y="474044"/>
            <a:ext cx="1011936" cy="307777"/>
          </a:xfrm>
          <a:prstGeom prst="rect">
            <a:avLst/>
          </a:prstGeom>
          <a:noFill/>
        </p:spPr>
        <p:txBody>
          <a:bodyPr wrap="square" rtlCol="0">
            <a:spAutoFit/>
          </a:bodyPr>
          <a:lstStyle/>
          <a:p>
            <a:r>
              <a:rPr lang="en-US" sz="1400" dirty="0"/>
              <a:t>Value</a:t>
            </a:r>
          </a:p>
        </p:txBody>
      </p:sp>
      <p:cxnSp>
        <p:nvCxnSpPr>
          <p:cNvPr id="8" name="Straight Connector 7">
            <a:extLst>
              <a:ext uri="{FF2B5EF4-FFF2-40B4-BE49-F238E27FC236}">
                <a16:creationId xmlns:a16="http://schemas.microsoft.com/office/drawing/2014/main" id="{CC96C10B-E455-E147-9666-ED2C4981464A}"/>
              </a:ext>
            </a:extLst>
          </p:cNvPr>
          <p:cNvCxnSpPr>
            <a:cxnSpLocks/>
          </p:cNvCxnSpPr>
          <p:nvPr/>
        </p:nvCxnSpPr>
        <p:spPr>
          <a:xfrm>
            <a:off x="9448800" y="1189300"/>
            <a:ext cx="2185416"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F3B2BE3-CD5A-0A43-B2D2-74E06C2858B3}"/>
                  </a:ext>
                </a:extLst>
              </p:cNvPr>
              <p:cNvSpPr/>
              <p:nvPr/>
            </p:nvSpPr>
            <p:spPr>
              <a:xfrm>
                <a:off x="8664330" y="1027906"/>
                <a:ext cx="774186" cy="324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𝜔</m:t>
                          </m:r>
                        </m:e>
                        <m:sub>
                          <m:r>
                            <a:rPr lang="en-US" sz="1400" i="1">
                              <a:latin typeface="Cambria Math" panose="02040503050406030204" pitchFamily="18" charset="0"/>
                            </a:rPr>
                            <m:t>𝑞</m:t>
                          </m:r>
                          <m:r>
                            <a:rPr lang="en-CA" sz="1400" b="0" i="1" smtClean="0">
                              <a:latin typeface="Cambria Math" panose="02040503050406030204" pitchFamily="18" charset="0"/>
                            </a:rPr>
                            <m:t>𝑐</m:t>
                          </m:r>
                        </m:sub>
                      </m:sSub>
                      <m:d>
                        <m:dPr>
                          <m:ctrlPr>
                            <a:rPr lang="en-US" sz="1400" i="1">
                              <a:latin typeface="Cambria Math" panose="02040503050406030204" pitchFamily="18" charset="0"/>
                            </a:rPr>
                          </m:ctrlPr>
                        </m:dPr>
                        <m:e>
                          <m:r>
                            <a:rPr lang="en-US" sz="1400" i="1">
                              <a:latin typeface="Cambria Math" panose="02040503050406030204" pitchFamily="18" charset="0"/>
                            </a:rPr>
                            <m:t>𝐺</m:t>
                          </m:r>
                        </m:e>
                      </m:d>
                    </m:oMath>
                  </m:oMathPara>
                </a14:m>
                <a:endParaRPr lang="en-US" sz="1400" dirty="0"/>
              </a:p>
            </p:txBody>
          </p:sp>
        </mc:Choice>
        <mc:Fallback xmlns="">
          <p:sp>
            <p:nvSpPr>
              <p:cNvPr id="9" name="Rectangle 8">
                <a:extLst>
                  <a:ext uri="{FF2B5EF4-FFF2-40B4-BE49-F238E27FC236}">
                    <a16:creationId xmlns:a16="http://schemas.microsoft.com/office/drawing/2014/main" id="{9F3B2BE3-CD5A-0A43-B2D2-74E06C2858B3}"/>
                  </a:ext>
                </a:extLst>
              </p:cNvPr>
              <p:cNvSpPr>
                <a:spLocks noRot="1" noChangeAspect="1" noMove="1" noResize="1" noEditPoints="1" noAdjustHandles="1" noChangeArrowheads="1" noChangeShapeType="1" noTextEdit="1"/>
              </p:cNvSpPr>
              <p:nvPr/>
            </p:nvSpPr>
            <p:spPr>
              <a:xfrm>
                <a:off x="8664330" y="1027906"/>
                <a:ext cx="774186" cy="324384"/>
              </a:xfrm>
              <a:prstGeom prst="rect">
                <a:avLst/>
              </a:prstGeom>
              <a:blipFill>
                <a:blip r:embed="rId3"/>
                <a:stretch>
                  <a:fillRect/>
                </a:stretch>
              </a:blipFill>
            </p:spPr>
            <p:txBody>
              <a:bodyPr/>
              <a:lstStyle/>
              <a:p>
                <a:r>
                  <a:rPr lang="en-US">
                    <a:noFill/>
                  </a:rPr>
                  <a:t> </a:t>
                </a:r>
              </a:p>
            </p:txBody>
          </p:sp>
        </mc:Fallback>
      </mc:AlternateContent>
      <p:sp>
        <p:nvSpPr>
          <p:cNvPr id="11" name="Freeform 10">
            <a:extLst>
              <a:ext uri="{FF2B5EF4-FFF2-40B4-BE49-F238E27FC236}">
                <a16:creationId xmlns:a16="http://schemas.microsoft.com/office/drawing/2014/main" id="{5264516C-B3DC-6744-9346-B2149F644EF3}"/>
              </a:ext>
            </a:extLst>
          </p:cNvPr>
          <p:cNvSpPr/>
          <p:nvPr/>
        </p:nvSpPr>
        <p:spPr>
          <a:xfrm>
            <a:off x="9707880" y="528823"/>
            <a:ext cx="1926336" cy="553155"/>
          </a:xfrm>
          <a:custGeom>
            <a:avLst/>
            <a:gdLst>
              <a:gd name="connsiteX0" fmla="*/ 0 w 1926336"/>
              <a:gd name="connsiteY0" fmla="*/ 0 h 553155"/>
              <a:gd name="connsiteX1" fmla="*/ 280416 w 1926336"/>
              <a:gd name="connsiteY1" fmla="*/ 438912 h 553155"/>
              <a:gd name="connsiteX2" fmla="*/ 1255776 w 1926336"/>
              <a:gd name="connsiteY2" fmla="*/ 524256 h 553155"/>
              <a:gd name="connsiteX3" fmla="*/ 1926336 w 1926336"/>
              <a:gd name="connsiteY3" fmla="*/ 536448 h 553155"/>
            </a:gdLst>
            <a:ahLst/>
            <a:cxnLst>
              <a:cxn ang="0">
                <a:pos x="connsiteX0" y="connsiteY0"/>
              </a:cxn>
              <a:cxn ang="0">
                <a:pos x="connsiteX1" y="connsiteY1"/>
              </a:cxn>
              <a:cxn ang="0">
                <a:pos x="connsiteX2" y="connsiteY2"/>
              </a:cxn>
              <a:cxn ang="0">
                <a:pos x="connsiteX3" y="connsiteY3"/>
              </a:cxn>
            </a:cxnLst>
            <a:rect l="l" t="t" r="r" b="b"/>
            <a:pathLst>
              <a:path w="1926336" h="553155">
                <a:moveTo>
                  <a:pt x="0" y="0"/>
                </a:moveTo>
                <a:cubicBezTo>
                  <a:pt x="35560" y="175768"/>
                  <a:pt x="71120" y="351536"/>
                  <a:pt x="280416" y="438912"/>
                </a:cubicBezTo>
                <a:cubicBezTo>
                  <a:pt x="489712" y="526288"/>
                  <a:pt x="981456" y="508000"/>
                  <a:pt x="1255776" y="524256"/>
                </a:cubicBezTo>
                <a:cubicBezTo>
                  <a:pt x="1530096" y="540512"/>
                  <a:pt x="1765808" y="573024"/>
                  <a:pt x="1926336" y="536448"/>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75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881A957-534D-A344-819F-8729AAC1B4F7}"/>
                  </a:ext>
                </a:extLst>
              </p:cNvPr>
              <p:cNvSpPr>
                <a:spLocks noGrp="1"/>
              </p:cNvSpPr>
              <p:nvPr>
                <p:ph type="title"/>
              </p:nvPr>
            </p:nvSpPr>
            <p:spPr/>
            <p:txBody>
              <a:bodyPr>
                <a:normAutofit fontScale="90000"/>
              </a:bodyPr>
              <a:lstStyle/>
              <a:p>
                <a:r>
                  <a:rPr lang="en-US" dirty="0"/>
                  <a:t>Algorithm to approximate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𝑞</m:t>
                        </m:r>
                      </m:sub>
                    </m:sSub>
                  </m:oMath>
                </a14:m>
                <a:r>
                  <a:rPr lang="en-US" dirty="0"/>
                  <a:t>, assuming </a:t>
                </a:r>
                <a:r>
                  <a:rPr lang="en-US" dirty="0" err="1"/>
                  <a:t>Tsirelson</a:t>
                </a:r>
                <a:endParaRPr lang="en-US" dirty="0"/>
              </a:p>
            </p:txBody>
          </p:sp>
        </mc:Choice>
        <mc:Fallback xmlns="">
          <p:sp>
            <p:nvSpPr>
              <p:cNvPr id="2" name="Title 1">
                <a:extLst>
                  <a:ext uri="{FF2B5EF4-FFF2-40B4-BE49-F238E27FC236}">
                    <a16:creationId xmlns:a16="http://schemas.microsoft.com/office/drawing/2014/main" id="{6881A957-534D-A344-819F-8729AAC1B4F7}"/>
                  </a:ext>
                </a:extLst>
              </p:cNvPr>
              <p:cNvSpPr>
                <a:spLocks noGrp="1" noRot="1" noChangeAspect="1" noMove="1" noResize="1" noEditPoints="1" noAdjustHandles="1" noChangeArrowheads="1" noChangeShapeType="1" noTextEdit="1"/>
              </p:cNvSpPr>
              <p:nvPr>
                <p:ph type="title"/>
              </p:nvPr>
            </p:nvSpPr>
            <p:spPr>
              <a:blipFill>
                <a:blip r:embed="rId2"/>
                <a:stretch>
                  <a:fillRect l="-2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2419E7-B426-D542-A5FE-511551FD61AA}"/>
                  </a:ext>
                </a:extLst>
              </p:cNvPr>
              <p:cNvSpPr>
                <a:spLocks noGrp="1"/>
              </p:cNvSpPr>
              <p:nvPr>
                <p:ph idx="1"/>
              </p:nvPr>
            </p:nvSpPr>
            <p:spPr>
              <a:xfrm>
                <a:off x="846134" y="4942487"/>
                <a:ext cx="10515600" cy="1915513"/>
              </a:xfrm>
            </p:spPr>
            <p:txBody>
              <a:bodyPr>
                <a:normAutofit/>
              </a:bodyPr>
              <a:lstStyle/>
              <a:p>
                <a:pPr marL="0" indent="0">
                  <a:buNone/>
                </a:pPr>
                <a:r>
                  <a:rPr lang="en-US" dirty="0"/>
                  <a:t>If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𝐶</m:t>
                        </m:r>
                      </m:e>
                      <m:sub>
                        <m:r>
                          <a:rPr lang="en-CA" i="1">
                            <a:latin typeface="Cambria Math" panose="02040503050406030204" pitchFamily="18" charset="0"/>
                          </a:rPr>
                          <m:t>𝑞𝑎</m:t>
                        </m:r>
                      </m:sub>
                    </m:sSub>
                  </m:oMath>
                </a14:m>
                <a:r>
                  <a:rPr lang="en-CA" dirty="0"/>
                  <a:t> </a:t>
                </a:r>
                <a:r>
                  <a:rPr lang="en-US" dirty="0"/>
                  <a:t>=</a:t>
                </a:r>
                <a:r>
                  <a:rPr lang="en-CA" dirty="0"/>
                  <a:t>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𝐶</m:t>
                        </m:r>
                      </m:e>
                      <m:sub>
                        <m:r>
                          <a:rPr lang="en-CA" i="1">
                            <a:latin typeface="Cambria Math" panose="02040503050406030204" pitchFamily="18" charset="0"/>
                          </a:rPr>
                          <m:t>𝑞𝑐</m:t>
                        </m:r>
                      </m:sub>
                    </m:sSub>
                  </m:oMath>
                </a14:m>
                <a:r>
                  <a:rPr lang="en-US" dirty="0"/>
                  <a:t>, algorithm converges and approximates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𝜔</m:t>
                        </m:r>
                      </m:e>
                      <m:sub>
                        <m:r>
                          <a:rPr lang="en-CA" b="0" i="1" smtClean="0">
                            <a:latin typeface="Cambria Math" panose="02040503050406030204" pitchFamily="18" charset="0"/>
                          </a:rPr>
                          <m:t>𝑞</m:t>
                        </m:r>
                      </m:sub>
                    </m:sSub>
                    <m:d>
                      <m:dPr>
                        <m:ctrlPr>
                          <a:rPr lang="en-CA" b="0" i="1" smtClean="0">
                            <a:latin typeface="Cambria Math" panose="02040503050406030204" pitchFamily="18" charset="0"/>
                          </a:rPr>
                        </m:ctrlPr>
                      </m:dPr>
                      <m:e>
                        <m:r>
                          <a:rPr lang="en-CA" b="0" i="1" smtClean="0">
                            <a:latin typeface="Cambria Math" panose="02040503050406030204" pitchFamily="18" charset="0"/>
                          </a:rPr>
                          <m:t>𝐺</m:t>
                        </m:r>
                      </m:e>
                    </m:d>
                    <m:r>
                      <a:rPr lang="en-CA" b="0" i="1" smtClean="0">
                        <a:latin typeface="Cambria Math" panose="02040503050406030204" pitchFamily="18" charset="0"/>
                      </a:rPr>
                      <m:t>±</m:t>
                    </m:r>
                    <m:r>
                      <a:rPr lang="en-CA" b="0" i="1" smtClean="0">
                        <a:latin typeface="Cambria Math" panose="02040503050406030204" pitchFamily="18" charset="0"/>
                      </a:rPr>
                      <m:t>𝜖</m:t>
                    </m:r>
                  </m:oMath>
                </a14:m>
                <a:r>
                  <a:rPr lang="en-US" dirty="0"/>
                  <a:t>.</a:t>
                </a:r>
              </a:p>
              <a:p>
                <a:pPr lvl="1"/>
                <a:r>
                  <a:rPr lang="en-US" dirty="0"/>
                  <a:t>No guarantees on convergence rate!</a:t>
                </a:r>
              </a:p>
            </p:txBody>
          </p:sp>
        </mc:Choice>
        <mc:Fallback xmlns="">
          <p:sp>
            <p:nvSpPr>
              <p:cNvPr id="3" name="Content Placeholder 2">
                <a:extLst>
                  <a:ext uri="{FF2B5EF4-FFF2-40B4-BE49-F238E27FC236}">
                    <a16:creationId xmlns:a16="http://schemas.microsoft.com/office/drawing/2014/main" id="{D22419E7-B426-D542-A5FE-511551FD61AA}"/>
                  </a:ext>
                </a:extLst>
              </p:cNvPr>
              <p:cNvSpPr>
                <a:spLocks noGrp="1" noRot="1" noChangeAspect="1" noMove="1" noResize="1" noEditPoints="1" noAdjustHandles="1" noChangeArrowheads="1" noChangeShapeType="1" noTextEdit="1"/>
              </p:cNvSpPr>
              <p:nvPr>
                <p:ph idx="1"/>
              </p:nvPr>
            </p:nvSpPr>
            <p:spPr>
              <a:xfrm>
                <a:off x="846134" y="4942487"/>
                <a:ext cx="10515600" cy="1915513"/>
              </a:xfrm>
              <a:blipFill>
                <a:blip r:embed="rId3"/>
                <a:stretch>
                  <a:fillRect l="-1206" t="-3947"/>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D3DF6FC6-F3E9-E449-BEEC-C22CD3B863C1}"/>
              </a:ext>
            </a:extLst>
          </p:cNvPr>
          <p:cNvCxnSpPr>
            <a:cxnSpLocks/>
          </p:cNvCxnSpPr>
          <p:nvPr/>
        </p:nvCxnSpPr>
        <p:spPr>
          <a:xfrm flipV="1">
            <a:off x="8967967" y="1320922"/>
            <a:ext cx="0" cy="29289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DBB5DF8-6501-6541-A8A0-28220350E1E8}"/>
              </a:ext>
            </a:extLst>
          </p:cNvPr>
          <p:cNvCxnSpPr>
            <a:cxnSpLocks/>
          </p:cNvCxnSpPr>
          <p:nvPr/>
        </p:nvCxnSpPr>
        <p:spPr>
          <a:xfrm>
            <a:off x="8967967" y="4217639"/>
            <a:ext cx="271013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06E013B-7178-404E-9E51-BCC40AB22427}"/>
              </a:ext>
            </a:extLst>
          </p:cNvPr>
          <p:cNvSpPr txBox="1"/>
          <p:nvPr/>
        </p:nvSpPr>
        <p:spPr>
          <a:xfrm>
            <a:off x="11180064" y="4379779"/>
            <a:ext cx="1011936" cy="369332"/>
          </a:xfrm>
          <a:prstGeom prst="rect">
            <a:avLst/>
          </a:prstGeom>
          <a:noFill/>
        </p:spPr>
        <p:txBody>
          <a:bodyPr wrap="square" rtlCol="0">
            <a:spAutoFit/>
          </a:bodyPr>
          <a:lstStyle/>
          <a:p>
            <a:r>
              <a:rPr lang="en-US" dirty="0"/>
              <a:t>Time</a:t>
            </a:r>
          </a:p>
        </p:txBody>
      </p:sp>
      <p:sp>
        <p:nvSpPr>
          <p:cNvPr id="15" name="TextBox 14">
            <a:extLst>
              <a:ext uri="{FF2B5EF4-FFF2-40B4-BE49-F238E27FC236}">
                <a16:creationId xmlns:a16="http://schemas.microsoft.com/office/drawing/2014/main" id="{C4B1751C-1785-BD45-99B1-7472D42A412F}"/>
              </a:ext>
            </a:extLst>
          </p:cNvPr>
          <p:cNvSpPr txBox="1"/>
          <p:nvPr/>
        </p:nvSpPr>
        <p:spPr>
          <a:xfrm>
            <a:off x="8149973" y="1448597"/>
            <a:ext cx="1011936" cy="369332"/>
          </a:xfrm>
          <a:prstGeom prst="rect">
            <a:avLst/>
          </a:prstGeom>
          <a:noFill/>
        </p:spPr>
        <p:txBody>
          <a:bodyPr wrap="square" rtlCol="0">
            <a:spAutoFit/>
          </a:bodyPr>
          <a:lstStyle/>
          <a:p>
            <a:r>
              <a:rPr lang="en-US" dirty="0"/>
              <a:t>Value</a:t>
            </a:r>
          </a:p>
        </p:txBody>
      </p:sp>
      <p:cxnSp>
        <p:nvCxnSpPr>
          <p:cNvPr id="16" name="Straight Connector 15">
            <a:extLst>
              <a:ext uri="{FF2B5EF4-FFF2-40B4-BE49-F238E27FC236}">
                <a16:creationId xmlns:a16="http://schemas.microsoft.com/office/drawing/2014/main" id="{30383641-C0FE-BA4A-B18F-79D75AA001EE}"/>
              </a:ext>
            </a:extLst>
          </p:cNvPr>
          <p:cNvCxnSpPr>
            <a:cxnSpLocks/>
          </p:cNvCxnSpPr>
          <p:nvPr/>
        </p:nvCxnSpPr>
        <p:spPr>
          <a:xfrm>
            <a:off x="8809931" y="2784243"/>
            <a:ext cx="2868168"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0CFF5AE0-1DA6-994D-AADD-E38F0AB205D3}"/>
                  </a:ext>
                </a:extLst>
              </p:cNvPr>
              <p:cNvSpPr/>
              <p:nvPr/>
            </p:nvSpPr>
            <p:spPr>
              <a:xfrm>
                <a:off x="7732027" y="2480493"/>
                <a:ext cx="1181670" cy="6891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𝑞</m:t>
                          </m:r>
                        </m:sub>
                      </m:sSub>
                      <m:d>
                        <m:dPr>
                          <m:ctrlPr>
                            <a:rPr lang="en-US" i="1">
                              <a:latin typeface="Cambria Math" panose="02040503050406030204" pitchFamily="18" charset="0"/>
                            </a:rPr>
                          </m:ctrlPr>
                        </m:dPr>
                        <m:e>
                          <m:r>
                            <a:rPr lang="en-US" i="1">
                              <a:latin typeface="Cambria Math" panose="02040503050406030204" pitchFamily="18" charset="0"/>
                            </a:rPr>
                            <m:t>𝐺</m:t>
                          </m:r>
                        </m:e>
                      </m:d>
                    </m:oMath>
                    <m:oMath xmlns:m="http://schemas.openxmlformats.org/officeDocument/2006/math">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𝜔</m:t>
                          </m:r>
                        </m:e>
                        <m:sub>
                          <m:r>
                            <a:rPr lang="en-CA" b="0" i="1" smtClean="0">
                              <a:latin typeface="Cambria Math" panose="02040503050406030204" pitchFamily="18" charset="0"/>
                            </a:rPr>
                            <m:t>𝑞𝑐</m:t>
                          </m:r>
                        </m:sub>
                      </m:sSub>
                      <m:r>
                        <a:rPr lang="en-CA" b="0" i="1" smtClean="0">
                          <a:latin typeface="Cambria Math" panose="02040503050406030204" pitchFamily="18" charset="0"/>
                        </a:rPr>
                        <m:t>(</m:t>
                      </m:r>
                      <m:r>
                        <a:rPr lang="en-CA" b="0" i="1" smtClean="0">
                          <a:latin typeface="Cambria Math" panose="02040503050406030204" pitchFamily="18" charset="0"/>
                        </a:rPr>
                        <m:t>𝐺</m:t>
                      </m:r>
                      <m:r>
                        <a:rPr lang="en-CA" b="0" i="1" smtClean="0">
                          <a:latin typeface="Cambria Math" panose="02040503050406030204" pitchFamily="18" charset="0"/>
                        </a:rPr>
                        <m:t>)</m:t>
                      </m:r>
                    </m:oMath>
                  </m:oMathPara>
                </a14:m>
                <a:endParaRPr lang="en-US" dirty="0"/>
              </a:p>
            </p:txBody>
          </p:sp>
        </mc:Choice>
        <mc:Fallback xmlns="">
          <p:sp>
            <p:nvSpPr>
              <p:cNvPr id="17" name="Rectangle 16">
                <a:extLst>
                  <a:ext uri="{FF2B5EF4-FFF2-40B4-BE49-F238E27FC236}">
                    <a16:creationId xmlns:a16="http://schemas.microsoft.com/office/drawing/2014/main" id="{0CFF5AE0-1DA6-994D-AADD-E38F0AB205D3}"/>
                  </a:ext>
                </a:extLst>
              </p:cNvPr>
              <p:cNvSpPr>
                <a:spLocks noRot="1" noChangeAspect="1" noMove="1" noResize="1" noEditPoints="1" noAdjustHandles="1" noChangeArrowheads="1" noChangeShapeType="1" noTextEdit="1"/>
              </p:cNvSpPr>
              <p:nvPr/>
            </p:nvSpPr>
            <p:spPr>
              <a:xfrm>
                <a:off x="7732027" y="2480493"/>
                <a:ext cx="1181670" cy="689163"/>
              </a:xfrm>
              <a:prstGeom prst="rect">
                <a:avLst/>
              </a:prstGeom>
              <a:blipFill>
                <a:blip r:embed="rId4"/>
                <a:stretch>
                  <a:fillRect b="-1786"/>
                </a:stretch>
              </a:blipFill>
            </p:spPr>
            <p:txBody>
              <a:bodyPr/>
              <a:lstStyle/>
              <a:p>
                <a:r>
                  <a:rPr lang="en-US">
                    <a:noFill/>
                  </a:rPr>
                  <a:t> </a:t>
                </a:r>
              </a:p>
            </p:txBody>
          </p:sp>
        </mc:Fallback>
      </mc:AlternateContent>
      <p:sp>
        <p:nvSpPr>
          <p:cNvPr id="18" name="Freeform 17">
            <a:extLst>
              <a:ext uri="{FF2B5EF4-FFF2-40B4-BE49-F238E27FC236}">
                <a16:creationId xmlns:a16="http://schemas.microsoft.com/office/drawing/2014/main" id="{C13ED7C4-BBC4-D845-927A-5690E8B2107C}"/>
              </a:ext>
            </a:extLst>
          </p:cNvPr>
          <p:cNvSpPr/>
          <p:nvPr/>
        </p:nvSpPr>
        <p:spPr>
          <a:xfrm>
            <a:off x="9161909" y="1499371"/>
            <a:ext cx="2524123" cy="1128156"/>
          </a:xfrm>
          <a:custGeom>
            <a:avLst/>
            <a:gdLst>
              <a:gd name="connsiteX0" fmla="*/ 0 w 1926336"/>
              <a:gd name="connsiteY0" fmla="*/ 0 h 553155"/>
              <a:gd name="connsiteX1" fmla="*/ 280416 w 1926336"/>
              <a:gd name="connsiteY1" fmla="*/ 438912 h 553155"/>
              <a:gd name="connsiteX2" fmla="*/ 1255776 w 1926336"/>
              <a:gd name="connsiteY2" fmla="*/ 524256 h 553155"/>
              <a:gd name="connsiteX3" fmla="*/ 1926336 w 1926336"/>
              <a:gd name="connsiteY3" fmla="*/ 536448 h 553155"/>
            </a:gdLst>
            <a:ahLst/>
            <a:cxnLst>
              <a:cxn ang="0">
                <a:pos x="connsiteX0" y="connsiteY0"/>
              </a:cxn>
              <a:cxn ang="0">
                <a:pos x="connsiteX1" y="connsiteY1"/>
              </a:cxn>
              <a:cxn ang="0">
                <a:pos x="connsiteX2" y="connsiteY2"/>
              </a:cxn>
              <a:cxn ang="0">
                <a:pos x="connsiteX3" y="connsiteY3"/>
              </a:cxn>
            </a:cxnLst>
            <a:rect l="l" t="t" r="r" b="b"/>
            <a:pathLst>
              <a:path w="1926336" h="553155">
                <a:moveTo>
                  <a:pt x="0" y="0"/>
                </a:moveTo>
                <a:cubicBezTo>
                  <a:pt x="35560" y="175768"/>
                  <a:pt x="71120" y="351536"/>
                  <a:pt x="280416" y="438912"/>
                </a:cubicBezTo>
                <a:cubicBezTo>
                  <a:pt x="489712" y="526288"/>
                  <a:pt x="981456" y="508000"/>
                  <a:pt x="1255776" y="524256"/>
                </a:cubicBezTo>
                <a:cubicBezTo>
                  <a:pt x="1530096" y="540512"/>
                  <a:pt x="1765808" y="573024"/>
                  <a:pt x="1926336" y="536448"/>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A1DC5678-12ED-A24A-982D-07F1BF99A369}"/>
              </a:ext>
            </a:extLst>
          </p:cNvPr>
          <p:cNvSpPr/>
          <p:nvPr/>
        </p:nvSpPr>
        <p:spPr>
          <a:xfrm>
            <a:off x="9225982" y="2949928"/>
            <a:ext cx="2588701" cy="1069772"/>
          </a:xfrm>
          <a:custGeom>
            <a:avLst/>
            <a:gdLst>
              <a:gd name="connsiteX0" fmla="*/ 0 w 2036064"/>
              <a:gd name="connsiteY0" fmla="*/ 499872 h 499872"/>
              <a:gd name="connsiteX1" fmla="*/ 341376 w 2036064"/>
              <a:gd name="connsiteY1" fmla="*/ 134112 h 499872"/>
              <a:gd name="connsiteX2" fmla="*/ 1682496 w 2036064"/>
              <a:gd name="connsiteY2" fmla="*/ 24384 h 499872"/>
              <a:gd name="connsiteX3" fmla="*/ 2036064 w 2036064"/>
              <a:gd name="connsiteY3" fmla="*/ 0 h 499872"/>
            </a:gdLst>
            <a:ahLst/>
            <a:cxnLst>
              <a:cxn ang="0">
                <a:pos x="connsiteX0" y="connsiteY0"/>
              </a:cxn>
              <a:cxn ang="0">
                <a:pos x="connsiteX1" y="connsiteY1"/>
              </a:cxn>
              <a:cxn ang="0">
                <a:pos x="connsiteX2" y="connsiteY2"/>
              </a:cxn>
              <a:cxn ang="0">
                <a:pos x="connsiteX3" y="connsiteY3"/>
              </a:cxn>
            </a:cxnLst>
            <a:rect l="l" t="t" r="r" b="b"/>
            <a:pathLst>
              <a:path w="2036064" h="499872">
                <a:moveTo>
                  <a:pt x="0" y="499872"/>
                </a:moveTo>
                <a:cubicBezTo>
                  <a:pt x="30480" y="356616"/>
                  <a:pt x="60960" y="213360"/>
                  <a:pt x="341376" y="134112"/>
                </a:cubicBezTo>
                <a:cubicBezTo>
                  <a:pt x="621792" y="54864"/>
                  <a:pt x="1400048" y="46736"/>
                  <a:pt x="1682496" y="24384"/>
                </a:cubicBezTo>
                <a:cubicBezTo>
                  <a:pt x="1964944" y="2032"/>
                  <a:pt x="1914144" y="10160"/>
                  <a:pt x="2036064" y="0"/>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61742B8-085B-914C-86C0-9E4CAAA62762}"/>
                  </a:ext>
                </a:extLst>
              </p:cNvPr>
              <p:cNvSpPr txBox="1"/>
              <p:nvPr/>
            </p:nvSpPr>
            <p:spPr>
              <a:xfrm>
                <a:off x="846134" y="1499371"/>
                <a:ext cx="6727857" cy="2709396"/>
              </a:xfrm>
              <a:prstGeom prst="rect">
                <a:avLst/>
              </a:prstGeom>
              <a:solidFill>
                <a:schemeClr val="accent3">
                  <a:lumMod val="20000"/>
                  <a:lumOff val="80000"/>
                </a:schemeClr>
              </a:solidFill>
            </p:spPr>
            <p:txBody>
              <a:bodyPr wrap="square" rtlCol="0">
                <a:spAutoFit/>
              </a:bodyPr>
              <a:lstStyle/>
              <a:p>
                <a:pPr>
                  <a:lnSpc>
                    <a:spcPct val="150000"/>
                  </a:lnSpc>
                </a:pPr>
                <a:r>
                  <a:rPr lang="en-US" sz="2800" dirty="0"/>
                  <a:t>For </a:t>
                </a:r>
                <a14:m>
                  <m:oMath xmlns:m="http://schemas.openxmlformats.org/officeDocument/2006/math">
                    <m:r>
                      <a:rPr lang="en-CA" sz="2800" i="1" smtClean="0">
                        <a:latin typeface="Cambria Math" panose="02040503050406030204" pitchFamily="18" charset="0"/>
                      </a:rPr>
                      <m:t>𝑑</m:t>
                    </m:r>
                    <m:r>
                      <a:rPr lang="en-CA" sz="2800" b="0" i="1" smtClean="0">
                        <a:latin typeface="Cambria Math" panose="02040503050406030204" pitchFamily="18" charset="0"/>
                      </a:rPr>
                      <m:t>=1,2,3,…</m:t>
                    </m:r>
                    <m:r>
                      <a:rPr lang="en-CA" sz="2800" i="1">
                        <a:latin typeface="Cambria Math" panose="02040503050406030204" pitchFamily="18" charset="0"/>
                      </a:rPr>
                      <m:t> </m:t>
                    </m:r>
                  </m:oMath>
                </a14:m>
                <a:r>
                  <a:rPr lang="en-US" sz="2800" dirty="0"/>
                  <a:t>:</a:t>
                </a:r>
              </a:p>
              <a:p>
                <a:pPr marL="514350" indent="-514350">
                  <a:lnSpc>
                    <a:spcPct val="150000"/>
                  </a:lnSpc>
                  <a:buAutoNum type="arabicPeriod"/>
                </a:pPr>
                <a:r>
                  <a:rPr lang="en-US" sz="2800" dirty="0"/>
                  <a:t>Compute </a:t>
                </a:r>
                <a14:m>
                  <m:oMath xmlns:m="http://schemas.openxmlformats.org/officeDocument/2006/math">
                    <m:sSub>
                      <m:sSubPr>
                        <m:ctrlPr>
                          <a:rPr lang="en-CA" sz="2800" i="1">
                            <a:latin typeface="Cambria Math" panose="02040503050406030204" pitchFamily="18" charset="0"/>
                          </a:rPr>
                        </m:ctrlPr>
                      </m:sSubPr>
                      <m:e>
                        <m:r>
                          <a:rPr lang="en-CA" sz="2800" i="1">
                            <a:latin typeface="Cambria Math" panose="02040503050406030204" pitchFamily="18" charset="0"/>
                          </a:rPr>
                          <m:t>𝛼</m:t>
                        </m:r>
                      </m:e>
                      <m:sub>
                        <m:r>
                          <a:rPr lang="en-CA" sz="2800" i="1">
                            <a:latin typeface="Cambria Math" panose="02040503050406030204" pitchFamily="18" charset="0"/>
                          </a:rPr>
                          <m:t>𝑑</m:t>
                        </m:r>
                      </m:sub>
                    </m:sSub>
                    <m: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𝜔</m:t>
                        </m:r>
                      </m:e>
                      <m:sub>
                        <m:r>
                          <a:rPr lang="en-CA" sz="2800" b="0" i="1" smtClean="0">
                            <a:latin typeface="Cambria Math" panose="02040503050406030204" pitchFamily="18" charset="0"/>
                          </a:rPr>
                          <m:t>𝑞</m:t>
                        </m:r>
                      </m:sub>
                    </m:sSub>
                    <m:d>
                      <m:dPr>
                        <m:ctrlPr>
                          <a:rPr lang="en-CA" sz="2800" b="0" i="1" smtClean="0">
                            <a:latin typeface="Cambria Math" panose="02040503050406030204" pitchFamily="18" charset="0"/>
                          </a:rPr>
                        </m:ctrlPr>
                      </m:dPr>
                      <m:e>
                        <m:r>
                          <a:rPr lang="en-CA" sz="2800" b="0" i="1" smtClean="0">
                            <a:latin typeface="Cambria Math" panose="02040503050406030204" pitchFamily="18" charset="0"/>
                          </a:rPr>
                          <m:t>𝐺</m:t>
                        </m:r>
                      </m:e>
                    </m:d>
                  </m:oMath>
                </a14:m>
                <a:r>
                  <a:rPr lang="en-CA" sz="2800" i="1" dirty="0">
                    <a:latin typeface="Cambria Math" panose="02040503050406030204" pitchFamily="18" charset="0"/>
                  </a:rPr>
                  <a:t> </a:t>
                </a:r>
                <a:r>
                  <a:rPr lang="en-US" sz="2800" dirty="0"/>
                  <a:t>using </a:t>
                </a:r>
                <a14:m>
                  <m:oMath xmlns:m="http://schemas.openxmlformats.org/officeDocument/2006/math">
                    <m:r>
                      <a:rPr lang="en-CA" sz="2800" i="1">
                        <a:latin typeface="Cambria Math" panose="02040503050406030204" pitchFamily="18" charset="0"/>
                      </a:rPr>
                      <m:t>𝜖</m:t>
                    </m:r>
                  </m:oMath>
                </a14:m>
                <a:r>
                  <a:rPr lang="en-CA" sz="2800" i="1" dirty="0">
                    <a:latin typeface="Cambria Math" panose="02040503050406030204" pitchFamily="18" charset="0"/>
                  </a:rPr>
                  <a:t>-</a:t>
                </a:r>
                <a:r>
                  <a:rPr lang="en-US" sz="2800" dirty="0"/>
                  <a:t>net</a:t>
                </a:r>
              </a:p>
              <a:p>
                <a:pPr marL="514350" indent="-514350">
                  <a:lnSpc>
                    <a:spcPct val="150000"/>
                  </a:lnSpc>
                  <a:buFontTx/>
                  <a:buAutoNum type="arabicPeriod"/>
                </a:pPr>
                <a:r>
                  <a:rPr lang="en-CA" sz="2800" dirty="0"/>
                  <a:t>Compute </a:t>
                </a:r>
                <a14:m>
                  <m:oMath xmlns:m="http://schemas.openxmlformats.org/officeDocument/2006/math">
                    <m:sSub>
                      <m:sSubPr>
                        <m:ctrlPr>
                          <a:rPr lang="en-CA" sz="2800" i="1">
                            <a:latin typeface="Cambria Math" panose="02040503050406030204" pitchFamily="18" charset="0"/>
                          </a:rPr>
                        </m:ctrlPr>
                      </m:sSubPr>
                      <m:e>
                        <m:r>
                          <a:rPr lang="en-CA" sz="2800" i="1">
                            <a:latin typeface="Cambria Math" panose="02040503050406030204" pitchFamily="18" charset="0"/>
                          </a:rPr>
                          <m:t>𝛽</m:t>
                        </m:r>
                      </m:e>
                      <m:sub>
                        <m:r>
                          <a:rPr lang="en-CA" sz="2800" i="1">
                            <a:latin typeface="Cambria Math" panose="02040503050406030204" pitchFamily="18" charset="0"/>
                          </a:rPr>
                          <m:t>𝑑</m:t>
                        </m:r>
                      </m:sub>
                    </m:sSub>
                    <m: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𝜔</m:t>
                        </m:r>
                      </m:e>
                      <m:sub>
                        <m:r>
                          <a:rPr lang="en-CA" sz="2800" b="0" i="1" smtClean="0">
                            <a:latin typeface="Cambria Math" panose="02040503050406030204" pitchFamily="18" charset="0"/>
                          </a:rPr>
                          <m:t>𝑞𝑐</m:t>
                        </m:r>
                      </m:sub>
                    </m:sSub>
                    <m:r>
                      <a:rPr lang="en-CA" sz="2800" b="0" i="1" smtClean="0">
                        <a:latin typeface="Cambria Math" panose="02040503050406030204" pitchFamily="18" charset="0"/>
                      </a:rPr>
                      <m:t>(</m:t>
                    </m:r>
                    <m:r>
                      <a:rPr lang="en-CA" sz="2800" b="0" i="1" smtClean="0">
                        <a:latin typeface="Cambria Math" panose="02040503050406030204" pitchFamily="18" charset="0"/>
                      </a:rPr>
                      <m:t>𝐺</m:t>
                    </m:r>
                    <m:r>
                      <a:rPr lang="en-CA" sz="2800" b="0" i="1" smtClean="0">
                        <a:latin typeface="Cambria Math" panose="02040503050406030204" pitchFamily="18" charset="0"/>
                      </a:rPr>
                      <m:t>)</m:t>
                    </m:r>
                  </m:oMath>
                </a14:m>
                <a:r>
                  <a:rPr lang="en-US" sz="2800" dirty="0"/>
                  <a:t> using SDP</a:t>
                </a:r>
              </a:p>
              <a:p>
                <a:pPr marL="514350" indent="-514350">
                  <a:lnSpc>
                    <a:spcPct val="150000"/>
                  </a:lnSpc>
                  <a:buFontTx/>
                  <a:buAutoNum type="arabicPeriod"/>
                </a:pPr>
                <a:r>
                  <a:rPr lang="en-US" sz="2800" dirty="0"/>
                  <a:t>If </a:t>
                </a:r>
                <a14:m>
                  <m:oMath xmlns:m="http://schemas.openxmlformats.org/officeDocument/2006/math">
                    <m:sSub>
                      <m:sSubPr>
                        <m:ctrlPr>
                          <a:rPr lang="en-CA" sz="2800" i="1">
                            <a:latin typeface="Cambria Math" panose="02040503050406030204" pitchFamily="18" charset="0"/>
                          </a:rPr>
                        </m:ctrlPr>
                      </m:sSubPr>
                      <m:e>
                        <m:r>
                          <a:rPr lang="en-CA" sz="2800" i="1">
                            <a:latin typeface="Cambria Math" panose="02040503050406030204" pitchFamily="18" charset="0"/>
                          </a:rPr>
                          <m:t>𝛽</m:t>
                        </m:r>
                      </m:e>
                      <m:sub>
                        <m:r>
                          <a:rPr lang="en-CA" sz="2800" i="1">
                            <a:latin typeface="Cambria Math" panose="02040503050406030204" pitchFamily="18" charset="0"/>
                          </a:rPr>
                          <m:t>𝑑</m:t>
                        </m:r>
                      </m:sub>
                    </m:sSub>
                    <m:r>
                      <a:rPr lang="en-CA" sz="2800" i="1">
                        <a:latin typeface="Cambria Math" panose="02040503050406030204" pitchFamily="18" charset="0"/>
                      </a:rPr>
                      <m:t>−</m:t>
                    </m:r>
                    <m:sSub>
                      <m:sSubPr>
                        <m:ctrlPr>
                          <a:rPr lang="en-CA" sz="2800" i="1">
                            <a:latin typeface="Cambria Math" panose="02040503050406030204" pitchFamily="18" charset="0"/>
                          </a:rPr>
                        </m:ctrlPr>
                      </m:sSubPr>
                      <m:e>
                        <m:r>
                          <a:rPr lang="en-CA" sz="2800" i="1">
                            <a:latin typeface="Cambria Math" panose="02040503050406030204" pitchFamily="18" charset="0"/>
                          </a:rPr>
                          <m:t>𝛼</m:t>
                        </m:r>
                      </m:e>
                      <m:sub>
                        <m:r>
                          <a:rPr lang="en-CA" sz="2800" i="1">
                            <a:latin typeface="Cambria Math" panose="02040503050406030204" pitchFamily="18" charset="0"/>
                          </a:rPr>
                          <m:t>𝑑</m:t>
                        </m:r>
                      </m:sub>
                    </m:sSub>
                    <m:r>
                      <a:rPr lang="en-CA" sz="2800" i="1">
                        <a:latin typeface="Cambria Math" panose="02040503050406030204" pitchFamily="18" charset="0"/>
                      </a:rPr>
                      <m:t>≤</m:t>
                    </m:r>
                    <m:r>
                      <a:rPr lang="en-CA" sz="2800" b="0" i="1" smtClean="0">
                        <a:latin typeface="Cambria Math" panose="02040503050406030204" pitchFamily="18" charset="0"/>
                      </a:rPr>
                      <m:t>𝜖</m:t>
                    </m:r>
                  </m:oMath>
                </a14:m>
                <a:r>
                  <a:rPr lang="en-US" sz="2800" dirty="0"/>
                  <a:t>, output </a:t>
                </a:r>
                <a14:m>
                  <m:oMath xmlns:m="http://schemas.openxmlformats.org/officeDocument/2006/math">
                    <m:sSub>
                      <m:sSubPr>
                        <m:ctrlPr>
                          <a:rPr lang="en-CA" sz="2800" i="1">
                            <a:latin typeface="Cambria Math" panose="02040503050406030204" pitchFamily="18" charset="0"/>
                          </a:rPr>
                        </m:ctrlPr>
                      </m:sSubPr>
                      <m:e>
                        <m:r>
                          <a:rPr lang="en-CA" sz="2800" i="1">
                            <a:latin typeface="Cambria Math" panose="02040503050406030204" pitchFamily="18" charset="0"/>
                          </a:rPr>
                          <m:t>𝛽</m:t>
                        </m:r>
                      </m:e>
                      <m:sub>
                        <m:r>
                          <a:rPr lang="en-CA" sz="2800" i="1">
                            <a:latin typeface="Cambria Math" panose="02040503050406030204" pitchFamily="18" charset="0"/>
                          </a:rPr>
                          <m:t>𝑑</m:t>
                        </m:r>
                      </m:sub>
                    </m:sSub>
                  </m:oMath>
                </a14:m>
                <a:endParaRPr lang="en-US" sz="2800" dirty="0"/>
              </a:p>
            </p:txBody>
          </p:sp>
        </mc:Choice>
        <mc:Fallback xmlns="">
          <p:sp>
            <p:nvSpPr>
              <p:cNvPr id="20" name="TextBox 19">
                <a:extLst>
                  <a:ext uri="{FF2B5EF4-FFF2-40B4-BE49-F238E27FC236}">
                    <a16:creationId xmlns:a16="http://schemas.microsoft.com/office/drawing/2014/main" id="{961742B8-085B-914C-86C0-9E4CAAA62762}"/>
                  </a:ext>
                </a:extLst>
              </p:cNvPr>
              <p:cNvSpPr txBox="1">
                <a:spLocks noRot="1" noChangeAspect="1" noMove="1" noResize="1" noEditPoints="1" noAdjustHandles="1" noChangeArrowheads="1" noChangeShapeType="1" noTextEdit="1"/>
              </p:cNvSpPr>
              <p:nvPr/>
            </p:nvSpPr>
            <p:spPr>
              <a:xfrm>
                <a:off x="846134" y="1499371"/>
                <a:ext cx="6727857" cy="2709396"/>
              </a:xfrm>
              <a:prstGeom prst="rect">
                <a:avLst/>
              </a:prstGeom>
              <a:blipFill>
                <a:blip r:embed="rId5"/>
                <a:stretch>
                  <a:fillRect l="-1887" b="-5607"/>
                </a:stretch>
              </a:blipFill>
            </p:spPr>
            <p:txBody>
              <a:bodyPr/>
              <a:lstStyle/>
              <a:p>
                <a:r>
                  <a:rPr lang="en-US">
                    <a:noFill/>
                  </a:rPr>
                  <a:t> </a:t>
                </a:r>
              </a:p>
            </p:txBody>
          </p:sp>
        </mc:Fallback>
      </mc:AlternateContent>
    </p:spTree>
    <p:extLst>
      <p:ext uri="{BB962C8B-B14F-4D97-AF65-F5344CB8AC3E}">
        <p14:creationId xmlns:p14="http://schemas.microsoft.com/office/powerpoint/2010/main" val="357342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15" grpId="0"/>
      <p:bldP spid="17" grpId="0"/>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F678-7FD5-1E41-B7E5-8505FC94CD22}"/>
              </a:ext>
            </a:extLst>
          </p:cNvPr>
          <p:cNvSpPr>
            <a:spLocks noGrp="1"/>
          </p:cNvSpPr>
          <p:nvPr>
            <p:ph type="title"/>
          </p:nvPr>
        </p:nvSpPr>
        <p:spPr/>
        <p:txBody>
          <a:bodyPr/>
          <a:lstStyle/>
          <a:p>
            <a:r>
              <a:rPr lang="en-US" b="1" dirty="0"/>
              <a:t>MIP* = RE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5395FB8-9AF6-F947-BA60-5086802F0BB5}"/>
                  </a:ext>
                </a:extLst>
              </p:cNvPr>
              <p:cNvSpPr>
                <a:spLocks noGrp="1"/>
              </p:cNvSpPr>
              <p:nvPr>
                <p:ph idx="1"/>
              </p:nvPr>
            </p:nvSpPr>
            <p:spPr>
              <a:xfrm>
                <a:off x="838200" y="1690688"/>
                <a:ext cx="10515600" cy="3889376"/>
              </a:xfrm>
              <a:solidFill>
                <a:schemeClr val="accent4">
                  <a:lumMod val="20000"/>
                  <a:lumOff val="80000"/>
                </a:schemeClr>
              </a:solidFill>
              <a:ln w="28575">
                <a:solidFill>
                  <a:schemeClr val="tx1"/>
                </a:solidFill>
              </a:ln>
            </p:spPr>
            <p:txBody>
              <a:bodyPr>
                <a:normAutofit/>
              </a:bodyPr>
              <a:lstStyle/>
              <a:p>
                <a:pPr marL="0" indent="0">
                  <a:buNone/>
                </a:pPr>
                <a:r>
                  <a:rPr lang="en-CA" b="1" u="sng" dirty="0"/>
                  <a:t>Main result</a:t>
                </a:r>
                <a:r>
                  <a:rPr lang="en-CA" dirty="0"/>
                  <a:t> There exists an computable map </a:t>
                </a:r>
                <a14:m>
                  <m:oMath xmlns:m="http://schemas.openxmlformats.org/officeDocument/2006/math">
                    <m:r>
                      <a:rPr lang="en-CA" i="1">
                        <a:latin typeface="Cambria Math" panose="02040503050406030204" pitchFamily="18" charset="0"/>
                      </a:rPr>
                      <m:t>𝑀</m:t>
                    </m:r>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𝐺</m:t>
                        </m:r>
                      </m:e>
                      <m:sub>
                        <m:r>
                          <a:rPr lang="en-CA" i="1">
                            <a:latin typeface="Cambria Math" panose="02040503050406030204" pitchFamily="18" charset="0"/>
                          </a:rPr>
                          <m:t>𝑀</m:t>
                        </m:r>
                      </m:sub>
                    </m:sSub>
                  </m:oMath>
                </a14:m>
                <a:r>
                  <a:rPr lang="en-US" dirty="0"/>
                  <a:t> </a:t>
                </a:r>
                <a:r>
                  <a:rPr lang="en-CA" dirty="0"/>
                  <a:t>from Turing machines to nonlocal games </a:t>
                </a:r>
                <a:r>
                  <a:rPr lang="en-US" dirty="0"/>
                  <a:t>such that </a:t>
                </a:r>
              </a:p>
              <a:p>
                <a:pPr marL="0" indent="0">
                  <a:buNone/>
                </a:pPr>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mc:Choice>
        <mc:Fallback>
          <p:sp>
            <p:nvSpPr>
              <p:cNvPr id="3" name="Content Placeholder 2">
                <a:extLst>
                  <a:ext uri="{FF2B5EF4-FFF2-40B4-BE49-F238E27FC236}">
                    <a16:creationId xmlns:a16="http://schemas.microsoft.com/office/drawing/2014/main" id="{55395FB8-9AF6-F947-BA60-5086802F0BB5}"/>
                  </a:ext>
                </a:extLst>
              </p:cNvPr>
              <p:cNvSpPr>
                <a:spLocks noGrp="1" noRot="1" noChangeAspect="1" noMove="1" noResize="1" noEditPoints="1" noAdjustHandles="1" noChangeArrowheads="1" noChangeShapeType="1" noTextEdit="1"/>
              </p:cNvSpPr>
              <p:nvPr>
                <p:ph idx="1"/>
              </p:nvPr>
            </p:nvSpPr>
            <p:spPr>
              <a:xfrm>
                <a:off x="838200" y="1690688"/>
                <a:ext cx="10515600" cy="3889376"/>
              </a:xfrm>
              <a:blipFill>
                <a:blip r:embed="rId2"/>
                <a:stretch>
                  <a:fillRect l="-963" t="-2597"/>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D998BF39-4AA6-5441-B83C-3DDCBBEA77AA}"/>
                  </a:ext>
                </a:extLst>
              </p:cNvPr>
              <p:cNvSpPr/>
              <p:nvPr/>
            </p:nvSpPr>
            <p:spPr>
              <a:xfrm>
                <a:off x="3833952" y="3591880"/>
                <a:ext cx="761170"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3200" b="0" i="1" smtClean="0">
                              <a:latin typeface="Cambria Math" panose="02040503050406030204" pitchFamily="18" charset="0"/>
                            </a:rPr>
                          </m:ctrlPr>
                        </m:sSubPr>
                        <m:e>
                          <m:r>
                            <a:rPr lang="en-CA" sz="3200" b="0" i="1" smtClean="0">
                              <a:latin typeface="Cambria Math" panose="02040503050406030204" pitchFamily="18" charset="0"/>
                            </a:rPr>
                            <m:t>𝐺</m:t>
                          </m:r>
                        </m:e>
                        <m:sub>
                          <m:r>
                            <a:rPr lang="en-CA" sz="3200" b="0" i="1" smtClean="0">
                              <a:latin typeface="Cambria Math" panose="02040503050406030204" pitchFamily="18" charset="0"/>
                            </a:rPr>
                            <m:t>𝑀</m:t>
                          </m:r>
                        </m:sub>
                      </m:sSub>
                    </m:oMath>
                  </m:oMathPara>
                </a14:m>
                <a:endParaRPr lang="en-US" sz="3200" dirty="0"/>
              </a:p>
            </p:txBody>
          </p:sp>
        </mc:Choice>
        <mc:Fallback xmlns="">
          <p:sp>
            <p:nvSpPr>
              <p:cNvPr id="4" name="Rectangle 3">
                <a:extLst>
                  <a:ext uri="{FF2B5EF4-FFF2-40B4-BE49-F238E27FC236}">
                    <a16:creationId xmlns:a16="http://schemas.microsoft.com/office/drawing/2014/main" id="{D998BF39-4AA6-5441-B83C-3DDCBBEA77AA}"/>
                  </a:ext>
                </a:extLst>
              </p:cNvPr>
              <p:cNvSpPr>
                <a:spLocks noRot="1" noChangeAspect="1" noMove="1" noResize="1" noEditPoints="1" noAdjustHandles="1" noChangeArrowheads="1" noChangeShapeType="1" noTextEdit="1"/>
              </p:cNvSpPr>
              <p:nvPr/>
            </p:nvSpPr>
            <p:spPr>
              <a:xfrm>
                <a:off x="3833952" y="3591880"/>
                <a:ext cx="761170" cy="584775"/>
              </a:xfrm>
              <a:prstGeom prst="rect">
                <a:avLst/>
              </a:prstGeom>
              <a:blipFill>
                <a:blip r:embed="rId3"/>
                <a:stretch>
                  <a:fillRect l="-1639" b="-2128"/>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62F10E1D-04FE-CC4D-BED3-88E0FDF9C08F}"/>
              </a:ext>
            </a:extLst>
          </p:cNvPr>
          <p:cNvCxnSpPr>
            <a:cxnSpLocks/>
          </p:cNvCxnSpPr>
          <p:nvPr/>
        </p:nvCxnSpPr>
        <p:spPr>
          <a:xfrm flipV="1">
            <a:off x="4696476" y="3041879"/>
            <a:ext cx="2033062" cy="814124"/>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83445F7-77AC-874E-9939-30AC2D78B26A}"/>
              </a:ext>
            </a:extLst>
          </p:cNvPr>
          <p:cNvCxnSpPr>
            <a:cxnSpLocks/>
          </p:cNvCxnSpPr>
          <p:nvPr/>
        </p:nvCxnSpPr>
        <p:spPr>
          <a:xfrm>
            <a:off x="4731950" y="3990940"/>
            <a:ext cx="1923465" cy="775019"/>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94A8CE-05A9-5244-A3C9-2BA1166A49D1}"/>
                  </a:ext>
                </a:extLst>
              </p:cNvPr>
              <p:cNvSpPr txBox="1"/>
              <p:nvPr/>
            </p:nvSpPr>
            <p:spPr>
              <a:xfrm rot="20342425">
                <a:off x="4739168" y="2921085"/>
                <a:ext cx="1775065" cy="461665"/>
              </a:xfrm>
              <a:prstGeom prst="rect">
                <a:avLst/>
              </a:prstGeom>
              <a:noFill/>
            </p:spPr>
            <p:txBody>
              <a:bodyPr wrap="square" rtlCol="0">
                <a:spAutoFit/>
              </a:bodyPr>
              <a:lstStyle/>
              <a:p>
                <a14:m>
                  <m:oMath xmlns:m="http://schemas.openxmlformats.org/officeDocument/2006/math">
                    <m:r>
                      <a:rPr lang="en-CA" sz="2400" b="0" i="1" smtClean="0">
                        <a:latin typeface="Cambria Math" panose="02040503050406030204" pitchFamily="18" charset="0"/>
                      </a:rPr>
                      <m:t>𝑀</m:t>
                    </m:r>
                  </m:oMath>
                </a14:m>
                <a:r>
                  <a:rPr lang="en-US" sz="2400" dirty="0"/>
                  <a:t> halts</a:t>
                </a:r>
              </a:p>
            </p:txBody>
          </p:sp>
        </mc:Choice>
        <mc:Fallback xmlns="">
          <p:sp>
            <p:nvSpPr>
              <p:cNvPr id="7" name="TextBox 6">
                <a:extLst>
                  <a:ext uri="{FF2B5EF4-FFF2-40B4-BE49-F238E27FC236}">
                    <a16:creationId xmlns:a16="http://schemas.microsoft.com/office/drawing/2014/main" id="{7494A8CE-05A9-5244-A3C9-2BA1166A49D1}"/>
                  </a:ext>
                </a:extLst>
              </p:cNvPr>
              <p:cNvSpPr txBox="1">
                <a:spLocks noRot="1" noChangeAspect="1" noMove="1" noResize="1" noEditPoints="1" noAdjustHandles="1" noChangeArrowheads="1" noChangeShapeType="1" noTextEdit="1"/>
              </p:cNvSpPr>
              <p:nvPr/>
            </p:nvSpPr>
            <p:spPr>
              <a:xfrm rot="20342425">
                <a:off x="4739168" y="2921085"/>
                <a:ext cx="1775065" cy="461665"/>
              </a:xfrm>
              <a:prstGeom prst="rect">
                <a:avLst/>
              </a:prstGeom>
              <a:blipFill>
                <a:blip r:embed="rId4"/>
                <a:stretch>
                  <a:fillRect b="-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A30E43B-5D67-3943-A167-6B70595510C1}"/>
                  </a:ext>
                </a:extLst>
              </p:cNvPr>
              <p:cNvSpPr/>
              <p:nvPr/>
            </p:nvSpPr>
            <p:spPr>
              <a:xfrm>
                <a:off x="2041313" y="3521590"/>
                <a:ext cx="563809"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CA" sz="3200" b="0" i="1" smtClean="0">
                          <a:latin typeface="Cambria Math" panose="02040503050406030204" pitchFamily="18" charset="0"/>
                        </a:rPr>
                        <m:t>𝑀</m:t>
                      </m:r>
                    </m:oMath>
                  </m:oMathPara>
                </a14:m>
                <a:endParaRPr lang="en-US" sz="3200" dirty="0"/>
              </a:p>
            </p:txBody>
          </p:sp>
        </mc:Choice>
        <mc:Fallback xmlns="">
          <p:sp>
            <p:nvSpPr>
              <p:cNvPr id="8" name="Rectangle 7">
                <a:extLst>
                  <a:ext uri="{FF2B5EF4-FFF2-40B4-BE49-F238E27FC236}">
                    <a16:creationId xmlns:a16="http://schemas.microsoft.com/office/drawing/2014/main" id="{8A30E43B-5D67-3943-A167-6B70595510C1}"/>
                  </a:ext>
                </a:extLst>
              </p:cNvPr>
              <p:cNvSpPr>
                <a:spLocks noRot="1" noChangeAspect="1" noMove="1" noResize="1" noEditPoints="1" noAdjustHandles="1" noChangeArrowheads="1" noChangeShapeType="1" noTextEdit="1"/>
              </p:cNvSpPr>
              <p:nvPr/>
            </p:nvSpPr>
            <p:spPr>
              <a:xfrm>
                <a:off x="2041313" y="3521590"/>
                <a:ext cx="563809" cy="584775"/>
              </a:xfrm>
              <a:prstGeom prst="rect">
                <a:avLst/>
              </a:prstGeom>
              <a:blipFill>
                <a:blip r:embed="rId5"/>
                <a:stretch>
                  <a:fillRect l="-6667" r="-2222"/>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1D66BB72-149E-394F-9AB3-0AB520BC1A90}"/>
              </a:ext>
            </a:extLst>
          </p:cNvPr>
          <p:cNvCxnSpPr>
            <a:cxnSpLocks/>
          </p:cNvCxnSpPr>
          <p:nvPr/>
        </p:nvCxnSpPr>
        <p:spPr>
          <a:xfrm>
            <a:off x="2703093" y="3891470"/>
            <a:ext cx="1069380"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E3DD5A5-68B1-C143-9E58-040484C20C5E}"/>
                  </a:ext>
                </a:extLst>
              </p:cNvPr>
              <p:cNvSpPr txBox="1"/>
              <p:nvPr/>
            </p:nvSpPr>
            <p:spPr>
              <a:xfrm rot="1336331">
                <a:off x="4491586" y="4466369"/>
                <a:ext cx="2232348" cy="461665"/>
              </a:xfrm>
              <a:prstGeom prst="rect">
                <a:avLst/>
              </a:prstGeom>
              <a:noFill/>
            </p:spPr>
            <p:txBody>
              <a:bodyPr wrap="square" rtlCol="0">
                <a:spAutoFit/>
              </a:bodyPr>
              <a:lstStyle/>
              <a:p>
                <a14:m>
                  <m:oMath xmlns:m="http://schemas.openxmlformats.org/officeDocument/2006/math">
                    <m:r>
                      <a:rPr lang="en-CA" sz="2400" b="0" i="1" smtClean="0">
                        <a:latin typeface="Cambria Math" panose="02040503050406030204" pitchFamily="18" charset="0"/>
                      </a:rPr>
                      <m:t>𝑀</m:t>
                    </m:r>
                  </m:oMath>
                </a14:m>
                <a:r>
                  <a:rPr lang="en-US" sz="2400" dirty="0"/>
                  <a:t> does not halt</a:t>
                </a:r>
              </a:p>
            </p:txBody>
          </p:sp>
        </mc:Choice>
        <mc:Fallback xmlns="">
          <p:sp>
            <p:nvSpPr>
              <p:cNvPr id="10" name="TextBox 9">
                <a:extLst>
                  <a:ext uri="{FF2B5EF4-FFF2-40B4-BE49-F238E27FC236}">
                    <a16:creationId xmlns:a16="http://schemas.microsoft.com/office/drawing/2014/main" id="{7E3DD5A5-68B1-C143-9E58-040484C20C5E}"/>
                  </a:ext>
                </a:extLst>
              </p:cNvPr>
              <p:cNvSpPr txBox="1">
                <a:spLocks noRot="1" noChangeAspect="1" noMove="1" noResize="1" noEditPoints="1" noAdjustHandles="1" noChangeArrowheads="1" noChangeShapeType="1" noTextEdit="1"/>
              </p:cNvSpPr>
              <p:nvPr/>
            </p:nvSpPr>
            <p:spPr>
              <a:xfrm rot="1336331">
                <a:off x="4491586" y="4466369"/>
                <a:ext cx="2232348" cy="461665"/>
              </a:xfrm>
              <a:prstGeom prst="rect">
                <a:avLst/>
              </a:prstGeom>
              <a:blipFill>
                <a:blip r:embed="rId6"/>
                <a:stretch>
                  <a:fillRect l="-568" r="-1136"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25B5200-AC2D-6144-A8B7-0811D502E778}"/>
                  </a:ext>
                </a:extLst>
              </p:cNvPr>
              <p:cNvSpPr/>
              <p:nvPr/>
            </p:nvSpPr>
            <p:spPr>
              <a:xfrm>
                <a:off x="6771233" y="2749491"/>
                <a:ext cx="2080441" cy="5615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latin typeface="Cambria Math" panose="02040503050406030204" pitchFamily="18" charset="0"/>
                            </a:rPr>
                          </m:ctrlPr>
                        </m:sSubP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𝜔</m:t>
                              </m:r>
                            </m:e>
                            <m:sub>
                              <m:r>
                                <a:rPr lang="en-CA" sz="2800" b="0" i="1" smtClean="0">
                                  <a:latin typeface="Cambria Math" panose="02040503050406030204" pitchFamily="18" charset="0"/>
                                </a:rPr>
                                <m:t>𝑞</m:t>
                              </m:r>
                            </m:sub>
                          </m:sSub>
                          <m:r>
                            <a:rPr lang="en-CA" sz="2800" b="0" i="1" smtClean="0">
                              <a:latin typeface="Cambria Math" panose="02040503050406030204" pitchFamily="18" charset="0"/>
                            </a:rPr>
                            <m:t>(</m:t>
                          </m:r>
                          <m:r>
                            <a:rPr lang="en-CA" sz="2800" b="0" i="1" smtClean="0">
                              <a:latin typeface="Cambria Math" panose="02040503050406030204" pitchFamily="18" charset="0"/>
                            </a:rPr>
                            <m:t>𝐺</m:t>
                          </m:r>
                        </m:e>
                        <m:sub>
                          <m:r>
                            <a:rPr lang="en-CA" sz="2800" b="0" i="1" smtClean="0">
                              <a:latin typeface="Cambria Math" panose="02040503050406030204" pitchFamily="18" charset="0"/>
                            </a:rPr>
                            <m:t>𝑀</m:t>
                          </m:r>
                        </m:sub>
                      </m:sSub>
                      <m:r>
                        <a:rPr lang="en-CA" sz="2800" b="0" i="1" smtClean="0">
                          <a:latin typeface="Cambria Math" panose="02040503050406030204" pitchFamily="18" charset="0"/>
                        </a:rPr>
                        <m:t>)=1</m:t>
                      </m:r>
                    </m:oMath>
                  </m:oMathPara>
                </a14:m>
                <a:endParaRPr lang="en-US" sz="2800" dirty="0"/>
              </a:p>
            </p:txBody>
          </p:sp>
        </mc:Choice>
        <mc:Fallback xmlns="">
          <p:sp>
            <p:nvSpPr>
              <p:cNvPr id="11" name="Rectangle 10">
                <a:extLst>
                  <a:ext uri="{FF2B5EF4-FFF2-40B4-BE49-F238E27FC236}">
                    <a16:creationId xmlns:a16="http://schemas.microsoft.com/office/drawing/2014/main" id="{F25B5200-AC2D-6144-A8B7-0811D502E778}"/>
                  </a:ext>
                </a:extLst>
              </p:cNvPr>
              <p:cNvSpPr>
                <a:spLocks noRot="1" noChangeAspect="1" noMove="1" noResize="1" noEditPoints="1" noAdjustHandles="1" noChangeArrowheads="1" noChangeShapeType="1" noTextEdit="1"/>
              </p:cNvSpPr>
              <p:nvPr/>
            </p:nvSpPr>
            <p:spPr>
              <a:xfrm>
                <a:off x="6771233" y="2749491"/>
                <a:ext cx="2080441" cy="561564"/>
              </a:xfrm>
              <a:prstGeom prst="rect">
                <a:avLst/>
              </a:prstGeom>
              <a:blipFill>
                <a:blip r:embed="rId7"/>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6AF7126E-103C-F947-BD93-3887C6EC69C6}"/>
                  </a:ext>
                </a:extLst>
              </p:cNvPr>
              <p:cNvSpPr/>
              <p:nvPr/>
            </p:nvSpPr>
            <p:spPr>
              <a:xfrm>
                <a:off x="6738924" y="4247719"/>
                <a:ext cx="2080441" cy="8989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latin typeface="Cambria Math" panose="02040503050406030204" pitchFamily="18" charset="0"/>
                            </a:rPr>
                          </m:ctrlPr>
                        </m:sSubP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𝜔</m:t>
                              </m:r>
                            </m:e>
                            <m:sub>
                              <m:r>
                                <a:rPr lang="en-CA" sz="2800" b="0" i="1" smtClean="0">
                                  <a:latin typeface="Cambria Math" panose="02040503050406030204" pitchFamily="18" charset="0"/>
                                </a:rPr>
                                <m:t>𝑞</m:t>
                              </m:r>
                            </m:sub>
                          </m:sSub>
                          <m:r>
                            <a:rPr lang="en-CA" sz="2800" b="0" i="1" smtClean="0">
                              <a:latin typeface="Cambria Math" panose="02040503050406030204" pitchFamily="18" charset="0"/>
                            </a:rPr>
                            <m:t>(</m:t>
                          </m:r>
                          <m:r>
                            <a:rPr lang="en-CA" sz="2800" b="0" i="1" smtClean="0">
                              <a:latin typeface="Cambria Math" panose="02040503050406030204" pitchFamily="18" charset="0"/>
                            </a:rPr>
                            <m:t>𝐺</m:t>
                          </m:r>
                        </m:e>
                        <m:sub>
                          <m:r>
                            <a:rPr lang="en-CA" sz="2800" b="0" i="1" smtClean="0">
                              <a:latin typeface="Cambria Math" panose="02040503050406030204" pitchFamily="18" charset="0"/>
                            </a:rPr>
                            <m:t>𝑀</m:t>
                          </m:r>
                        </m:sub>
                      </m:sSub>
                      <m:r>
                        <a:rPr lang="en-CA" sz="2800" b="0" i="1" smtClean="0">
                          <a:latin typeface="Cambria Math" panose="02040503050406030204" pitchFamily="18" charset="0"/>
                        </a:rPr>
                        <m:t>)≤</m:t>
                      </m:r>
                      <m:f>
                        <m:fPr>
                          <m:ctrlPr>
                            <a:rPr lang="en-CA" sz="2800" b="0" i="1" smtClean="0">
                              <a:latin typeface="Cambria Math" panose="02040503050406030204" pitchFamily="18" charset="0"/>
                            </a:rPr>
                          </m:ctrlPr>
                        </m:fPr>
                        <m:num>
                          <m:r>
                            <a:rPr lang="en-CA" sz="2800" b="0" i="1" smtClean="0">
                              <a:latin typeface="Cambria Math" panose="02040503050406030204" pitchFamily="18" charset="0"/>
                            </a:rPr>
                            <m:t>1</m:t>
                          </m:r>
                        </m:num>
                        <m:den>
                          <m:r>
                            <a:rPr lang="en-CA" sz="2800" b="0" i="1" smtClean="0">
                              <a:latin typeface="Cambria Math" panose="02040503050406030204" pitchFamily="18" charset="0"/>
                            </a:rPr>
                            <m:t>2</m:t>
                          </m:r>
                        </m:den>
                      </m:f>
                    </m:oMath>
                  </m:oMathPara>
                </a14:m>
                <a:endParaRPr lang="en-US" sz="2800" dirty="0"/>
              </a:p>
            </p:txBody>
          </p:sp>
        </mc:Choice>
        <mc:Fallback xmlns="">
          <p:sp>
            <p:nvSpPr>
              <p:cNvPr id="12" name="Rectangle 11">
                <a:extLst>
                  <a:ext uri="{FF2B5EF4-FFF2-40B4-BE49-F238E27FC236}">
                    <a16:creationId xmlns:a16="http://schemas.microsoft.com/office/drawing/2014/main" id="{6AF7126E-103C-F947-BD93-3887C6EC69C6}"/>
                  </a:ext>
                </a:extLst>
              </p:cNvPr>
              <p:cNvSpPr>
                <a:spLocks noRot="1" noChangeAspect="1" noMove="1" noResize="1" noEditPoints="1" noAdjustHandles="1" noChangeArrowheads="1" noChangeShapeType="1" noTextEdit="1"/>
              </p:cNvSpPr>
              <p:nvPr/>
            </p:nvSpPr>
            <p:spPr>
              <a:xfrm>
                <a:off x="6738924" y="4247719"/>
                <a:ext cx="2080441" cy="898964"/>
              </a:xfrm>
              <a:prstGeom prst="rect">
                <a:avLst/>
              </a:prstGeom>
              <a:blipFill>
                <a:blip r:embed="rId8"/>
                <a:stretch>
                  <a:fillRect b="-6944"/>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855C7EB-0884-154B-9421-E73A39B64F3B}"/>
              </a:ext>
            </a:extLst>
          </p:cNvPr>
          <p:cNvSpPr txBox="1"/>
          <p:nvPr/>
        </p:nvSpPr>
        <p:spPr>
          <a:xfrm>
            <a:off x="1435874" y="3269456"/>
            <a:ext cx="1837538" cy="369332"/>
          </a:xfrm>
          <a:prstGeom prst="rect">
            <a:avLst/>
          </a:prstGeom>
          <a:noFill/>
        </p:spPr>
        <p:txBody>
          <a:bodyPr wrap="square" rtlCol="0">
            <a:spAutoFit/>
          </a:bodyPr>
          <a:lstStyle/>
          <a:p>
            <a:r>
              <a:rPr lang="en-US" dirty="0"/>
              <a:t>Turing machine</a:t>
            </a:r>
          </a:p>
        </p:txBody>
      </p:sp>
      <p:sp>
        <p:nvSpPr>
          <p:cNvPr id="24" name="TextBox 23">
            <a:extLst>
              <a:ext uri="{FF2B5EF4-FFF2-40B4-BE49-F238E27FC236}">
                <a16:creationId xmlns:a16="http://schemas.microsoft.com/office/drawing/2014/main" id="{E17E094B-F3B6-8D4E-98AC-A6E95340DC0A}"/>
              </a:ext>
            </a:extLst>
          </p:cNvPr>
          <p:cNvSpPr txBox="1"/>
          <p:nvPr/>
        </p:nvSpPr>
        <p:spPr>
          <a:xfrm>
            <a:off x="9354518" y="4304294"/>
            <a:ext cx="1999281" cy="923330"/>
          </a:xfrm>
          <a:prstGeom prst="rect">
            <a:avLst/>
          </a:prstGeom>
          <a:noFill/>
        </p:spPr>
        <p:txBody>
          <a:bodyPr wrap="square" rtlCol="0">
            <a:spAutoFit/>
          </a:bodyPr>
          <a:lstStyle/>
          <a:p>
            <a:r>
              <a:rPr lang="en-US" b="1" dirty="0">
                <a:solidFill>
                  <a:srgbClr val="C00000"/>
                </a:solidFill>
              </a:rPr>
              <a:t>½ can be replaced by any constant less than 1.</a:t>
            </a:r>
          </a:p>
        </p:txBody>
      </p:sp>
    </p:spTree>
    <p:extLst>
      <p:ext uri="{BB962C8B-B14F-4D97-AF65-F5344CB8AC3E}">
        <p14:creationId xmlns:p14="http://schemas.microsoft.com/office/powerpoint/2010/main" val="238904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11" grpId="0"/>
      <p:bldP spid="12" grpId="0"/>
      <p:bldP spid="1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8096-6F6A-2040-A3C5-FAADC0A7BB19}"/>
              </a:ext>
            </a:extLst>
          </p:cNvPr>
          <p:cNvSpPr>
            <a:spLocks noGrp="1"/>
          </p:cNvSpPr>
          <p:nvPr>
            <p:ph type="title"/>
          </p:nvPr>
        </p:nvSpPr>
        <p:spPr/>
        <p:txBody>
          <a:bodyPr/>
          <a:lstStyle/>
          <a:p>
            <a:r>
              <a:rPr lang="en-US" dirty="0"/>
              <a:t>Implications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5AAB57B-B83D-3A4E-9A48-E2CEDEE88F28}"/>
                  </a:ext>
                </a:extLst>
              </p:cNvPr>
              <p:cNvSpPr>
                <a:spLocks noGrp="1"/>
              </p:cNvSpPr>
              <p:nvPr>
                <p:ph idx="1"/>
              </p:nvPr>
            </p:nvSpPr>
            <p:spPr/>
            <p:txBody>
              <a:bodyPr>
                <a:normAutofit fontScale="92500" lnSpcReduction="20000"/>
              </a:bodyPr>
              <a:lstStyle/>
              <a:p>
                <a:r>
                  <a:rPr lang="en-US" dirty="0"/>
                  <a:t>Turing 1936: No algorithm can solve the Halting Problem.</a:t>
                </a:r>
              </a:p>
              <a:p>
                <a:endParaRPr lang="en-US" dirty="0"/>
              </a:p>
              <a:p>
                <a:r>
                  <a:rPr lang="en-US" dirty="0"/>
                  <a:t>Thus there is no algorithm to approximate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𝑞</m:t>
                        </m:r>
                      </m:sub>
                    </m:sSub>
                    <m:r>
                      <a:rPr lang="en-CA" b="0" i="1" smtClean="0">
                        <a:latin typeface="Cambria Math" panose="02040503050406030204" pitchFamily="18" charset="0"/>
                      </a:rPr>
                      <m:t>±</m:t>
                    </m:r>
                    <m:r>
                      <a:rPr lang="en-CA" b="0" i="1" smtClean="0">
                        <a:latin typeface="Cambria Math" panose="02040503050406030204" pitchFamily="18" charset="0"/>
                      </a:rPr>
                      <m:t>𝜖</m:t>
                    </m:r>
                  </m:oMath>
                </a14:m>
                <a:r>
                  <a:rPr lang="en-US" dirty="0"/>
                  <a:t> for any </a:t>
                </a:r>
                <a14:m>
                  <m:oMath xmlns:m="http://schemas.openxmlformats.org/officeDocument/2006/math">
                    <m:r>
                      <a:rPr lang="en-CA" b="0" i="1" smtClean="0">
                        <a:latin typeface="Cambria Math" panose="02040503050406030204" pitchFamily="18" charset="0"/>
                      </a:rPr>
                      <m:t>𝜖</m:t>
                    </m:r>
                  </m:oMath>
                </a14:m>
                <a:r>
                  <a:rPr lang="en-US" dirty="0"/>
                  <a:t>, and in particular the Search Above/Search Below algorithm cannot converge for all </a:t>
                </a:r>
                <a14:m>
                  <m:oMath xmlns:m="http://schemas.openxmlformats.org/officeDocument/2006/math">
                    <m:r>
                      <a:rPr lang="en-CA" i="1">
                        <a:latin typeface="Cambria Math" panose="02040503050406030204" pitchFamily="18" charset="0"/>
                      </a:rPr>
                      <m:t>𝐺</m:t>
                    </m:r>
                  </m:oMath>
                </a14:m>
                <a:endParaRPr lang="en-US" dirty="0"/>
              </a:p>
              <a:p>
                <a:endParaRPr lang="en-US" dirty="0"/>
              </a:p>
              <a:p>
                <a:r>
                  <a:rPr lang="en-US" dirty="0"/>
                  <a:t>Thus there exists a game </a:t>
                </a:r>
                <a14:m>
                  <m:oMath xmlns:m="http://schemas.openxmlformats.org/officeDocument/2006/math">
                    <m:r>
                      <a:rPr lang="en-CA" i="1">
                        <a:latin typeface="Cambria Math" panose="02040503050406030204" pitchFamily="18" charset="0"/>
                      </a:rPr>
                      <m:t>𝐺</m:t>
                    </m:r>
                  </m:oMath>
                </a14:m>
                <a:r>
                  <a:rPr lang="en-US" dirty="0"/>
                  <a:t> such that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𝑞</m:t>
                        </m:r>
                      </m:sub>
                    </m:sSub>
                    <m:d>
                      <m:dPr>
                        <m:ctrlPr>
                          <a:rPr lang="en-CA" i="1">
                            <a:latin typeface="Cambria Math" panose="02040503050406030204" pitchFamily="18" charset="0"/>
                          </a:rPr>
                        </m:ctrlPr>
                      </m:dPr>
                      <m:e>
                        <m:r>
                          <a:rPr lang="en-CA" i="1">
                            <a:latin typeface="Cambria Math" panose="02040503050406030204" pitchFamily="18" charset="0"/>
                          </a:rPr>
                          <m:t>𝐺</m:t>
                        </m:r>
                      </m:e>
                    </m:d>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𝑞𝑐</m:t>
                        </m:r>
                      </m:sub>
                    </m:sSub>
                    <m:r>
                      <a:rPr lang="en-CA" i="1">
                        <a:latin typeface="Cambria Math" panose="02040503050406030204" pitchFamily="18" charset="0"/>
                      </a:rPr>
                      <m:t>(</m:t>
                    </m:r>
                    <m:r>
                      <a:rPr lang="en-CA" i="1">
                        <a:latin typeface="Cambria Math" panose="02040503050406030204" pitchFamily="18" charset="0"/>
                      </a:rPr>
                      <m:t>𝐺</m:t>
                    </m:r>
                    <m:r>
                      <a:rPr lang="en-CA" i="1">
                        <a:latin typeface="Cambria Math" panose="02040503050406030204" pitchFamily="18" charset="0"/>
                      </a:rPr>
                      <m:t>)</m:t>
                    </m:r>
                  </m:oMath>
                </a14:m>
                <a:r>
                  <a:rPr lang="en-US" dirty="0"/>
                  <a:t>.</a:t>
                </a:r>
              </a:p>
              <a:p>
                <a:endParaRPr lang="en-US" dirty="0"/>
              </a:p>
              <a:p>
                <a:r>
                  <a:rPr lang="en-US" dirty="0"/>
                  <a:t>This implies negative answer to </a:t>
                </a:r>
                <a:r>
                  <a:rPr lang="en-US" dirty="0" err="1"/>
                  <a:t>Tsirelson’s</a:t>
                </a:r>
                <a:r>
                  <a:rPr lang="en-US" dirty="0"/>
                  <a:t> problem: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𝐶</m:t>
                        </m:r>
                      </m:e>
                      <m:sub>
                        <m:r>
                          <a:rPr lang="en-CA" i="1">
                            <a:latin typeface="Cambria Math" panose="02040503050406030204" pitchFamily="18" charset="0"/>
                          </a:rPr>
                          <m:t>𝑞𝑎</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𝐶</m:t>
                        </m:r>
                      </m:e>
                      <m:sub>
                        <m:r>
                          <a:rPr lang="en-CA" i="1">
                            <a:latin typeface="Cambria Math" panose="02040503050406030204" pitchFamily="18" charset="0"/>
                          </a:rPr>
                          <m:t>𝑞𝑐</m:t>
                        </m:r>
                      </m:sub>
                    </m:sSub>
                  </m:oMath>
                </a14:m>
                <a:endParaRPr lang="en-US" dirty="0"/>
              </a:p>
              <a:p>
                <a:endParaRPr lang="en-US" dirty="0"/>
              </a:p>
              <a:p>
                <a:r>
                  <a:rPr lang="en-US" dirty="0"/>
                  <a:t>Therefore </a:t>
                </a:r>
                <a:r>
                  <a:rPr lang="en-US" dirty="0" err="1"/>
                  <a:t>Connes</a:t>
                </a:r>
                <a:r>
                  <a:rPr lang="en-US" dirty="0"/>
                  <a:t>’ embedding conjecture is false.</a:t>
                </a:r>
              </a:p>
              <a:p>
                <a:endParaRPr lang="en-US" dirty="0"/>
              </a:p>
            </p:txBody>
          </p:sp>
        </mc:Choice>
        <mc:Fallback>
          <p:sp>
            <p:nvSpPr>
              <p:cNvPr id="3" name="Content Placeholder 2">
                <a:extLst>
                  <a:ext uri="{FF2B5EF4-FFF2-40B4-BE49-F238E27FC236}">
                    <a16:creationId xmlns:a16="http://schemas.microsoft.com/office/drawing/2014/main" id="{65AAB57B-B83D-3A4E-9A48-E2CEDEE88F28}"/>
                  </a:ext>
                </a:extLst>
              </p:cNvPr>
              <p:cNvSpPr>
                <a:spLocks noGrp="1" noRot="1" noChangeAspect="1" noMove="1" noResize="1" noEditPoints="1" noAdjustHandles="1" noChangeArrowheads="1" noChangeShapeType="1" noTextEdit="1"/>
              </p:cNvSpPr>
              <p:nvPr>
                <p:ph idx="1"/>
              </p:nvPr>
            </p:nvSpPr>
            <p:spPr>
              <a:blipFill>
                <a:blip r:embed="rId2"/>
                <a:stretch>
                  <a:fillRect l="-844" t="-3801" b="-1170"/>
                </a:stretch>
              </a:blipFill>
            </p:spPr>
            <p:txBody>
              <a:bodyPr/>
              <a:lstStyle/>
              <a:p>
                <a:r>
                  <a:rPr lang="en-US">
                    <a:noFill/>
                  </a:rPr>
                  <a:t> </a:t>
                </a:r>
              </a:p>
            </p:txBody>
          </p:sp>
        </mc:Fallback>
      </mc:AlternateContent>
    </p:spTree>
    <p:extLst>
      <p:ext uri="{BB962C8B-B14F-4D97-AF65-F5344CB8AC3E}">
        <p14:creationId xmlns:p14="http://schemas.microsoft.com/office/powerpoint/2010/main" val="35713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3BA7-6FFD-F940-BB54-DB2F643AC830}"/>
              </a:ext>
            </a:extLst>
          </p:cNvPr>
          <p:cNvSpPr>
            <a:spLocks noGrp="1"/>
          </p:cNvSpPr>
          <p:nvPr>
            <p:ph type="title"/>
          </p:nvPr>
        </p:nvSpPr>
        <p:spPr/>
        <p:txBody>
          <a:bodyPr/>
          <a:lstStyle/>
          <a:p>
            <a:r>
              <a:rPr lang="en-US" dirty="0"/>
              <a:t>An explicit counter-example?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5266257-7ED4-8549-BC66-5BF28CBBF0C7}"/>
                  </a:ext>
                </a:extLst>
              </p:cNvPr>
              <p:cNvSpPr>
                <a:spLocks noGrp="1"/>
              </p:cNvSpPr>
              <p:nvPr>
                <p:ph idx="1"/>
              </p:nvPr>
            </p:nvSpPr>
            <p:spPr/>
            <p:txBody>
              <a:bodyPr>
                <a:normAutofit/>
              </a:bodyPr>
              <a:lstStyle/>
              <a:p>
                <a:r>
                  <a:rPr lang="en-US" dirty="0"/>
                  <a:t>Which Turing machines </a:t>
                </a:r>
                <a14:m>
                  <m:oMath xmlns:m="http://schemas.openxmlformats.org/officeDocument/2006/math">
                    <m:r>
                      <a:rPr lang="en-CA" b="0" i="1" smtClean="0">
                        <a:latin typeface="Cambria Math" panose="02040503050406030204" pitchFamily="18" charset="0"/>
                      </a:rPr>
                      <m:t>𝑀</m:t>
                    </m:r>
                  </m:oMath>
                </a14:m>
                <a:r>
                  <a:rPr lang="en-US" dirty="0"/>
                  <a:t> are such that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𝜔</m:t>
                        </m:r>
                      </m:e>
                      <m:sub>
                        <m:r>
                          <a:rPr lang="en-CA" b="0" i="1" smtClean="0">
                            <a:latin typeface="Cambria Math" panose="02040503050406030204" pitchFamily="18" charset="0"/>
                          </a:rPr>
                          <m:t>𝑞</m:t>
                        </m:r>
                      </m:sub>
                    </m:sSub>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i="1">
                                <a:latin typeface="Cambria Math" panose="02040503050406030204" pitchFamily="18" charset="0"/>
                              </a:rPr>
                              <m:t>𝐺</m:t>
                            </m:r>
                          </m:e>
                          <m:sub>
                            <m:r>
                              <a:rPr lang="en-CA" b="0" i="1" smtClean="0">
                                <a:latin typeface="Cambria Math" panose="02040503050406030204" pitchFamily="18" charset="0"/>
                              </a:rPr>
                              <m:t>𝑀</m:t>
                            </m:r>
                          </m:sub>
                        </m:sSub>
                      </m:e>
                    </m:d>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𝜔</m:t>
                        </m:r>
                      </m:e>
                      <m:sub>
                        <m:r>
                          <a:rPr lang="en-CA" b="0" i="1" smtClean="0">
                            <a:latin typeface="Cambria Math" panose="02040503050406030204" pitchFamily="18" charset="0"/>
                          </a:rPr>
                          <m:t>𝑞𝑐</m:t>
                        </m:r>
                      </m:sub>
                    </m:sSub>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𝐺</m:t>
                            </m:r>
                          </m:e>
                          <m:sub>
                            <m:r>
                              <a:rPr lang="en-CA" b="0" i="1" smtClean="0">
                                <a:latin typeface="Cambria Math" panose="02040503050406030204" pitchFamily="18" charset="0"/>
                              </a:rPr>
                              <m:t>𝑀</m:t>
                            </m:r>
                          </m:sub>
                        </m:sSub>
                      </m:e>
                    </m:d>
                  </m:oMath>
                </a14:m>
                <a:r>
                  <a:rPr lang="en-US" dirty="0"/>
                  <a:t>?</a:t>
                </a:r>
              </a:p>
              <a:p>
                <a:endParaRPr lang="en-US" dirty="0"/>
              </a:p>
              <a:p>
                <a:r>
                  <a:rPr lang="en-CA" dirty="0"/>
                  <a:t>I</a:t>
                </a:r>
                <a:r>
                  <a:rPr lang="en-US" dirty="0"/>
                  <a:t>t </a:t>
                </a:r>
                <a:r>
                  <a:rPr lang="en-US" i="1" dirty="0"/>
                  <a:t>should</a:t>
                </a:r>
                <a:r>
                  <a:rPr lang="en-US" dirty="0"/>
                  <a:t> be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𝑞</m:t>
                        </m:r>
                      </m:sub>
                    </m:sSub>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𝐺</m:t>
                            </m:r>
                          </m:e>
                          <m:sub>
                            <m:r>
                              <a:rPr lang="en-CA" i="1">
                                <a:latin typeface="Cambria Math" panose="02040503050406030204" pitchFamily="18" charset="0"/>
                              </a:rPr>
                              <m:t>𝑀</m:t>
                            </m:r>
                          </m:sub>
                        </m:sSub>
                      </m:e>
                    </m:d>
                    <m:r>
                      <a:rPr lang="en-CA" b="0" i="1" smtClean="0">
                        <a:latin typeface="Cambria Math" panose="02040503050406030204" pitchFamily="18" charset="0"/>
                      </a:rPr>
                      <m:t>&lt;</m:t>
                    </m:r>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𝑞𝑐</m:t>
                        </m:r>
                      </m:sub>
                    </m:sSub>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𝐺</m:t>
                            </m:r>
                          </m:e>
                          <m:sub>
                            <m:r>
                              <a:rPr lang="en-CA" i="1">
                                <a:latin typeface="Cambria Math" panose="02040503050406030204" pitchFamily="18" charset="0"/>
                              </a:rPr>
                              <m:t>𝑀</m:t>
                            </m:r>
                          </m:sub>
                        </m:sSub>
                      </m:e>
                    </m:d>
                    <m:r>
                      <a:rPr lang="en-CA" b="0" i="1" smtClean="0">
                        <a:latin typeface="Cambria Math" panose="02040503050406030204" pitchFamily="18" charset="0"/>
                      </a:rPr>
                      <m:t>=1</m:t>
                    </m:r>
                  </m:oMath>
                </a14:m>
                <a:r>
                  <a:rPr lang="en-US" dirty="0"/>
                  <a:t> for </a:t>
                </a:r>
                <a:r>
                  <a:rPr lang="en-US" i="1" dirty="0"/>
                  <a:t>all </a:t>
                </a:r>
                <a:r>
                  <a:rPr lang="en-US" dirty="0" err="1"/>
                  <a:t>nonhalting</a:t>
                </a:r>
                <a:r>
                  <a:rPr lang="en-US" dirty="0"/>
                  <a:t> </a:t>
                </a:r>
                <a14:m>
                  <m:oMath xmlns:m="http://schemas.openxmlformats.org/officeDocument/2006/math">
                    <m:r>
                      <a:rPr lang="en-CA" i="1">
                        <a:latin typeface="Cambria Math" panose="02040503050406030204" pitchFamily="18" charset="0"/>
                      </a:rPr>
                      <m:t>𝑀</m:t>
                    </m:r>
                  </m:oMath>
                </a14:m>
                <a:r>
                  <a:rPr lang="en-US" dirty="0"/>
                  <a:t>.</a:t>
                </a:r>
              </a:p>
              <a:p>
                <a:pPr lvl="1"/>
                <a:r>
                  <a:rPr lang="en-US" dirty="0"/>
                  <a:t>E.g. for the trivial </a:t>
                </a:r>
                <a14:m>
                  <m:oMath xmlns:m="http://schemas.openxmlformats.org/officeDocument/2006/math">
                    <m:r>
                      <a:rPr lang="en-CA" b="0" i="1" smtClean="0">
                        <a:latin typeface="Cambria Math" panose="02040503050406030204" pitchFamily="18" charset="0"/>
                      </a:rPr>
                      <m:t>𝑀</m:t>
                    </m:r>
                  </m:oMath>
                </a14:m>
                <a:r>
                  <a:rPr lang="en-US" dirty="0"/>
                  <a:t> that gets stuck in infinite loop.</a:t>
                </a:r>
              </a:p>
              <a:p>
                <a:endParaRPr lang="en-US" dirty="0"/>
              </a:p>
              <a:p>
                <a:r>
                  <a:rPr lang="en-US" dirty="0"/>
                  <a:t>We don’t know how to prove this. However using a similar construction we give an explicit description of a nonlocal game </a:t>
                </a:r>
                <a14:m>
                  <m:oMath xmlns:m="http://schemas.openxmlformats.org/officeDocument/2006/math">
                    <m:r>
                      <a:rPr lang="en-CA" i="1">
                        <a:latin typeface="Cambria Math" panose="02040503050406030204" pitchFamily="18" charset="0"/>
                      </a:rPr>
                      <m:t>𝐺</m:t>
                    </m:r>
                  </m:oMath>
                </a14:m>
                <a:r>
                  <a:rPr lang="en-US" dirty="0"/>
                  <a:t> where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𝑞</m:t>
                        </m:r>
                      </m:sub>
                    </m:sSub>
                    <m:d>
                      <m:dPr>
                        <m:ctrlPr>
                          <a:rPr lang="en-CA" b="0" i="1" smtClean="0">
                            <a:latin typeface="Cambria Math" panose="02040503050406030204" pitchFamily="18" charset="0"/>
                          </a:rPr>
                        </m:ctrlPr>
                      </m:dPr>
                      <m:e>
                        <m:r>
                          <a:rPr lang="en-CA" b="0" i="1" smtClean="0">
                            <a:latin typeface="Cambria Math" panose="02040503050406030204" pitchFamily="18" charset="0"/>
                          </a:rPr>
                          <m:t>𝐺</m:t>
                        </m:r>
                      </m:e>
                    </m:d>
                    <m:r>
                      <a:rPr lang="en-CA" b="0" i="1" smtClean="0">
                        <a:latin typeface="Cambria Math" panose="02040503050406030204" pitchFamily="18" charset="0"/>
                      </a:rPr>
                      <m:t>&lt;</m:t>
                    </m:r>
                  </m:oMath>
                </a14:m>
                <a:r>
                  <a:rPr lang="en-US" dirty="0"/>
                  <a:t>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𝑞𝑐</m:t>
                        </m:r>
                      </m:sub>
                    </m:sSub>
                    <m:d>
                      <m:dPr>
                        <m:ctrlPr>
                          <a:rPr lang="en-CA" b="0" i="1" smtClean="0">
                            <a:latin typeface="Cambria Math" panose="02040503050406030204" pitchFamily="18" charset="0"/>
                          </a:rPr>
                        </m:ctrlPr>
                      </m:dPr>
                      <m:e>
                        <m:r>
                          <a:rPr lang="en-CA" b="0" i="1" smtClean="0">
                            <a:latin typeface="Cambria Math" panose="02040503050406030204" pitchFamily="18" charset="0"/>
                          </a:rPr>
                          <m:t>𝐺</m:t>
                        </m:r>
                      </m:e>
                    </m:d>
                    <m:r>
                      <a:rPr lang="en-CA" b="0" i="1" smtClean="0">
                        <a:latin typeface="Cambria Math" panose="02040503050406030204" pitchFamily="18" charset="0"/>
                      </a:rPr>
                      <m:t>=1</m:t>
                    </m:r>
                  </m:oMath>
                </a14:m>
                <a:r>
                  <a:rPr lang="en-US" dirty="0"/>
                  <a:t>.</a:t>
                </a:r>
              </a:p>
            </p:txBody>
          </p:sp>
        </mc:Choice>
        <mc:Fallback>
          <p:sp>
            <p:nvSpPr>
              <p:cNvPr id="3" name="Content Placeholder 2">
                <a:extLst>
                  <a:ext uri="{FF2B5EF4-FFF2-40B4-BE49-F238E27FC236}">
                    <a16:creationId xmlns:a16="http://schemas.microsoft.com/office/drawing/2014/main" id="{B5266257-7ED4-8549-BC66-5BF28CBBF0C7}"/>
                  </a:ext>
                </a:extLst>
              </p:cNvPr>
              <p:cNvSpPr>
                <a:spLocks noGrp="1" noRot="1" noChangeAspect="1" noMove="1" noResize="1" noEditPoints="1" noAdjustHandles="1" noChangeArrowheads="1" noChangeShapeType="1" noTextEdit="1"/>
              </p:cNvSpPr>
              <p:nvPr>
                <p:ph idx="1"/>
              </p:nvPr>
            </p:nvSpPr>
            <p:spPr>
              <a:blipFill>
                <a:blip r:embed="rId2"/>
                <a:stretch>
                  <a:fillRect l="-965" t="-2339"/>
                </a:stretch>
              </a:blipFill>
            </p:spPr>
            <p:txBody>
              <a:bodyPr/>
              <a:lstStyle/>
              <a:p>
                <a:r>
                  <a:rPr lang="en-US">
                    <a:noFill/>
                  </a:rPr>
                  <a:t> </a:t>
                </a:r>
              </a:p>
            </p:txBody>
          </p:sp>
        </mc:Fallback>
      </mc:AlternateContent>
    </p:spTree>
    <p:extLst>
      <p:ext uri="{BB962C8B-B14F-4D97-AF65-F5344CB8AC3E}">
        <p14:creationId xmlns:p14="http://schemas.microsoft.com/office/powerpoint/2010/main" val="210898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7128E-5BD6-3245-BBD5-486125716535}"/>
              </a:ext>
            </a:extLst>
          </p:cNvPr>
          <p:cNvSpPr>
            <a:spLocks noGrp="1"/>
          </p:cNvSpPr>
          <p:nvPr>
            <p:ph type="title"/>
          </p:nvPr>
        </p:nvSpPr>
        <p:spPr/>
        <p:txBody>
          <a:bodyPr/>
          <a:lstStyle/>
          <a:p>
            <a:r>
              <a:rPr lang="en-US" dirty="0"/>
              <a:t>An explicit counter-example?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98EEFC0-21E8-8E4A-95B9-2870764C8EFD}"/>
                  </a:ext>
                </a:extLst>
              </p:cNvPr>
              <p:cNvSpPr>
                <a:spLocks noGrp="1"/>
              </p:cNvSpPr>
              <p:nvPr>
                <p:ph idx="1"/>
              </p:nvPr>
            </p:nvSpPr>
            <p:spPr/>
            <p:txBody>
              <a:bodyPr>
                <a:normAutofit/>
              </a:bodyPr>
              <a:lstStyle/>
              <a:p>
                <a:r>
                  <a:rPr lang="en-US" sz="2400" dirty="0"/>
                  <a:t>Explicit separating example </a:t>
                </a:r>
                <a14:m>
                  <m:oMath xmlns:m="http://schemas.openxmlformats.org/officeDocument/2006/math">
                    <m:r>
                      <a:rPr lang="en-CA" sz="2400" i="1">
                        <a:latin typeface="Cambria Math" panose="02040503050406030204" pitchFamily="18" charset="0"/>
                      </a:rPr>
                      <m:t>𝐺</m:t>
                    </m:r>
                  </m:oMath>
                </a14:m>
                <a:r>
                  <a:rPr lang="en-US" sz="2400" dirty="0"/>
                  <a:t> is synchronous. </a:t>
                </a:r>
              </a:p>
              <a:p>
                <a:endParaRPr lang="en-US" sz="2400" dirty="0"/>
              </a:p>
              <a:p>
                <a:r>
                  <a:rPr lang="en-US" sz="2400" dirty="0"/>
                  <a:t>By [Paulsen-</a:t>
                </a:r>
                <a:r>
                  <a:rPr lang="en-US" sz="2400" dirty="0" err="1"/>
                  <a:t>Severeni</a:t>
                </a:r>
                <a:r>
                  <a:rPr lang="en-US" sz="2400" dirty="0"/>
                  <a:t>-</a:t>
                </a:r>
                <a:r>
                  <a:rPr lang="en-US" sz="2400" dirty="0" err="1"/>
                  <a:t>Stahlke</a:t>
                </a:r>
                <a:r>
                  <a:rPr lang="en-US" sz="2400" dirty="0"/>
                  <a:t>-Todorov-Winter 2014], an explicit commuting operator strategy achieving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i="1">
                            <a:latin typeface="Cambria Math" panose="02040503050406030204" pitchFamily="18" charset="0"/>
                          </a:rPr>
                          <m:t>𝑞𝑐</m:t>
                        </m:r>
                      </m:sub>
                    </m:sSub>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𝐺</m:t>
                        </m:r>
                      </m:e>
                    </m:d>
                    <m:r>
                      <a:rPr lang="en-CA" sz="2400" b="0" i="1" smtClean="0">
                        <a:latin typeface="Cambria Math" panose="02040503050406030204" pitchFamily="18" charset="0"/>
                      </a:rPr>
                      <m:t>=1</m:t>
                    </m:r>
                  </m:oMath>
                </a14:m>
                <a:r>
                  <a:rPr lang="en-US" sz="2400" dirty="0"/>
                  <a:t>, directly yields an algebra without the </a:t>
                </a:r>
                <a:r>
                  <a:rPr lang="en-US" sz="2400" dirty="0" err="1"/>
                  <a:t>Connes</a:t>
                </a:r>
                <a:r>
                  <a:rPr lang="en-US" sz="2400" dirty="0"/>
                  <a:t>’ embedding property.</a:t>
                </a:r>
              </a:p>
              <a:p>
                <a:endParaRPr lang="en-US" sz="2400" dirty="0"/>
              </a:p>
              <a:p>
                <a:r>
                  <a:rPr lang="en-US" sz="2400" dirty="0"/>
                  <a:t># of questions and # answers in </a:t>
                </a:r>
                <a14:m>
                  <m:oMath xmlns:m="http://schemas.openxmlformats.org/officeDocument/2006/math">
                    <m:r>
                      <a:rPr lang="en-CA" sz="2400" i="1">
                        <a:latin typeface="Cambria Math" panose="02040503050406030204" pitchFamily="18" charset="0"/>
                      </a:rPr>
                      <m:t>𝐺</m:t>
                    </m:r>
                  </m:oMath>
                </a14:m>
                <a:r>
                  <a:rPr lang="en-US" sz="2400" dirty="0"/>
                  <a:t> is </a:t>
                </a:r>
                <a:r>
                  <a:rPr lang="en-US" sz="2400" i="1" dirty="0"/>
                  <a:t>probably</a:t>
                </a:r>
                <a:r>
                  <a:rPr lang="en-US" sz="2400" dirty="0"/>
                  <a:t> less than </a:t>
                </a:r>
                <a14:m>
                  <m:oMath xmlns:m="http://schemas.openxmlformats.org/officeDocument/2006/math">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10</m:t>
                        </m:r>
                      </m:e>
                      <m:sup>
                        <m:r>
                          <a:rPr lang="en-CA" sz="2400" b="0" i="1" smtClean="0">
                            <a:latin typeface="Cambria Math" panose="02040503050406030204" pitchFamily="18" charset="0"/>
                          </a:rPr>
                          <m:t>20</m:t>
                        </m:r>
                      </m:sup>
                    </m:sSup>
                  </m:oMath>
                </a14:m>
                <a:endParaRPr lang="en-US" sz="2400" dirty="0"/>
              </a:p>
              <a:p>
                <a:pPr lvl="1"/>
                <a:r>
                  <a:rPr lang="en-US" sz="2000" dirty="0"/>
                  <a:t>Description of </a:t>
                </a:r>
                <a14:m>
                  <m:oMath xmlns:m="http://schemas.openxmlformats.org/officeDocument/2006/math">
                    <m:r>
                      <a:rPr lang="en-CA" sz="2000" i="1">
                        <a:latin typeface="Cambria Math" panose="02040503050406030204" pitchFamily="18" charset="0"/>
                      </a:rPr>
                      <m:t>𝐺</m:t>
                    </m:r>
                  </m:oMath>
                </a14:m>
                <a:r>
                  <a:rPr lang="en-US" sz="2000" dirty="0"/>
                  <a:t> involves a Turing machine that executes the NPA semidefinite programming hierarchy, which probably requires a fair amount of code.</a:t>
                </a:r>
              </a:p>
            </p:txBody>
          </p:sp>
        </mc:Choice>
        <mc:Fallback>
          <p:sp>
            <p:nvSpPr>
              <p:cNvPr id="3" name="Content Placeholder 2">
                <a:extLst>
                  <a:ext uri="{FF2B5EF4-FFF2-40B4-BE49-F238E27FC236}">
                    <a16:creationId xmlns:a16="http://schemas.microsoft.com/office/drawing/2014/main" id="{298EEFC0-21E8-8E4A-95B9-2870764C8EFD}"/>
                  </a:ext>
                </a:extLst>
              </p:cNvPr>
              <p:cNvSpPr>
                <a:spLocks noGrp="1" noRot="1" noChangeAspect="1" noMove="1" noResize="1" noEditPoints="1" noAdjustHandles="1" noChangeArrowheads="1" noChangeShapeType="1" noTextEdit="1"/>
              </p:cNvSpPr>
              <p:nvPr>
                <p:ph idx="1"/>
              </p:nvPr>
            </p:nvSpPr>
            <p:spPr>
              <a:blipFill>
                <a:blip r:embed="rId2"/>
                <a:stretch>
                  <a:fillRect l="-724" t="-2047"/>
                </a:stretch>
              </a:blipFill>
            </p:spPr>
            <p:txBody>
              <a:bodyPr/>
              <a:lstStyle/>
              <a:p>
                <a:r>
                  <a:rPr lang="en-US">
                    <a:noFill/>
                  </a:rPr>
                  <a:t> </a:t>
                </a:r>
              </a:p>
            </p:txBody>
          </p:sp>
        </mc:Fallback>
      </mc:AlternateContent>
    </p:spTree>
    <p:extLst>
      <p:ext uri="{BB962C8B-B14F-4D97-AF65-F5344CB8AC3E}">
        <p14:creationId xmlns:p14="http://schemas.microsoft.com/office/powerpoint/2010/main" val="189263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154ABB-5EF8-DB43-AC66-DEB60E5A9EC7}"/>
              </a:ext>
            </a:extLst>
          </p:cNvPr>
          <p:cNvSpPr txBox="1"/>
          <p:nvPr/>
        </p:nvSpPr>
        <p:spPr>
          <a:xfrm>
            <a:off x="1666754" y="2062178"/>
            <a:ext cx="9225023" cy="2585323"/>
          </a:xfrm>
          <a:prstGeom prst="rect">
            <a:avLst/>
          </a:prstGeom>
          <a:noFill/>
        </p:spPr>
        <p:txBody>
          <a:bodyPr wrap="square" rtlCol="0">
            <a:spAutoFit/>
          </a:bodyPr>
          <a:lstStyle/>
          <a:p>
            <a:pPr algn="ctr"/>
            <a:r>
              <a:rPr lang="en-US" sz="5400" dirty="0"/>
              <a:t>Ingredient #1: </a:t>
            </a:r>
            <a:br>
              <a:rPr lang="en-US" sz="5400" dirty="0"/>
            </a:br>
            <a:r>
              <a:rPr lang="en-US" sz="5400" dirty="0"/>
              <a:t>Recursive compression of nonlocal games</a:t>
            </a:r>
          </a:p>
        </p:txBody>
      </p:sp>
    </p:spTree>
    <p:extLst>
      <p:ext uri="{BB962C8B-B14F-4D97-AF65-F5344CB8AC3E}">
        <p14:creationId xmlns:p14="http://schemas.microsoft.com/office/powerpoint/2010/main" val="3192899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8F08-545C-324B-8CFC-99CB1E0D39BB}"/>
              </a:ext>
            </a:extLst>
          </p:cNvPr>
          <p:cNvSpPr>
            <a:spLocks noGrp="1"/>
          </p:cNvSpPr>
          <p:nvPr>
            <p:ph type="title"/>
          </p:nvPr>
        </p:nvSpPr>
        <p:spPr/>
        <p:txBody>
          <a:bodyPr>
            <a:normAutofit/>
          </a:bodyPr>
          <a:lstStyle/>
          <a:p>
            <a:r>
              <a:rPr lang="en-US" sz="3600" dirty="0"/>
              <a:t>Turing machine representation of nonlocal games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73DB9AF-81D1-C749-885A-F4A4DB5D5044}"/>
                  </a:ext>
                </a:extLst>
              </p:cNvPr>
              <p:cNvSpPr>
                <a:spLocks noGrp="1"/>
              </p:cNvSpPr>
              <p:nvPr>
                <p:ph idx="1"/>
              </p:nvPr>
            </p:nvSpPr>
            <p:spPr/>
            <p:txBody>
              <a:bodyPr>
                <a:normAutofit/>
              </a:bodyPr>
              <a:lstStyle/>
              <a:p>
                <a:r>
                  <a:rPr lang="en-US" sz="2400" dirty="0"/>
                  <a:t>A verifier in a nonlocal game</a:t>
                </a:r>
                <a:r>
                  <a:rPr lang="en-CA" sz="2400" dirty="0"/>
                  <a:t> </a:t>
                </a:r>
                <a14:m>
                  <m:oMath xmlns:m="http://schemas.openxmlformats.org/officeDocument/2006/math">
                    <m:r>
                      <a:rPr lang="en-CA" sz="2400" i="1">
                        <a:latin typeface="Cambria Math" panose="02040503050406030204" pitchFamily="18" charset="0"/>
                      </a:rPr>
                      <m:t>𝐺</m:t>
                    </m:r>
                    <m:r>
                      <a:rPr lang="en-CA" sz="2400" b="0" i="0" smtClean="0">
                        <a:latin typeface="Cambria Math" panose="02040503050406030204" pitchFamily="18" charset="0"/>
                      </a:rPr>
                      <m:t>=</m:t>
                    </m:r>
                    <m:d>
                      <m:dPr>
                        <m:ctrlPr>
                          <a:rPr lang="en-CA" sz="2400" i="1">
                            <a:latin typeface="Cambria Math" panose="02040503050406030204" pitchFamily="18" charset="0"/>
                          </a:rPr>
                        </m:ctrlPr>
                      </m:dPr>
                      <m:e>
                        <m:r>
                          <a:rPr lang="en-CA" sz="2400" i="1">
                            <a:latin typeface="Cambria Math" panose="02040503050406030204" pitchFamily="18" charset="0"/>
                          </a:rPr>
                          <m:t>𝜇</m:t>
                        </m:r>
                        <m:r>
                          <a:rPr lang="en-CA" sz="2400" i="1">
                            <a:latin typeface="Cambria Math" panose="02040503050406030204" pitchFamily="18" charset="0"/>
                          </a:rPr>
                          <m:t>,</m:t>
                        </m:r>
                        <m:r>
                          <a:rPr lang="en-CA" sz="2400" i="1">
                            <a:latin typeface="Cambria Math" panose="02040503050406030204" pitchFamily="18" charset="0"/>
                          </a:rPr>
                          <m:t>𝐷</m:t>
                        </m:r>
                      </m:e>
                    </m:d>
                  </m:oMath>
                </a14:m>
                <a:r>
                  <a:rPr lang="en-US" sz="2400" dirty="0"/>
                  <a:t> executes the game by</a:t>
                </a:r>
              </a:p>
              <a:p>
                <a:pPr lvl="1"/>
                <a:r>
                  <a:rPr lang="en-CA" sz="2000" dirty="0"/>
                  <a:t>Sampling from </a:t>
                </a:r>
                <a14:m>
                  <m:oMath xmlns:m="http://schemas.openxmlformats.org/officeDocument/2006/math">
                    <m:r>
                      <a:rPr lang="en-CA" sz="2000" b="0" i="1" smtClean="0">
                        <a:latin typeface="Cambria Math" panose="02040503050406030204" pitchFamily="18" charset="0"/>
                      </a:rPr>
                      <m:t>𝜇</m:t>
                    </m:r>
                    <m:r>
                      <a:rPr lang="en-CA" sz="2000" b="0" i="1" smtClean="0">
                        <a:latin typeface="Cambria Math" panose="02040503050406030204" pitchFamily="18" charset="0"/>
                      </a:rPr>
                      <m:t>(</m:t>
                    </m:r>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𝑦</m:t>
                    </m:r>
                    <m:r>
                      <a:rPr lang="en-CA" sz="2000" b="0" i="1" smtClean="0">
                        <a:latin typeface="Cambria Math" panose="02040503050406030204" pitchFamily="18" charset="0"/>
                      </a:rPr>
                      <m:t>)</m:t>
                    </m:r>
                  </m:oMath>
                </a14:m>
                <a:r>
                  <a:rPr lang="en-US" sz="2000" dirty="0"/>
                  <a:t> </a:t>
                </a:r>
              </a:p>
              <a:p>
                <a:pPr lvl="1"/>
                <a:r>
                  <a:rPr lang="en-CA" sz="2000" b="0" dirty="0"/>
                  <a:t>Computing decision predicate </a:t>
                </a:r>
                <a14:m>
                  <m:oMath xmlns:m="http://schemas.openxmlformats.org/officeDocument/2006/math">
                    <m:r>
                      <a:rPr lang="en-CA" sz="2000" b="0" i="1" smtClean="0">
                        <a:latin typeface="Cambria Math" panose="02040503050406030204" pitchFamily="18" charset="0"/>
                      </a:rPr>
                      <m:t>𝐷</m:t>
                    </m:r>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𝑦</m:t>
                        </m:r>
                        <m:r>
                          <a:rPr lang="en-CA" sz="2000" b="0" i="1" smtClean="0">
                            <a:latin typeface="Cambria Math" panose="02040503050406030204" pitchFamily="18" charset="0"/>
                          </a:rPr>
                          <m:t>,</m:t>
                        </m:r>
                        <m:r>
                          <a:rPr lang="en-CA" sz="2000" b="0" i="1" smtClean="0">
                            <a:latin typeface="Cambria Math" panose="02040503050406030204" pitchFamily="18" charset="0"/>
                          </a:rPr>
                          <m:t>𝑎</m:t>
                        </m:r>
                        <m:r>
                          <a:rPr lang="en-CA" sz="2000" b="0" i="1" smtClean="0">
                            <a:latin typeface="Cambria Math" panose="02040503050406030204" pitchFamily="18" charset="0"/>
                          </a:rPr>
                          <m:t>,</m:t>
                        </m:r>
                        <m:r>
                          <a:rPr lang="en-CA" sz="2000" b="0" i="1" smtClean="0">
                            <a:latin typeface="Cambria Math" panose="02040503050406030204" pitchFamily="18" charset="0"/>
                          </a:rPr>
                          <m:t>𝑏</m:t>
                        </m:r>
                      </m:e>
                    </m:d>
                    <m:r>
                      <a:rPr lang="en-CA" sz="2000" b="0" i="1" smtClean="0">
                        <a:latin typeface="Cambria Math" panose="02040503050406030204" pitchFamily="18" charset="0"/>
                      </a:rPr>
                      <m:t>∈</m:t>
                    </m:r>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0,1</m:t>
                        </m:r>
                      </m:e>
                    </m:d>
                  </m:oMath>
                </a14:m>
                <a:endParaRPr lang="en-US" sz="2000" dirty="0"/>
              </a:p>
              <a:p>
                <a:pPr lvl="1"/>
                <a:endParaRPr lang="en-US" sz="2000" dirty="0"/>
              </a:p>
              <a:p>
                <a:r>
                  <a:rPr lang="en-CA" sz="2400" dirty="0"/>
                  <a:t>We assume nonlocal games </a:t>
                </a:r>
                <a14:m>
                  <m:oMath xmlns:m="http://schemas.openxmlformats.org/officeDocument/2006/math">
                    <m:r>
                      <a:rPr lang="en-CA" sz="2400" i="1">
                        <a:latin typeface="Cambria Math" panose="02040503050406030204" pitchFamily="18" charset="0"/>
                        <a:ea typeface="Cambria Math" panose="02040503050406030204" pitchFamily="18" charset="0"/>
                      </a:rPr>
                      <m:t>𝐺</m:t>
                    </m:r>
                  </m:oMath>
                </a14:m>
                <a:r>
                  <a:rPr lang="en-CA" sz="2400" dirty="0"/>
                  <a:t> are represented by a Turing machine that specifies the behavior of the verifier.</a:t>
                </a:r>
                <a:endParaRPr lang="en-US" sz="2400" dirty="0"/>
              </a:p>
              <a:p>
                <a:pPr lvl="1"/>
                <a:r>
                  <a:rPr lang="en-US" sz="2000" dirty="0"/>
                  <a:t>i.e., a computer program that can sample from </a:t>
                </a:r>
                <a14:m>
                  <m:oMath xmlns:m="http://schemas.openxmlformats.org/officeDocument/2006/math">
                    <m:r>
                      <a:rPr lang="en-CA" sz="2000" i="1">
                        <a:latin typeface="Cambria Math" panose="02040503050406030204" pitchFamily="18" charset="0"/>
                        <a:ea typeface="Cambria Math" panose="02040503050406030204" pitchFamily="18" charset="0"/>
                      </a:rPr>
                      <m:t>𝜇</m:t>
                    </m:r>
                  </m:oMath>
                </a14:m>
                <a:r>
                  <a:rPr lang="en-US" sz="2000" dirty="0"/>
                  <a:t>, as well as compute </a:t>
                </a:r>
                <a14:m>
                  <m:oMath xmlns:m="http://schemas.openxmlformats.org/officeDocument/2006/math">
                    <m:r>
                      <a:rPr lang="en-CA" sz="2000" b="0" i="1" smtClean="0">
                        <a:latin typeface="Cambria Math" panose="02040503050406030204" pitchFamily="18" charset="0"/>
                        <a:ea typeface="Cambria Math" panose="02040503050406030204" pitchFamily="18" charset="0"/>
                      </a:rPr>
                      <m:t>𝐷</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𝑥</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𝑦</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𝑎</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𝑏</m:t>
                    </m:r>
                    <m:r>
                      <a:rPr lang="en-CA" sz="2000" b="0" i="1" smtClean="0">
                        <a:latin typeface="Cambria Math" panose="02040503050406030204" pitchFamily="18" charset="0"/>
                        <a:ea typeface="Cambria Math" panose="02040503050406030204" pitchFamily="18" charset="0"/>
                      </a:rPr>
                      <m:t>)</m:t>
                    </m:r>
                  </m:oMath>
                </a14:m>
                <a:endParaRPr lang="en-US" sz="2000" dirty="0"/>
              </a:p>
              <a:p>
                <a:endParaRPr lang="en-US" sz="2000" dirty="0"/>
              </a:p>
              <a:p>
                <a:r>
                  <a:rPr lang="en-US" sz="2400" dirty="0"/>
                  <a:t>Complexity(</a:t>
                </a:r>
                <a14:m>
                  <m:oMath xmlns:m="http://schemas.openxmlformats.org/officeDocument/2006/math">
                    <m:r>
                      <a:rPr lang="en-CA" sz="2400" i="1">
                        <a:latin typeface="Cambria Math" panose="02040503050406030204" pitchFamily="18" charset="0"/>
                      </a:rPr>
                      <m:t>𝐺</m:t>
                    </m:r>
                  </m:oMath>
                </a14:m>
                <a:r>
                  <a:rPr lang="en-US" sz="2400" dirty="0"/>
                  <a:t>) = upper bound on the running time of the verifier of </a:t>
                </a:r>
                <a14:m>
                  <m:oMath xmlns:m="http://schemas.openxmlformats.org/officeDocument/2006/math">
                    <m:r>
                      <a:rPr lang="en-CA" sz="2400" b="0" i="1" smtClean="0">
                        <a:latin typeface="Cambria Math" panose="02040503050406030204" pitchFamily="18" charset="0"/>
                      </a:rPr>
                      <m:t>𝐺</m:t>
                    </m:r>
                  </m:oMath>
                </a14:m>
                <a:r>
                  <a:rPr lang="en-US" sz="2400" dirty="0"/>
                  <a:t>.</a:t>
                </a:r>
              </a:p>
            </p:txBody>
          </p:sp>
        </mc:Choice>
        <mc:Fallback>
          <p:sp>
            <p:nvSpPr>
              <p:cNvPr id="3" name="Content Placeholder 2">
                <a:extLst>
                  <a:ext uri="{FF2B5EF4-FFF2-40B4-BE49-F238E27FC236}">
                    <a16:creationId xmlns:a16="http://schemas.microsoft.com/office/drawing/2014/main" id="{973DB9AF-81D1-C749-885A-F4A4DB5D5044}"/>
                  </a:ext>
                </a:extLst>
              </p:cNvPr>
              <p:cNvSpPr>
                <a:spLocks noGrp="1" noRot="1" noChangeAspect="1" noMove="1" noResize="1" noEditPoints="1" noAdjustHandles="1" noChangeArrowheads="1" noChangeShapeType="1" noTextEdit="1"/>
              </p:cNvSpPr>
              <p:nvPr>
                <p:ph idx="1"/>
              </p:nvPr>
            </p:nvSpPr>
            <p:spPr>
              <a:blipFill>
                <a:blip r:embed="rId2"/>
                <a:stretch>
                  <a:fillRect l="-724" t="-2047" r="-362"/>
                </a:stretch>
              </a:blipFill>
            </p:spPr>
            <p:txBody>
              <a:bodyPr/>
              <a:lstStyle/>
              <a:p>
                <a:r>
                  <a:rPr lang="en-US">
                    <a:noFill/>
                  </a:rPr>
                  <a:t> </a:t>
                </a:r>
              </a:p>
            </p:txBody>
          </p:sp>
        </mc:Fallback>
      </mc:AlternateContent>
    </p:spTree>
    <p:extLst>
      <p:ext uri="{BB962C8B-B14F-4D97-AF65-F5344CB8AC3E}">
        <p14:creationId xmlns:p14="http://schemas.microsoft.com/office/powerpoint/2010/main" val="78992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BC95-7B9F-554C-A04D-CF4EE8443470}"/>
              </a:ext>
            </a:extLst>
          </p:cNvPr>
          <p:cNvSpPr>
            <a:spLocks noGrp="1"/>
          </p:cNvSpPr>
          <p:nvPr>
            <p:ph type="title"/>
          </p:nvPr>
        </p:nvSpPr>
        <p:spPr/>
        <p:txBody>
          <a:bodyPr/>
          <a:lstStyle/>
          <a:p>
            <a:r>
              <a:rPr lang="en-US" dirty="0"/>
              <a:t>Some notation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CC08C13-47A9-6B48-93B5-625DF0C14D25}"/>
                  </a:ext>
                </a:extLst>
              </p:cNvPr>
              <p:cNvSpPr>
                <a:spLocks noGrp="1"/>
              </p:cNvSpPr>
              <p:nvPr>
                <p:ph idx="1"/>
              </p:nvPr>
            </p:nvSpPr>
            <p:spPr>
              <a:xfrm>
                <a:off x="838200" y="1825625"/>
                <a:ext cx="10515600" cy="5350090"/>
              </a:xfrm>
            </p:spPr>
            <p:txBody>
              <a:bodyPr>
                <a:normAutofit/>
              </a:bodyPr>
              <a:lstStyle/>
              <a:p>
                <a:r>
                  <a:rPr lang="en-US" sz="2400" b="1" dirty="0"/>
                  <a:t>Uniform families of nonlocal games</a:t>
                </a:r>
                <a:r>
                  <a:rPr lang="en-US" sz="2400" dirty="0"/>
                  <a:t>:</a:t>
                </a:r>
                <a:br>
                  <a:rPr lang="en-US" sz="2400" dirty="0"/>
                </a:br>
                <a:r>
                  <a:rPr lang="en-US" sz="2400" dirty="0"/>
                  <a:t>A Turing machine </a:t>
                </a:r>
                <a14:m>
                  <m:oMath xmlns:m="http://schemas.openxmlformats.org/officeDocument/2006/math">
                    <m:acc>
                      <m:accPr>
                        <m:chr m:val="̂"/>
                        <m:ctrlPr>
                          <a:rPr lang="en-CA" sz="2400" i="1">
                            <a:latin typeface="Cambria Math" panose="02040503050406030204" pitchFamily="18" charset="0"/>
                          </a:rPr>
                        </m:ctrlPr>
                      </m:accPr>
                      <m:e>
                        <m:r>
                          <a:rPr lang="en-CA" sz="2400" i="1">
                            <a:latin typeface="Cambria Math" panose="02040503050406030204" pitchFamily="18" charset="0"/>
                          </a:rPr>
                          <m:t>𝐺</m:t>
                        </m:r>
                      </m:e>
                    </m:acc>
                  </m:oMath>
                </a14:m>
                <a:r>
                  <a:rPr lang="en-US" sz="2400" dirty="0"/>
                  <a:t>  </a:t>
                </a:r>
                <a:r>
                  <a:rPr lang="en-US" sz="2400" b="1" i="1" dirty="0"/>
                  <a:t>uniformly generates</a:t>
                </a:r>
                <a:r>
                  <a:rPr lang="en-US" sz="2400" dirty="0"/>
                  <a:t> family of nonlocal games </a:t>
                </a:r>
                <a14:m>
                  <m:oMath xmlns:m="http://schemas.openxmlformats.org/officeDocument/2006/math">
                    <m:d>
                      <m:dPr>
                        <m:begChr m:val="{"/>
                        <m:endChr m:val="}"/>
                        <m:ctrlPr>
                          <a:rPr lang="en-CA" sz="2400" b="0" i="1" smtClean="0">
                            <a:latin typeface="Cambria Math" panose="02040503050406030204" pitchFamily="18" charset="0"/>
                          </a:rPr>
                        </m:ctrlPr>
                      </m:dPr>
                      <m:e>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𝐺</m:t>
                            </m:r>
                          </m:e>
                          <m:sub>
                            <m:r>
                              <a:rPr lang="en-CA" sz="2400" b="0" i="1" smtClean="0">
                                <a:latin typeface="Cambria Math" panose="02040503050406030204" pitchFamily="18" charset="0"/>
                              </a:rPr>
                              <m:t>1</m:t>
                            </m:r>
                          </m:sub>
                        </m:sSub>
                        <m:r>
                          <a:rPr lang="en-CA" sz="2400" b="0" i="1" smtClean="0">
                            <a:latin typeface="Cambria Math" panose="02040503050406030204" pitchFamily="18" charset="0"/>
                          </a:rPr>
                          <m:t>,</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𝐺</m:t>
                            </m:r>
                          </m:e>
                          <m:sub>
                            <m:r>
                              <a:rPr lang="en-CA" sz="2400" b="0" i="1" smtClean="0">
                                <a:latin typeface="Cambria Math" panose="02040503050406030204" pitchFamily="18" charset="0"/>
                              </a:rPr>
                              <m:t>2</m:t>
                            </m:r>
                          </m:sub>
                        </m:sSub>
                        <m:r>
                          <a:rPr lang="en-CA" sz="2400" b="0" i="1" smtClean="0">
                            <a:latin typeface="Cambria Math" panose="02040503050406030204" pitchFamily="18" charset="0"/>
                          </a:rPr>
                          <m:t>,…</m:t>
                        </m:r>
                      </m:e>
                    </m:d>
                  </m:oMath>
                </a14:m>
                <a:r>
                  <a:rPr lang="en-US" sz="2400" dirty="0"/>
                  <a:t> </a:t>
                </a:r>
                <a:br>
                  <a:rPr lang="en-US" sz="2400" dirty="0"/>
                </a:br>
                <a:r>
                  <a:rPr lang="en-US" sz="2400" dirty="0"/>
                  <a:t>if </a:t>
                </a:r>
                <a14:m>
                  <m:oMath xmlns:m="http://schemas.openxmlformats.org/officeDocument/2006/math">
                    <m:acc>
                      <m:accPr>
                        <m:chr m:val="̂"/>
                        <m:ctrlPr>
                          <a:rPr lang="en-CA" sz="2400" i="1">
                            <a:latin typeface="Cambria Math" panose="02040503050406030204" pitchFamily="18" charset="0"/>
                          </a:rPr>
                        </m:ctrlPr>
                      </m:accPr>
                      <m:e>
                        <m:r>
                          <a:rPr lang="en-CA" sz="2400" i="1">
                            <a:latin typeface="Cambria Math" panose="02040503050406030204" pitchFamily="18" charset="0"/>
                          </a:rPr>
                          <m:t>𝐺</m:t>
                        </m:r>
                      </m:e>
                    </m:acc>
                    <m:r>
                      <a:rPr lang="en-CA" sz="2400" b="0" i="1" smtClean="0">
                        <a:latin typeface="Cambria Math" panose="02040503050406030204" pitchFamily="18" charset="0"/>
                      </a:rPr>
                      <m:t>(</m:t>
                    </m:r>
                    <m:r>
                      <a:rPr lang="en-CA" sz="2400" b="0" i="1" smtClean="0">
                        <a:latin typeface="Cambria Math" panose="02040503050406030204" pitchFamily="18" charset="0"/>
                      </a:rPr>
                      <m:t>𝑛</m:t>
                    </m:r>
                    <m:r>
                      <a:rPr lang="en-CA" sz="2400" b="0" i="1" smtClean="0">
                        <a:latin typeface="Cambria Math" panose="02040503050406030204" pitchFamily="18" charset="0"/>
                      </a:rPr>
                      <m:t>)</m:t>
                    </m:r>
                  </m:oMath>
                </a14:m>
                <a:r>
                  <a:rPr lang="en-US" sz="2400" dirty="0"/>
                  <a:t> outputs verifier Turing machine of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𝐺</m:t>
                        </m:r>
                      </m:e>
                      <m:sub>
                        <m:r>
                          <a:rPr lang="en-CA" sz="2400" b="0" i="1" smtClean="0">
                            <a:latin typeface="Cambria Math" panose="02040503050406030204" pitchFamily="18" charset="0"/>
                          </a:rPr>
                          <m:t>𝑛</m:t>
                        </m:r>
                      </m:sub>
                    </m:sSub>
                  </m:oMath>
                </a14:m>
                <a:r>
                  <a:rPr lang="en-US" sz="2400" dirty="0"/>
                  <a:t>. </a:t>
                </a:r>
              </a:p>
              <a:p>
                <a:endParaRPr lang="en-US" sz="2400" dirty="0"/>
              </a:p>
              <a:p>
                <a:r>
                  <a:rPr lang="en-US" sz="2400" b="1" dirty="0"/>
                  <a:t>Entanglement lower bound</a:t>
                </a:r>
                <a:r>
                  <a:rPr lang="en-US" sz="2400" dirty="0"/>
                  <a:t>: </a:t>
                </a:r>
                <a:br>
                  <a:rPr lang="en-US" sz="2400" dirty="0"/>
                </a:br>
                <a14:m>
                  <m:oMath xmlns:m="http://schemas.openxmlformats.org/officeDocument/2006/math">
                    <m:r>
                      <a:rPr lang="en-CA" sz="2400" i="1" smtClean="0">
                        <a:latin typeface="Cambria Math" panose="02040503050406030204" pitchFamily="18" charset="0"/>
                        <a:ea typeface="Cambria Math" panose="02040503050406030204" pitchFamily="18" charset="0"/>
                      </a:rPr>
                      <m:t>ℇ</m:t>
                    </m:r>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𝐺</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𝑝</m:t>
                        </m:r>
                      </m:e>
                    </m:d>
                  </m:oMath>
                </a14:m>
                <a:r>
                  <a:rPr lang="en-US" sz="2400" dirty="0"/>
                  <a:t> = min dimension entanglement needed to achieve success probability </a:t>
                </a:r>
                <a14:m>
                  <m:oMath xmlns:m="http://schemas.openxmlformats.org/officeDocument/2006/math">
                    <m:r>
                      <a:rPr lang="en-CA" sz="2400" b="0" i="1" smtClean="0">
                        <a:latin typeface="Cambria Math" panose="02040503050406030204" pitchFamily="18" charset="0"/>
                      </a:rPr>
                      <m:t>𝑝</m:t>
                    </m:r>
                  </m:oMath>
                </a14:m>
                <a:r>
                  <a:rPr lang="en-US" sz="2400" dirty="0"/>
                  <a:t>. </a:t>
                </a:r>
                <a:br>
                  <a:rPr lang="en-US" sz="2400" dirty="0"/>
                </a:br>
                <a:br>
                  <a:rPr lang="en-US" sz="2400" dirty="0"/>
                </a:br>
                <a:r>
                  <a:rPr lang="en-US" sz="2400" dirty="0"/>
                  <a:t>Example: </a:t>
                </a:r>
              </a:p>
              <a:p>
                <a:pPr lvl="1"/>
                <a14:m>
                  <m:oMath xmlns:m="http://schemas.openxmlformats.org/officeDocument/2006/math">
                    <m:r>
                      <a:rPr lang="en-CA" i="1">
                        <a:latin typeface="Cambria Math" panose="02040503050406030204" pitchFamily="18" charset="0"/>
                        <a:ea typeface="Cambria Math" panose="02040503050406030204" pitchFamily="18" charset="0"/>
                      </a:rPr>
                      <m:t>ℇ</m:t>
                    </m:r>
                    <m:d>
                      <m:dPr>
                        <m:ctrlPr>
                          <a:rPr lang="en-CA" i="1">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𝐶𝐻𝑆𝐻</m:t>
                        </m:r>
                        <m:r>
                          <a:rPr lang="en-CA" i="1">
                            <a:latin typeface="Cambria Math" panose="02040503050406030204" pitchFamily="18" charset="0"/>
                            <a:ea typeface="Cambria Math" panose="02040503050406030204" pitchFamily="18" charset="0"/>
                          </a:rPr>
                          <m:t>,</m:t>
                        </m:r>
                        <m:f>
                          <m:fPr>
                            <m:ctrlPr>
                              <a:rPr lang="en-CA" b="0"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3</m:t>
                            </m:r>
                          </m:num>
                          <m:den>
                            <m:r>
                              <a:rPr lang="en-CA" b="0" i="1" smtClean="0">
                                <a:latin typeface="Cambria Math" panose="02040503050406030204" pitchFamily="18" charset="0"/>
                                <a:ea typeface="Cambria Math" panose="02040503050406030204" pitchFamily="18" charset="0"/>
                              </a:rPr>
                              <m:t>4</m:t>
                            </m:r>
                          </m:den>
                        </m:f>
                      </m:e>
                    </m:d>
                    <m:r>
                      <a:rPr lang="en-CA" b="0" i="1" smtClean="0">
                        <a:latin typeface="Cambria Math" panose="02040503050406030204" pitchFamily="18" charset="0"/>
                        <a:ea typeface="Cambria Math" panose="02040503050406030204" pitchFamily="18" charset="0"/>
                      </a:rPr>
                      <m:t>=0</m:t>
                    </m:r>
                  </m:oMath>
                </a14:m>
                <a:endParaRPr lang="en-CA" b="0" dirty="0">
                  <a:ea typeface="Cambria Math" panose="02040503050406030204" pitchFamily="18" charset="0"/>
                </a:endParaRPr>
              </a:p>
              <a:p>
                <a:pPr lvl="1"/>
                <a14:m>
                  <m:oMath xmlns:m="http://schemas.openxmlformats.org/officeDocument/2006/math">
                    <m:r>
                      <a:rPr lang="en-CA" i="1">
                        <a:latin typeface="Cambria Math" panose="02040503050406030204" pitchFamily="18" charset="0"/>
                        <a:ea typeface="Cambria Math" panose="02040503050406030204" pitchFamily="18" charset="0"/>
                      </a:rPr>
                      <m:t>ℇ</m:t>
                    </m:r>
                    <m:d>
                      <m:dPr>
                        <m:ctrlPr>
                          <a:rPr lang="en-CA" i="1">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𝐶𝐻𝑆𝐻</m:t>
                        </m:r>
                        <m:r>
                          <a:rPr lang="en-CA" i="1">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.854…</m:t>
                        </m:r>
                      </m:e>
                    </m:d>
                    <m:r>
                      <a:rPr lang="en-CA" b="0" i="1" smtClean="0">
                        <a:latin typeface="Cambria Math" panose="02040503050406030204" pitchFamily="18" charset="0"/>
                        <a:ea typeface="Cambria Math" panose="02040503050406030204" pitchFamily="18" charset="0"/>
                      </a:rPr>
                      <m:t>=2</m:t>
                    </m:r>
                  </m:oMath>
                </a14:m>
                <a:endParaRPr lang="en-US" dirty="0"/>
              </a:p>
              <a:p>
                <a:pPr lvl="1"/>
                <a14:m>
                  <m:oMath xmlns:m="http://schemas.openxmlformats.org/officeDocument/2006/math">
                    <m:r>
                      <a:rPr lang="en-CA" i="1">
                        <a:latin typeface="Cambria Math" panose="02040503050406030204" pitchFamily="18" charset="0"/>
                        <a:ea typeface="Cambria Math" panose="02040503050406030204" pitchFamily="18" charset="0"/>
                      </a:rPr>
                      <m:t>ℇ</m:t>
                    </m:r>
                    <m:d>
                      <m:dPr>
                        <m:ctrlPr>
                          <a:rPr lang="en-CA" i="1">
                            <a:latin typeface="Cambria Math" panose="02040503050406030204" pitchFamily="18" charset="0"/>
                            <a:ea typeface="Cambria Math" panose="02040503050406030204" pitchFamily="18" charset="0"/>
                          </a:rPr>
                        </m:ctrlPr>
                      </m:dPr>
                      <m:e>
                        <m:r>
                          <a:rPr lang="en-CA" i="1">
                            <a:latin typeface="Cambria Math" panose="02040503050406030204" pitchFamily="18" charset="0"/>
                            <a:ea typeface="Cambria Math" panose="02040503050406030204" pitchFamily="18" charset="0"/>
                          </a:rPr>
                          <m:t>𝐶𝐻𝑆𝐻</m:t>
                        </m:r>
                        <m:r>
                          <a:rPr lang="en-CA" i="1">
                            <a:latin typeface="Cambria Math" panose="02040503050406030204" pitchFamily="18" charset="0"/>
                            <a:ea typeface="Cambria Math" panose="02040503050406030204" pitchFamily="18" charset="0"/>
                          </a:rPr>
                          <m:t>,1</m:t>
                        </m:r>
                      </m:e>
                    </m:d>
                    <m:r>
                      <a:rPr lang="en-CA" i="1">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m:t>
                    </m:r>
                  </m:oMath>
                </a14:m>
                <a:endParaRPr lang="en-US" dirty="0"/>
              </a:p>
              <a:p>
                <a:pPr lvl="1"/>
                <a:endParaRPr lang="en-US" sz="2000" dirty="0"/>
              </a:p>
            </p:txBody>
          </p:sp>
        </mc:Choice>
        <mc:Fallback>
          <p:sp>
            <p:nvSpPr>
              <p:cNvPr id="3" name="Content Placeholder 2">
                <a:extLst>
                  <a:ext uri="{FF2B5EF4-FFF2-40B4-BE49-F238E27FC236}">
                    <a16:creationId xmlns:a16="http://schemas.microsoft.com/office/drawing/2014/main" id="{BCC08C13-47A9-6B48-93B5-625DF0C14D25}"/>
                  </a:ext>
                </a:extLst>
              </p:cNvPr>
              <p:cNvSpPr>
                <a:spLocks noGrp="1" noRot="1" noChangeAspect="1" noMove="1" noResize="1" noEditPoints="1" noAdjustHandles="1" noChangeArrowheads="1" noChangeShapeType="1" noTextEdit="1"/>
              </p:cNvSpPr>
              <p:nvPr>
                <p:ph idx="1"/>
              </p:nvPr>
            </p:nvSpPr>
            <p:spPr>
              <a:xfrm>
                <a:off x="838200" y="1825625"/>
                <a:ext cx="10515600" cy="5350090"/>
              </a:xfrm>
              <a:blipFill>
                <a:blip r:embed="rId2"/>
                <a:stretch>
                  <a:fillRect l="-724" t="-1663"/>
                </a:stretch>
              </a:blipFill>
            </p:spPr>
            <p:txBody>
              <a:bodyPr/>
              <a:lstStyle/>
              <a:p>
                <a:r>
                  <a:rPr lang="en-US">
                    <a:noFill/>
                  </a:rPr>
                  <a:t> </a:t>
                </a:r>
              </a:p>
            </p:txBody>
          </p:sp>
        </mc:Fallback>
      </mc:AlternateContent>
    </p:spTree>
    <p:extLst>
      <p:ext uri="{BB962C8B-B14F-4D97-AF65-F5344CB8AC3E}">
        <p14:creationId xmlns:p14="http://schemas.microsoft.com/office/powerpoint/2010/main" val="10996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BC95-7B9F-554C-A04D-CF4EE8443470}"/>
              </a:ext>
            </a:extLst>
          </p:cNvPr>
          <p:cNvSpPr>
            <a:spLocks noGrp="1"/>
          </p:cNvSpPr>
          <p:nvPr>
            <p:ph type="title"/>
          </p:nvPr>
        </p:nvSpPr>
        <p:spPr/>
        <p:txBody>
          <a:bodyPr/>
          <a:lstStyle/>
          <a:p>
            <a:r>
              <a:rPr lang="en-US" dirty="0"/>
              <a:t>The Compression theorem</a:t>
            </a: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BA939C0-8C5A-964D-8E0A-F9B9C60D3655}"/>
                  </a:ext>
                </a:extLst>
              </p:cNvPr>
              <p:cNvSpPr/>
              <p:nvPr/>
            </p:nvSpPr>
            <p:spPr>
              <a:xfrm>
                <a:off x="838200" y="1690688"/>
                <a:ext cx="10515600" cy="4718279"/>
              </a:xfrm>
              <a:prstGeom prst="rect">
                <a:avLst/>
              </a:prstGeom>
              <a:solidFill>
                <a:schemeClr val="accent4">
                  <a:lumMod val="20000"/>
                  <a:lumOff val="80000"/>
                </a:schemeClr>
              </a:solidFill>
              <a:ln w="28575">
                <a:solidFill>
                  <a:schemeClr val="tx1"/>
                </a:solidFill>
              </a:ln>
            </p:spPr>
            <p:txBody>
              <a:bodyPr wrap="square">
                <a:spAutoFit/>
              </a:bodyPr>
              <a:lstStyle/>
              <a:p>
                <a:r>
                  <a:rPr lang="en-US" sz="2800" b="1" dirty="0"/>
                  <a:t>Theorem (informal): </a:t>
                </a:r>
                <a:r>
                  <a:rPr lang="en-US" sz="2800" dirty="0"/>
                  <a:t>There exists computable map </a:t>
                </a:r>
                <a:r>
                  <a:rPr lang="en-US" sz="2800" dirty="0">
                    <a:latin typeface="Courier New" panose="02070309020205020404" pitchFamily="49" charset="0"/>
                    <a:cs typeface="Courier New" panose="02070309020205020404" pitchFamily="49" charset="0"/>
                  </a:rPr>
                  <a:t>Compress</a:t>
                </a:r>
                <a:r>
                  <a:rPr lang="en-US" sz="2800" dirty="0"/>
                  <a:t> where if TM </a:t>
                </a:r>
                <a14:m>
                  <m:oMath xmlns:m="http://schemas.openxmlformats.org/officeDocument/2006/math">
                    <m:acc>
                      <m:accPr>
                        <m:chr m:val="̂"/>
                        <m:ctrlPr>
                          <a:rPr lang="en-CA" sz="2800" i="1">
                            <a:latin typeface="Cambria Math" panose="02040503050406030204" pitchFamily="18" charset="0"/>
                          </a:rPr>
                        </m:ctrlPr>
                      </m:accPr>
                      <m:e>
                        <m:r>
                          <a:rPr lang="en-CA" sz="2800" i="1">
                            <a:latin typeface="Cambria Math" panose="02040503050406030204" pitchFamily="18" charset="0"/>
                          </a:rPr>
                          <m:t>𝐺</m:t>
                        </m:r>
                      </m:e>
                    </m:acc>
                  </m:oMath>
                </a14:m>
                <a:r>
                  <a:rPr lang="en-US" sz="2800" b="1" dirty="0"/>
                  <a:t> </a:t>
                </a:r>
                <a:r>
                  <a:rPr lang="en-US" sz="2800" dirty="0"/>
                  <a:t>generates</a:t>
                </a:r>
                <a:r>
                  <a:rPr lang="en-CA" sz="2800" dirty="0"/>
                  <a:t> </a:t>
                </a:r>
                <a14:m>
                  <m:oMath xmlns:m="http://schemas.openxmlformats.org/officeDocument/2006/math">
                    <m: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𝐺</m:t>
                        </m:r>
                      </m:e>
                      <m:sub>
                        <m:r>
                          <a:rPr lang="en-CA" sz="2800" b="0" i="1" smtClean="0">
                            <a:latin typeface="Cambria Math" panose="02040503050406030204" pitchFamily="18" charset="0"/>
                          </a:rPr>
                          <m:t>𝑛</m:t>
                        </m:r>
                      </m:sub>
                    </m:sSub>
                    <m:r>
                      <a:rPr lang="en-CA" sz="2800" b="0" i="1" smtClean="0">
                        <a:latin typeface="Cambria Math" panose="02040503050406030204" pitchFamily="18" charset="0"/>
                      </a:rPr>
                      <m:t>}</m:t>
                    </m:r>
                  </m:oMath>
                </a14:m>
                <a:r>
                  <a:rPr lang="en-US" sz="2800" b="1" dirty="0"/>
                  <a:t> </a:t>
                </a:r>
                <a:r>
                  <a:rPr lang="en-US" sz="2800" dirty="0"/>
                  <a:t>such that Complexity(</a:t>
                </a:r>
                <a14:m>
                  <m:oMath xmlns:m="http://schemas.openxmlformats.org/officeDocument/2006/math">
                    <m:sSub>
                      <m:sSubPr>
                        <m:ctrlPr>
                          <a:rPr lang="en-CA" sz="2800" i="1">
                            <a:latin typeface="Cambria Math" panose="02040503050406030204" pitchFamily="18" charset="0"/>
                          </a:rPr>
                        </m:ctrlPr>
                      </m:sSubPr>
                      <m:e>
                        <m:r>
                          <a:rPr lang="en-CA" sz="2800" i="1">
                            <a:latin typeface="Cambria Math" panose="02040503050406030204" pitchFamily="18" charset="0"/>
                          </a:rPr>
                          <m:t>𝐺</m:t>
                        </m:r>
                      </m:e>
                      <m:sub>
                        <m:r>
                          <a:rPr lang="en-CA" sz="2800" i="1">
                            <a:latin typeface="Cambria Math" panose="02040503050406030204" pitchFamily="18" charset="0"/>
                          </a:rPr>
                          <m:t>𝑛</m:t>
                        </m:r>
                      </m:sub>
                    </m:sSub>
                  </m:oMath>
                </a14:m>
                <a:r>
                  <a:rPr lang="en-US" sz="2800" dirty="0"/>
                  <a:t>)=poly(</a:t>
                </a:r>
                <a14:m>
                  <m:oMath xmlns:m="http://schemas.openxmlformats.org/officeDocument/2006/math">
                    <m:r>
                      <a:rPr lang="en-CA" sz="2800" i="1">
                        <a:latin typeface="Cambria Math" panose="02040503050406030204" pitchFamily="18" charset="0"/>
                      </a:rPr>
                      <m:t>𝑛</m:t>
                    </m:r>
                  </m:oMath>
                </a14:m>
                <a:r>
                  <a:rPr lang="en-US" sz="2800" dirty="0"/>
                  <a:t>)</a:t>
                </a:r>
                <a:r>
                  <a:rPr lang="en-US" sz="2800" b="1" dirty="0"/>
                  <a:t>, </a:t>
                </a:r>
                <a:r>
                  <a:rPr lang="en-US" sz="2800" dirty="0">
                    <a:latin typeface="Courier New" panose="02070309020205020404" pitchFamily="49" charset="0"/>
                    <a:cs typeface="Courier New" panose="02070309020205020404" pitchFamily="49" charset="0"/>
                  </a:rPr>
                  <a:t>Compress(</a:t>
                </a:r>
                <a14:m>
                  <m:oMath xmlns:m="http://schemas.openxmlformats.org/officeDocument/2006/math">
                    <m:acc>
                      <m:accPr>
                        <m:chr m:val="̂"/>
                        <m:ctrlPr>
                          <a:rPr lang="en-CA" sz="2800" i="1">
                            <a:latin typeface="Cambria Math" panose="02040503050406030204" pitchFamily="18" charset="0"/>
                          </a:rPr>
                        </m:ctrlPr>
                      </m:accPr>
                      <m:e>
                        <m:r>
                          <a:rPr lang="en-CA" sz="2800" i="1">
                            <a:latin typeface="Cambria Math" panose="02040503050406030204" pitchFamily="18" charset="0"/>
                          </a:rPr>
                          <m:t>𝐺</m:t>
                        </m:r>
                      </m:e>
                    </m:acc>
                  </m:oMath>
                </a14:m>
                <a:r>
                  <a:rPr lang="en-US" sz="2800" dirty="0">
                    <a:latin typeface="Courier New" panose="02070309020205020404" pitchFamily="49" charset="0"/>
                    <a:cs typeface="Courier New" panose="02070309020205020404" pitchFamily="49" charset="0"/>
                  </a:rPr>
                  <a:t>)</a:t>
                </a:r>
                <a:r>
                  <a:rPr lang="en-US" sz="2800" dirty="0"/>
                  <a:t>outputs TM </a:t>
                </a:r>
                <a14:m>
                  <m:oMath xmlns:m="http://schemas.openxmlformats.org/officeDocument/2006/math">
                    <m:acc>
                      <m:accPr>
                        <m:chr m:val="̂"/>
                        <m:ctrlPr>
                          <a:rPr lang="en-CA" sz="2800" i="1">
                            <a:latin typeface="Cambria Math" panose="02040503050406030204" pitchFamily="18" charset="0"/>
                          </a:rPr>
                        </m:ctrlPr>
                      </m:accPr>
                      <m:e>
                        <m:r>
                          <a:rPr lang="en-CA" sz="2800" b="0" i="1" smtClean="0">
                            <a:latin typeface="Cambria Math" panose="02040503050406030204" pitchFamily="18" charset="0"/>
                          </a:rPr>
                          <m:t>𝐹</m:t>
                        </m:r>
                      </m:e>
                    </m:acc>
                  </m:oMath>
                </a14:m>
                <a:r>
                  <a:rPr lang="en-US" sz="2800" dirty="0"/>
                  <a:t> generating </a:t>
                </a:r>
                <a14:m>
                  <m:oMath xmlns:m="http://schemas.openxmlformats.org/officeDocument/2006/math">
                    <m: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𝐹</m:t>
                        </m:r>
                      </m:e>
                      <m:sub>
                        <m:r>
                          <a:rPr lang="en-CA" sz="2800" b="0" i="1" smtClean="0">
                            <a:latin typeface="Cambria Math" panose="02040503050406030204" pitchFamily="18" charset="0"/>
                          </a:rPr>
                          <m:t>𝑛</m:t>
                        </m:r>
                      </m:sub>
                    </m:sSub>
                  </m:oMath>
                </a14:m>
                <a:r>
                  <a:rPr lang="en-US" sz="2800" dirty="0"/>
                  <a:t>} such that for all </a:t>
                </a:r>
                <a14:m>
                  <m:oMath xmlns:m="http://schemas.openxmlformats.org/officeDocument/2006/math">
                    <m:r>
                      <a:rPr lang="en-CA" sz="2800" i="1">
                        <a:latin typeface="Cambria Math" panose="02040503050406030204" pitchFamily="18" charset="0"/>
                      </a:rPr>
                      <m:t>𝑛</m:t>
                    </m:r>
                  </m:oMath>
                </a14:m>
                <a:r>
                  <a:rPr lang="en-US" sz="2800" dirty="0"/>
                  <a:t>,</a:t>
                </a:r>
              </a:p>
              <a:p>
                <a:endParaRPr lang="en-US" sz="2800" dirty="0"/>
              </a:p>
              <a:p>
                <a:pPr marL="457200" indent="-457200">
                  <a:buFont typeface="Arial" panose="020B0604020202020204" pitchFamily="34" charset="0"/>
                  <a:buChar char="•"/>
                  <a:tabLst>
                    <a:tab pos="4664075" algn="l"/>
                  </a:tabLst>
                </a:pPr>
                <a:r>
                  <a:rPr lang="en-US" sz="2800" dirty="0"/>
                  <a:t>Complexity(</a:t>
                </a:r>
                <a14:m>
                  <m:oMath xmlns:m="http://schemas.openxmlformats.org/officeDocument/2006/math">
                    <m:sSub>
                      <m:sSubPr>
                        <m:ctrlPr>
                          <a:rPr lang="en-CA" sz="2800" i="1">
                            <a:latin typeface="Cambria Math" panose="02040503050406030204" pitchFamily="18" charset="0"/>
                          </a:rPr>
                        </m:ctrlPr>
                      </m:sSubPr>
                      <m:e>
                        <m:r>
                          <a:rPr lang="en-CA" sz="2800" i="1">
                            <a:latin typeface="Cambria Math" panose="02040503050406030204" pitchFamily="18" charset="0"/>
                          </a:rPr>
                          <m:t>𝐹</m:t>
                        </m:r>
                      </m:e>
                      <m:sub>
                        <m:r>
                          <a:rPr lang="en-CA" sz="2800" i="1">
                            <a:latin typeface="Cambria Math" panose="02040503050406030204" pitchFamily="18" charset="0"/>
                          </a:rPr>
                          <m:t>𝑛</m:t>
                        </m:r>
                      </m:sub>
                    </m:sSub>
                  </m:oMath>
                </a14:m>
                <a:r>
                  <a:rPr lang="en-US" sz="2800" dirty="0"/>
                  <a:t>) = polylog(n)</a:t>
                </a:r>
                <a:endParaRPr lang="en-CA" sz="2800" b="0" i="1" dirty="0">
                  <a:latin typeface="Cambria Math" panose="02040503050406030204" pitchFamily="18" charset="0"/>
                </a:endParaRPr>
              </a:p>
              <a:p>
                <a:pPr marL="457200" indent="-457200">
                  <a:buFont typeface="Arial" panose="020B0604020202020204" pitchFamily="34" charset="0"/>
                  <a:buChar char="•"/>
                </a:pPr>
                <a:endParaRPr lang="en-CA" sz="2800" b="0" i="1" dirty="0">
                  <a:latin typeface="Cambria Math" panose="02040503050406030204" pitchFamily="18" charset="0"/>
                </a:endParaRPr>
              </a:p>
              <a:p>
                <a:pPr marL="457200" indent="-457200">
                  <a:buFont typeface="Arial" panose="020B0604020202020204" pitchFamily="34" charset="0"/>
                  <a:buChar char="•"/>
                </a:pPr>
                <a14:m>
                  <m:oMath xmlns:m="http://schemas.openxmlformats.org/officeDocument/2006/math">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𝜔</m:t>
                        </m:r>
                      </m:e>
                      <m:sub>
                        <m:r>
                          <a:rPr lang="en-CA" sz="2800" b="0" i="1" smtClean="0">
                            <a:latin typeface="Cambria Math" panose="02040503050406030204" pitchFamily="18" charset="0"/>
                          </a:rPr>
                          <m:t>𝑞</m:t>
                        </m:r>
                      </m:sub>
                    </m:sSub>
                    <m:d>
                      <m:dPr>
                        <m:ctrlPr>
                          <a:rPr lang="en-CA" sz="2800" b="0" i="1" smtClean="0">
                            <a:latin typeface="Cambria Math" panose="02040503050406030204" pitchFamily="18" charset="0"/>
                          </a:rPr>
                        </m:ctrlPr>
                      </m:dP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𝐺</m:t>
                            </m:r>
                          </m:e>
                          <m:sub>
                            <m:r>
                              <a:rPr lang="en-CA" sz="2800" b="0" i="1" smtClean="0">
                                <a:latin typeface="Cambria Math" panose="02040503050406030204" pitchFamily="18" charset="0"/>
                              </a:rPr>
                              <m:t>𝑛</m:t>
                            </m:r>
                          </m:sub>
                        </m:sSub>
                      </m:e>
                    </m:d>
                    <m:r>
                      <a:rPr lang="en-CA" sz="2800" b="0" i="1" smtClean="0">
                        <a:latin typeface="Cambria Math" panose="02040503050406030204" pitchFamily="18" charset="0"/>
                      </a:rPr>
                      <m:t>=1</m:t>
                    </m:r>
                    <m:r>
                      <a:rPr lang="en-CA" sz="2800" b="0" i="1" smtClean="0">
                        <a:latin typeface="Cambria Math" panose="02040503050406030204" pitchFamily="18" charset="0"/>
                      </a:rPr>
                      <m:t>      ⇒       </m:t>
                    </m:r>
                  </m:oMath>
                </a14:m>
                <a:r>
                  <a:rPr lang="en-US" sz="2800" dirty="0"/>
                  <a:t> </a:t>
                </a:r>
                <a14:m>
                  <m:oMath xmlns:m="http://schemas.openxmlformats.org/officeDocument/2006/math">
                    <m:sSub>
                      <m:sSubPr>
                        <m:ctrlPr>
                          <a:rPr lang="en-CA" sz="2800" i="1">
                            <a:latin typeface="Cambria Math" panose="02040503050406030204" pitchFamily="18" charset="0"/>
                          </a:rPr>
                        </m:ctrlPr>
                      </m:sSubPr>
                      <m:e>
                        <m:r>
                          <a:rPr lang="en-CA" sz="2800" i="1">
                            <a:latin typeface="Cambria Math" panose="02040503050406030204" pitchFamily="18" charset="0"/>
                          </a:rPr>
                          <m:t>𝜔</m:t>
                        </m:r>
                      </m:e>
                      <m:sub>
                        <m:r>
                          <a:rPr lang="en-CA" sz="2800" i="1">
                            <a:latin typeface="Cambria Math" panose="02040503050406030204" pitchFamily="18" charset="0"/>
                          </a:rPr>
                          <m:t>𝑞</m:t>
                        </m:r>
                      </m:sub>
                    </m:sSub>
                    <m:d>
                      <m:dPr>
                        <m:ctrlPr>
                          <a:rPr lang="en-CA" sz="2800" i="1">
                            <a:latin typeface="Cambria Math" panose="02040503050406030204" pitchFamily="18" charset="0"/>
                          </a:rPr>
                        </m:ctrlPr>
                      </m:dPr>
                      <m:e>
                        <m:sSub>
                          <m:sSubPr>
                            <m:ctrlPr>
                              <a:rPr lang="en-CA" sz="2800" i="1">
                                <a:latin typeface="Cambria Math" panose="02040503050406030204" pitchFamily="18" charset="0"/>
                              </a:rPr>
                            </m:ctrlPr>
                          </m:sSubPr>
                          <m:e>
                            <m:r>
                              <a:rPr lang="en-CA" sz="2800" i="1">
                                <a:latin typeface="Cambria Math" panose="02040503050406030204" pitchFamily="18" charset="0"/>
                              </a:rPr>
                              <m:t>𝐹</m:t>
                            </m:r>
                          </m:e>
                          <m:sub>
                            <m:r>
                              <a:rPr lang="en-CA" sz="2800" i="1">
                                <a:latin typeface="Cambria Math" panose="02040503050406030204" pitchFamily="18" charset="0"/>
                              </a:rPr>
                              <m:t>𝑛</m:t>
                            </m:r>
                          </m:sub>
                        </m:sSub>
                      </m:e>
                    </m:d>
                    <m:r>
                      <a:rPr lang="en-CA" sz="2800" i="1">
                        <a:latin typeface="Cambria Math" panose="02040503050406030204" pitchFamily="18" charset="0"/>
                      </a:rPr>
                      <m:t>=1</m:t>
                    </m:r>
                  </m:oMath>
                </a14:m>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14:m>
                  <m:oMath xmlns:m="http://schemas.openxmlformats.org/officeDocument/2006/math">
                    <m:r>
                      <a:rPr lang="en-CA" sz="2800" i="1" smtClean="0">
                        <a:latin typeface="Cambria Math" panose="02040503050406030204" pitchFamily="18" charset="0"/>
                        <a:ea typeface="Cambria Math" panose="02040503050406030204" pitchFamily="18" charset="0"/>
                      </a:rPr>
                      <m:t>ℇ</m:t>
                    </m:r>
                    <m:d>
                      <m:dPr>
                        <m:ctrlPr>
                          <a:rPr lang="en-CA" sz="2800" i="1">
                            <a:latin typeface="Cambria Math" panose="02040503050406030204" pitchFamily="18" charset="0"/>
                            <a:ea typeface="Cambria Math" panose="02040503050406030204" pitchFamily="18" charset="0"/>
                          </a:rPr>
                        </m:ctrlPr>
                      </m:dPr>
                      <m:e>
                        <m:sSub>
                          <m:sSubPr>
                            <m:ctrlPr>
                              <a:rPr lang="en-CA" sz="2800" b="0" i="1" smtClean="0">
                                <a:latin typeface="Cambria Math" panose="02040503050406030204" pitchFamily="18" charset="0"/>
                                <a:ea typeface="Cambria Math" panose="02040503050406030204" pitchFamily="18" charset="0"/>
                              </a:rPr>
                            </m:ctrlPr>
                          </m:sSubPr>
                          <m:e>
                            <m:r>
                              <a:rPr lang="en-CA" sz="2800" b="0" i="1" smtClean="0">
                                <a:latin typeface="Cambria Math" panose="02040503050406030204" pitchFamily="18" charset="0"/>
                                <a:ea typeface="Cambria Math" panose="02040503050406030204" pitchFamily="18" charset="0"/>
                              </a:rPr>
                              <m:t>𝐹</m:t>
                            </m:r>
                          </m:e>
                          <m:sub>
                            <m:r>
                              <a:rPr lang="en-CA" sz="2800" b="0" i="1" smtClean="0">
                                <a:latin typeface="Cambria Math" panose="02040503050406030204" pitchFamily="18" charset="0"/>
                                <a:ea typeface="Cambria Math" panose="02040503050406030204" pitchFamily="18" charset="0"/>
                              </a:rPr>
                              <m:t>𝑛</m:t>
                            </m:r>
                          </m:sub>
                        </m:sSub>
                        <m:r>
                          <a:rPr lang="en-CA" sz="2800" i="1">
                            <a:latin typeface="Cambria Math" panose="02040503050406030204" pitchFamily="18" charset="0"/>
                            <a:ea typeface="Cambria Math" panose="02040503050406030204" pitchFamily="18" charset="0"/>
                          </a:rPr>
                          <m:t>,</m:t>
                        </m:r>
                        <m:f>
                          <m:fPr>
                            <m:ctrlPr>
                              <a:rPr lang="en-CA" sz="2800" b="0" i="1" smtClean="0">
                                <a:latin typeface="Cambria Math" panose="02040503050406030204" pitchFamily="18" charset="0"/>
                                <a:ea typeface="Cambria Math" panose="02040503050406030204" pitchFamily="18" charset="0"/>
                              </a:rPr>
                            </m:ctrlPr>
                          </m:fPr>
                          <m:num>
                            <m:r>
                              <a:rPr lang="en-CA" sz="2800" b="0" i="1" smtClean="0">
                                <a:latin typeface="Cambria Math" panose="02040503050406030204" pitchFamily="18" charset="0"/>
                                <a:ea typeface="Cambria Math" panose="02040503050406030204" pitchFamily="18" charset="0"/>
                              </a:rPr>
                              <m:t>1</m:t>
                            </m:r>
                          </m:num>
                          <m:den>
                            <m:r>
                              <a:rPr lang="en-CA" sz="2800" b="0" i="1" smtClean="0">
                                <a:latin typeface="Cambria Math" panose="02040503050406030204" pitchFamily="18" charset="0"/>
                                <a:ea typeface="Cambria Math" panose="02040503050406030204" pitchFamily="18" charset="0"/>
                              </a:rPr>
                              <m:t>2</m:t>
                            </m:r>
                          </m:den>
                        </m:f>
                      </m:e>
                    </m:d>
                    <m:r>
                      <a:rPr lang="en-CA" sz="2800" b="0" i="1" smtClean="0">
                        <a:latin typeface="Cambria Math" panose="02040503050406030204" pitchFamily="18" charset="0"/>
                        <a:ea typeface="Cambria Math" panose="02040503050406030204" pitchFamily="18" charset="0"/>
                      </a:rPr>
                      <m:t>≥</m:t>
                    </m:r>
                    <m:func>
                      <m:funcPr>
                        <m:ctrlPr>
                          <a:rPr lang="en-CA" sz="2800" b="0" i="1" smtClean="0">
                            <a:latin typeface="Cambria Math" panose="02040503050406030204" pitchFamily="18" charset="0"/>
                            <a:ea typeface="Cambria Math" panose="02040503050406030204" pitchFamily="18" charset="0"/>
                          </a:rPr>
                        </m:ctrlPr>
                      </m:funcPr>
                      <m:fName>
                        <m:r>
                          <m:rPr>
                            <m:sty m:val="p"/>
                          </m:rPr>
                          <a:rPr lang="en-CA" sz="2800" b="0" i="0" smtClean="0">
                            <a:latin typeface="Cambria Math" panose="02040503050406030204" pitchFamily="18" charset="0"/>
                            <a:ea typeface="Cambria Math" panose="02040503050406030204" pitchFamily="18" charset="0"/>
                          </a:rPr>
                          <m:t>max</m:t>
                        </m:r>
                      </m:fName>
                      <m:e>
                        <m:d>
                          <m:dPr>
                            <m:ctrlPr>
                              <a:rPr lang="en-CA" sz="2800" b="0" i="1" smtClean="0">
                                <a:latin typeface="Cambria Math" panose="02040503050406030204" pitchFamily="18" charset="0"/>
                                <a:ea typeface="Cambria Math" panose="02040503050406030204" pitchFamily="18" charset="0"/>
                              </a:rPr>
                            </m:ctrlPr>
                          </m:dPr>
                          <m:e>
                            <m:r>
                              <a:rPr lang="en-CA" sz="2800" b="0" i="1" smtClean="0">
                                <a:latin typeface="Cambria Math" panose="02040503050406030204" pitchFamily="18" charset="0"/>
                                <a:ea typeface="Cambria Math" panose="02040503050406030204" pitchFamily="18" charset="0"/>
                              </a:rPr>
                              <m:t>     </m:t>
                            </m:r>
                            <m:sSup>
                              <m:sSupPr>
                                <m:ctrlPr>
                                  <a:rPr lang="en-CA" sz="2800" b="0" i="1" smtClean="0">
                                    <a:latin typeface="Cambria Math" panose="02040503050406030204" pitchFamily="18" charset="0"/>
                                    <a:ea typeface="Cambria Math" panose="02040503050406030204" pitchFamily="18" charset="0"/>
                                  </a:rPr>
                                </m:ctrlPr>
                              </m:sSupPr>
                              <m:e>
                                <m:r>
                                  <a:rPr lang="en-CA" sz="2800" b="0" i="1" smtClean="0">
                                    <a:latin typeface="Cambria Math" panose="02040503050406030204" pitchFamily="18" charset="0"/>
                                    <a:ea typeface="Cambria Math" panose="02040503050406030204" pitchFamily="18" charset="0"/>
                                  </a:rPr>
                                  <m:t>2</m:t>
                                </m:r>
                              </m:e>
                              <m:sup>
                                <m:r>
                                  <a:rPr lang="en-CA" sz="2800" b="0" i="1" smtClean="0">
                                    <a:latin typeface="Cambria Math" panose="02040503050406030204" pitchFamily="18" charset="0"/>
                                    <a:ea typeface="Cambria Math" panose="02040503050406030204" pitchFamily="18" charset="0"/>
                                  </a:rPr>
                                  <m:t>𝑛</m:t>
                                </m:r>
                              </m:sup>
                            </m:sSup>
                            <m:r>
                              <a:rPr lang="en-CA" sz="2800" b="0" i="1" smtClean="0">
                                <a:latin typeface="Cambria Math" panose="02040503050406030204" pitchFamily="18" charset="0"/>
                                <a:ea typeface="Cambria Math" panose="02040503050406030204" pitchFamily="18" charset="0"/>
                              </a:rPr>
                              <m:t>      </m:t>
                            </m:r>
                            <m:r>
                              <a:rPr lang="en-CA" sz="2800" i="1">
                                <a:latin typeface="Cambria Math" panose="02040503050406030204" pitchFamily="18" charset="0"/>
                                <a:ea typeface="Cambria Math" panose="02040503050406030204" pitchFamily="18" charset="0"/>
                              </a:rPr>
                              <m:t>,</m:t>
                            </m:r>
                            <m:r>
                              <a:rPr lang="en-CA" sz="2800" b="0" i="1" smtClean="0">
                                <a:latin typeface="Cambria Math" panose="02040503050406030204" pitchFamily="18" charset="0"/>
                                <a:ea typeface="Cambria Math" panose="02040503050406030204" pitchFamily="18" charset="0"/>
                              </a:rPr>
                              <m:t>     </m:t>
                            </m:r>
                            <m:r>
                              <a:rPr lang="en-CA" sz="2800" i="1">
                                <a:latin typeface="Cambria Math" panose="02040503050406030204" pitchFamily="18" charset="0"/>
                                <a:ea typeface="Cambria Math" panose="02040503050406030204" pitchFamily="18" charset="0"/>
                              </a:rPr>
                              <m:t>ℇ</m:t>
                            </m:r>
                            <m:d>
                              <m:dPr>
                                <m:ctrlPr>
                                  <a:rPr lang="en-CA" sz="2800" i="1">
                                    <a:latin typeface="Cambria Math" panose="02040503050406030204" pitchFamily="18" charset="0"/>
                                    <a:ea typeface="Cambria Math" panose="02040503050406030204" pitchFamily="18" charset="0"/>
                                  </a:rPr>
                                </m:ctrlPr>
                              </m:dPr>
                              <m:e>
                                <m:sSub>
                                  <m:sSubPr>
                                    <m:ctrlPr>
                                      <a:rPr lang="en-CA" sz="2800" i="1">
                                        <a:latin typeface="Cambria Math" panose="02040503050406030204" pitchFamily="18" charset="0"/>
                                        <a:ea typeface="Cambria Math" panose="02040503050406030204" pitchFamily="18" charset="0"/>
                                      </a:rPr>
                                    </m:ctrlPr>
                                  </m:sSubPr>
                                  <m:e>
                                    <m:r>
                                      <a:rPr lang="en-CA" sz="2800" i="1">
                                        <a:latin typeface="Cambria Math" panose="02040503050406030204" pitchFamily="18" charset="0"/>
                                        <a:ea typeface="Cambria Math" panose="02040503050406030204" pitchFamily="18" charset="0"/>
                                      </a:rPr>
                                      <m:t>𝐺</m:t>
                                    </m:r>
                                  </m:e>
                                  <m:sub>
                                    <m:r>
                                      <a:rPr lang="en-CA" sz="2800" i="1">
                                        <a:latin typeface="Cambria Math" panose="02040503050406030204" pitchFamily="18" charset="0"/>
                                        <a:ea typeface="Cambria Math" panose="02040503050406030204" pitchFamily="18" charset="0"/>
                                      </a:rPr>
                                      <m:t>𝑛</m:t>
                                    </m:r>
                                  </m:sub>
                                </m:sSub>
                                <m:r>
                                  <a:rPr lang="en-CA" sz="2800" i="1">
                                    <a:latin typeface="Cambria Math" panose="02040503050406030204" pitchFamily="18" charset="0"/>
                                    <a:ea typeface="Cambria Math" panose="02040503050406030204" pitchFamily="18" charset="0"/>
                                  </a:rPr>
                                  <m:t>,</m:t>
                                </m:r>
                                <m:f>
                                  <m:fPr>
                                    <m:ctrlPr>
                                      <a:rPr lang="en-CA" sz="2800" i="1">
                                        <a:latin typeface="Cambria Math" panose="02040503050406030204" pitchFamily="18" charset="0"/>
                                        <a:ea typeface="Cambria Math" panose="02040503050406030204" pitchFamily="18" charset="0"/>
                                      </a:rPr>
                                    </m:ctrlPr>
                                  </m:fPr>
                                  <m:num>
                                    <m:r>
                                      <a:rPr lang="en-CA" sz="2800" i="1">
                                        <a:latin typeface="Cambria Math" panose="02040503050406030204" pitchFamily="18" charset="0"/>
                                        <a:ea typeface="Cambria Math" panose="02040503050406030204" pitchFamily="18" charset="0"/>
                                      </a:rPr>
                                      <m:t>1</m:t>
                                    </m:r>
                                  </m:num>
                                  <m:den>
                                    <m:r>
                                      <a:rPr lang="en-CA" sz="2800" i="1">
                                        <a:latin typeface="Cambria Math" panose="02040503050406030204" pitchFamily="18" charset="0"/>
                                        <a:ea typeface="Cambria Math" panose="02040503050406030204" pitchFamily="18" charset="0"/>
                                      </a:rPr>
                                      <m:t>2</m:t>
                                    </m:r>
                                  </m:den>
                                </m:f>
                              </m:e>
                            </m:d>
                            <m:r>
                              <a:rPr lang="en-CA" sz="2800" b="0" i="1" smtClean="0">
                                <a:latin typeface="Cambria Math" panose="02040503050406030204" pitchFamily="18" charset="0"/>
                                <a:ea typeface="Cambria Math" panose="02040503050406030204" pitchFamily="18" charset="0"/>
                              </a:rPr>
                              <m:t>       </m:t>
                            </m:r>
                          </m:e>
                        </m:d>
                      </m:e>
                    </m:func>
                  </m:oMath>
                </a14:m>
                <a:endParaRPr lang="en-US" sz="2400" dirty="0"/>
              </a:p>
              <a:p>
                <a:endParaRPr lang="en-US" sz="2400" dirty="0"/>
              </a:p>
            </p:txBody>
          </p:sp>
        </mc:Choice>
        <mc:Fallback>
          <p:sp>
            <p:nvSpPr>
              <p:cNvPr id="4" name="Rectangle 3">
                <a:extLst>
                  <a:ext uri="{FF2B5EF4-FFF2-40B4-BE49-F238E27FC236}">
                    <a16:creationId xmlns:a16="http://schemas.microsoft.com/office/drawing/2014/main" id="{8BA939C0-8C5A-964D-8E0A-F9B9C60D3655}"/>
                  </a:ext>
                </a:extLst>
              </p:cNvPr>
              <p:cNvSpPr>
                <a:spLocks noRot="1" noChangeAspect="1" noMove="1" noResize="1" noEditPoints="1" noAdjustHandles="1" noChangeArrowheads="1" noChangeShapeType="1" noTextEdit="1"/>
              </p:cNvSpPr>
              <p:nvPr/>
            </p:nvSpPr>
            <p:spPr>
              <a:xfrm>
                <a:off x="838200" y="1690688"/>
                <a:ext cx="10515600" cy="4718279"/>
              </a:xfrm>
              <a:prstGeom prst="rect">
                <a:avLst/>
              </a:prstGeom>
              <a:blipFill>
                <a:blip r:embed="rId3"/>
                <a:stretch>
                  <a:fillRect l="-963" t="-1337"/>
                </a:stretch>
              </a:blipFill>
              <a:ln w="28575">
                <a:solidFill>
                  <a:schemeClr val="tx1"/>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E8D50B4D-4710-A74A-926C-E94DA966D5E7}"/>
              </a:ext>
            </a:extLst>
          </p:cNvPr>
          <p:cNvSpPr txBox="1"/>
          <p:nvPr/>
        </p:nvSpPr>
        <p:spPr>
          <a:xfrm>
            <a:off x="8831763" y="3539772"/>
            <a:ext cx="2274849" cy="369332"/>
          </a:xfrm>
          <a:prstGeom prst="rect">
            <a:avLst/>
          </a:prstGeom>
          <a:noFill/>
        </p:spPr>
        <p:txBody>
          <a:bodyPr wrap="square" rtlCol="0">
            <a:spAutoFit/>
          </a:bodyPr>
          <a:lstStyle/>
          <a:p>
            <a:r>
              <a:rPr lang="en-US" b="1" dirty="0">
                <a:solidFill>
                  <a:srgbClr val="C00000"/>
                </a:solidFill>
              </a:rPr>
              <a:t>Complexity reduction</a:t>
            </a:r>
          </a:p>
        </p:txBody>
      </p:sp>
      <p:sp>
        <p:nvSpPr>
          <p:cNvPr id="5" name="TextBox 4">
            <a:extLst>
              <a:ext uri="{FF2B5EF4-FFF2-40B4-BE49-F238E27FC236}">
                <a16:creationId xmlns:a16="http://schemas.microsoft.com/office/drawing/2014/main" id="{81E366B7-7F82-CD4F-869B-67DDEA9CC5BE}"/>
              </a:ext>
            </a:extLst>
          </p:cNvPr>
          <p:cNvSpPr txBox="1"/>
          <p:nvPr/>
        </p:nvSpPr>
        <p:spPr>
          <a:xfrm>
            <a:off x="8430321" y="4373060"/>
            <a:ext cx="3077735" cy="369332"/>
          </a:xfrm>
          <a:prstGeom prst="rect">
            <a:avLst/>
          </a:prstGeom>
          <a:noFill/>
        </p:spPr>
        <p:txBody>
          <a:bodyPr wrap="square" rtlCol="0">
            <a:spAutoFit/>
          </a:bodyPr>
          <a:lstStyle/>
          <a:p>
            <a:r>
              <a:rPr lang="en-US" b="1" dirty="0">
                <a:solidFill>
                  <a:srgbClr val="C00000"/>
                </a:solidFill>
              </a:rPr>
              <a:t>Completeness preserving</a:t>
            </a:r>
          </a:p>
        </p:txBody>
      </p:sp>
      <p:sp>
        <p:nvSpPr>
          <p:cNvPr id="6" name="TextBox 5">
            <a:extLst>
              <a:ext uri="{FF2B5EF4-FFF2-40B4-BE49-F238E27FC236}">
                <a16:creationId xmlns:a16="http://schemas.microsoft.com/office/drawing/2014/main" id="{7F25BFBF-665D-9143-A1A3-6332137C0F3C}"/>
              </a:ext>
            </a:extLst>
          </p:cNvPr>
          <p:cNvSpPr txBox="1"/>
          <p:nvPr/>
        </p:nvSpPr>
        <p:spPr>
          <a:xfrm>
            <a:off x="8430322" y="5391013"/>
            <a:ext cx="2553630" cy="369332"/>
          </a:xfrm>
          <a:prstGeom prst="rect">
            <a:avLst/>
          </a:prstGeom>
          <a:noFill/>
        </p:spPr>
        <p:txBody>
          <a:bodyPr wrap="square" rtlCol="0">
            <a:spAutoFit/>
          </a:bodyPr>
          <a:lstStyle/>
          <a:p>
            <a:r>
              <a:rPr lang="en-US" b="1" dirty="0">
                <a:solidFill>
                  <a:srgbClr val="C00000"/>
                </a:solidFill>
              </a:rPr>
              <a:t>Dimension lower bound</a:t>
            </a:r>
          </a:p>
        </p:txBody>
      </p:sp>
    </p:spTree>
    <p:extLst>
      <p:ext uri="{BB962C8B-B14F-4D97-AF65-F5344CB8AC3E}">
        <p14:creationId xmlns:p14="http://schemas.microsoft.com/office/powerpoint/2010/main" val="320026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BE15DA-C763-2B48-99B5-1A54BF4269B3}"/>
              </a:ext>
            </a:extLst>
          </p:cNvPr>
          <p:cNvSpPr txBox="1"/>
          <p:nvPr/>
        </p:nvSpPr>
        <p:spPr>
          <a:xfrm>
            <a:off x="1719481" y="2434619"/>
            <a:ext cx="8260597" cy="1938992"/>
          </a:xfrm>
          <a:prstGeom prst="rect">
            <a:avLst/>
          </a:prstGeom>
          <a:noFill/>
        </p:spPr>
        <p:txBody>
          <a:bodyPr wrap="square" rtlCol="0">
            <a:spAutoFit/>
          </a:bodyPr>
          <a:lstStyle/>
          <a:p>
            <a:r>
              <a:rPr lang="en-US" sz="6000" dirty="0"/>
              <a:t>Correlation Sets, and</a:t>
            </a:r>
            <a:br>
              <a:rPr lang="en-US" sz="6000" dirty="0"/>
            </a:br>
            <a:r>
              <a:rPr lang="en-US" sz="6000" dirty="0" err="1"/>
              <a:t>Tsirelson’s</a:t>
            </a:r>
            <a:r>
              <a:rPr lang="en-US" sz="6000" dirty="0"/>
              <a:t> Problem</a:t>
            </a:r>
          </a:p>
        </p:txBody>
      </p:sp>
    </p:spTree>
    <p:extLst>
      <p:ext uri="{BB962C8B-B14F-4D97-AF65-F5344CB8AC3E}">
        <p14:creationId xmlns:p14="http://schemas.microsoft.com/office/powerpoint/2010/main" val="1715066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BC95-7B9F-554C-A04D-CF4EE8443470}"/>
              </a:ext>
            </a:extLst>
          </p:cNvPr>
          <p:cNvSpPr>
            <a:spLocks noGrp="1"/>
          </p:cNvSpPr>
          <p:nvPr>
            <p:ph type="title"/>
          </p:nvPr>
        </p:nvSpPr>
        <p:spPr>
          <a:xfrm>
            <a:off x="838200" y="365125"/>
            <a:ext cx="10515600" cy="1325563"/>
          </a:xfrm>
        </p:spPr>
        <p:txBody>
          <a:bodyPr/>
          <a:lstStyle/>
          <a:p>
            <a:r>
              <a:rPr lang="en-US" dirty="0"/>
              <a:t>Recursive compression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29F0CC-2C69-6640-97D2-383694EE54A4}"/>
                  </a:ext>
                </a:extLst>
              </p:cNvPr>
              <p:cNvSpPr txBox="1"/>
              <p:nvPr/>
            </p:nvSpPr>
            <p:spPr>
              <a:xfrm>
                <a:off x="838198" y="2279622"/>
                <a:ext cx="6167035" cy="2268570"/>
              </a:xfrm>
              <a:prstGeom prst="rect">
                <a:avLst/>
              </a:prstGeom>
              <a:solidFill>
                <a:schemeClr val="accent3">
                  <a:lumMod val="20000"/>
                  <a:lumOff val="80000"/>
                </a:schemeClr>
              </a:solidFill>
            </p:spPr>
            <p:txBody>
              <a:bodyPr wrap="square" rtlCol="0">
                <a:spAutoFit/>
              </a:bodyPr>
              <a:lstStyle/>
              <a:p>
                <a:pPr>
                  <a:lnSpc>
                    <a:spcPct val="150000"/>
                  </a:lnSpc>
                </a:pPr>
                <a:r>
                  <a:rPr lang="en-US" sz="2400" b="0" dirty="0"/>
                  <a:t>Pseudocode of game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𝐺</m:t>
                        </m:r>
                      </m:e>
                      <m:sub>
                        <m:r>
                          <a:rPr lang="en-CA" sz="2400" b="0" i="1" smtClean="0">
                            <a:latin typeface="Cambria Math" panose="02040503050406030204" pitchFamily="18" charset="0"/>
                          </a:rPr>
                          <m:t>𝑛</m:t>
                        </m:r>
                      </m:sub>
                    </m:sSub>
                  </m:oMath>
                </a14:m>
                <a:r>
                  <a:rPr lang="en-US" sz="2400" dirty="0"/>
                  <a:t>:</a:t>
                </a:r>
              </a:p>
              <a:p>
                <a:pPr marL="457200" indent="-457200">
                  <a:lnSpc>
                    <a:spcPct val="150000"/>
                  </a:lnSpc>
                  <a:buAutoNum type="arabicPeriod"/>
                </a:pPr>
                <a:r>
                  <a:rPr lang="en-US" sz="2400" dirty="0"/>
                  <a:t>Run </a:t>
                </a:r>
                <a14:m>
                  <m:oMath xmlns:m="http://schemas.openxmlformats.org/officeDocument/2006/math">
                    <m:r>
                      <a:rPr lang="en-US" sz="2400" i="1">
                        <a:latin typeface="Cambria Math" panose="02040503050406030204" pitchFamily="18" charset="0"/>
                      </a:rPr>
                      <m:t>𝑀</m:t>
                    </m:r>
                  </m:oMath>
                </a14:m>
                <a:r>
                  <a:rPr lang="en-US" sz="2400" dirty="0"/>
                  <a:t> for </a:t>
                </a:r>
                <a14:m>
                  <m:oMath xmlns:m="http://schemas.openxmlformats.org/officeDocument/2006/math">
                    <m:r>
                      <a:rPr lang="en-CA" sz="2400" b="0" i="1" smtClean="0">
                        <a:latin typeface="Cambria Math" panose="02040503050406030204" pitchFamily="18" charset="0"/>
                      </a:rPr>
                      <m:t>𝑛</m:t>
                    </m:r>
                  </m:oMath>
                </a14:m>
                <a:r>
                  <a:rPr lang="en-US" sz="2400" dirty="0"/>
                  <a:t> time steps. If </a:t>
                </a:r>
                <a14:m>
                  <m:oMath xmlns:m="http://schemas.openxmlformats.org/officeDocument/2006/math">
                    <m:r>
                      <a:rPr lang="en-US" sz="2400" i="1">
                        <a:latin typeface="Cambria Math" panose="02040503050406030204" pitchFamily="18" charset="0"/>
                      </a:rPr>
                      <m:t>𝑀</m:t>
                    </m:r>
                  </m:oMath>
                </a14:m>
                <a:r>
                  <a:rPr lang="en-US" sz="2400" dirty="0"/>
                  <a:t> halts, accept. </a:t>
                </a:r>
              </a:p>
              <a:p>
                <a:pPr marL="457200" indent="-457200">
                  <a:lnSpc>
                    <a:spcPct val="150000"/>
                  </a:lnSpc>
                  <a:buAutoNum type="arabicPeriod"/>
                </a:pPr>
                <a:r>
                  <a:rPr lang="en-US" sz="2400" dirty="0"/>
                  <a:t>Otherwise, compute </a:t>
                </a:r>
                <a14:m>
                  <m:oMath xmlns:m="http://schemas.openxmlformats.org/officeDocument/2006/math">
                    <m:acc>
                      <m:accPr>
                        <m:chr m:val="̂"/>
                        <m:ctrlPr>
                          <a:rPr lang="en-CA" sz="2400" i="1">
                            <a:latin typeface="Cambria Math" panose="02040503050406030204" pitchFamily="18" charset="0"/>
                          </a:rPr>
                        </m:ctrlPr>
                      </m:accPr>
                      <m:e>
                        <m:r>
                          <a:rPr lang="en-CA" sz="2400" i="1">
                            <a:latin typeface="Cambria Math" panose="02040503050406030204" pitchFamily="18" charset="0"/>
                          </a:rPr>
                          <m:t>𝐹</m:t>
                        </m:r>
                      </m:e>
                    </m:acc>
                    <m:r>
                      <a:rPr lang="en-US" sz="2400" b="0" i="1" smtClean="0">
                        <a:latin typeface="Cambria Math" panose="02040503050406030204" pitchFamily="18" charset="0"/>
                      </a:rPr>
                      <m:t>=</m:t>
                    </m:r>
                  </m:oMath>
                </a14:m>
                <a:r>
                  <a:rPr lang="en-US" sz="2400" dirty="0">
                    <a:latin typeface="Courier New" panose="02070309020205020404" pitchFamily="49" charset="0"/>
                    <a:cs typeface="Courier New" panose="02070309020205020404" pitchFamily="49" charset="0"/>
                  </a:rPr>
                  <a:t> Compress(</a:t>
                </a:r>
                <a14:m>
                  <m:oMath xmlns:m="http://schemas.openxmlformats.org/officeDocument/2006/math">
                    <m:acc>
                      <m:accPr>
                        <m:chr m:val="̂"/>
                        <m:ctrlPr>
                          <a:rPr lang="en-CA" sz="2400" i="1">
                            <a:latin typeface="Cambria Math" panose="02040503050406030204" pitchFamily="18" charset="0"/>
                          </a:rPr>
                        </m:ctrlPr>
                      </m:accPr>
                      <m:e>
                        <m:r>
                          <a:rPr lang="en-CA" sz="2400" b="0" i="1" smtClean="0">
                            <a:latin typeface="Cambria Math" panose="02040503050406030204" pitchFamily="18" charset="0"/>
                          </a:rPr>
                          <m:t>𝐺</m:t>
                        </m:r>
                      </m:e>
                    </m:acc>
                  </m:oMath>
                </a14:m>
                <a:r>
                  <a:rPr lang="en-US" sz="2400" dirty="0">
                    <a:latin typeface="Courier New" panose="02070309020205020404" pitchFamily="49" charset="0"/>
                    <a:cs typeface="Courier New" panose="02070309020205020404" pitchFamily="49" charset="0"/>
                  </a:rPr>
                  <a:t>)</a:t>
                </a:r>
              </a:p>
              <a:p>
                <a:pPr marL="457200" indent="-457200">
                  <a:lnSpc>
                    <a:spcPct val="150000"/>
                  </a:lnSpc>
                  <a:buAutoNum type="arabicPeriod"/>
                </a:pPr>
                <a:r>
                  <a:rPr lang="en-US" sz="2400" dirty="0"/>
                  <a:t>Play nonlocal game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𝐹</m:t>
                        </m:r>
                      </m:e>
                      <m:sub>
                        <m:r>
                          <a:rPr lang="en-CA" sz="2400" b="0" i="1" smtClean="0">
                            <a:latin typeface="Cambria Math" panose="02040503050406030204" pitchFamily="18" charset="0"/>
                          </a:rPr>
                          <m:t>𝑛</m:t>
                        </m:r>
                        <m:r>
                          <a:rPr lang="en-CA" sz="2400" b="0" i="1" smtClean="0">
                            <a:latin typeface="Cambria Math" panose="02040503050406030204" pitchFamily="18" charset="0"/>
                          </a:rPr>
                          <m:t>+1</m:t>
                        </m:r>
                      </m:sub>
                    </m:sSub>
                  </m:oMath>
                </a14:m>
                <a:r>
                  <a:rPr lang="en-US" sz="2400" dirty="0"/>
                  <a:t>.</a:t>
                </a:r>
              </a:p>
            </p:txBody>
          </p:sp>
        </mc:Choice>
        <mc:Fallback xmlns="">
          <p:sp>
            <p:nvSpPr>
              <p:cNvPr id="5" name="TextBox 4">
                <a:extLst>
                  <a:ext uri="{FF2B5EF4-FFF2-40B4-BE49-F238E27FC236}">
                    <a16:creationId xmlns:a16="http://schemas.microsoft.com/office/drawing/2014/main" id="{4C29F0CC-2C69-6640-97D2-383694EE54A4}"/>
                  </a:ext>
                </a:extLst>
              </p:cNvPr>
              <p:cNvSpPr txBox="1">
                <a:spLocks noRot="1" noChangeAspect="1" noMove="1" noResize="1" noEditPoints="1" noAdjustHandles="1" noChangeArrowheads="1" noChangeShapeType="1" noTextEdit="1"/>
              </p:cNvSpPr>
              <p:nvPr/>
            </p:nvSpPr>
            <p:spPr>
              <a:xfrm>
                <a:off x="838198" y="2279622"/>
                <a:ext cx="6167035" cy="2268570"/>
              </a:xfrm>
              <a:prstGeom prst="rect">
                <a:avLst/>
              </a:prstGeom>
              <a:blipFill>
                <a:blip r:embed="rId2"/>
                <a:stretch>
                  <a:fillRect l="-1437"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3DB9460-8DBF-CB4D-B493-A4D22AC7F398}"/>
                  </a:ext>
                </a:extLst>
              </p:cNvPr>
              <p:cNvSpPr txBox="1"/>
              <p:nvPr/>
            </p:nvSpPr>
            <p:spPr>
              <a:xfrm>
                <a:off x="838200" y="1661064"/>
                <a:ext cx="6167033" cy="474489"/>
              </a:xfrm>
              <a:prstGeom prst="rect">
                <a:avLst/>
              </a:prstGeom>
              <a:noFill/>
            </p:spPr>
            <p:txBody>
              <a:bodyPr wrap="square" rtlCol="0">
                <a:spAutoFit/>
              </a:bodyPr>
              <a:lstStyle/>
              <a:p>
                <a:r>
                  <a:rPr lang="en-US" sz="2400" dirty="0"/>
                  <a:t>Fix Turing machine </a:t>
                </a:r>
                <a14:m>
                  <m:oMath xmlns:m="http://schemas.openxmlformats.org/officeDocument/2006/math">
                    <m:r>
                      <a:rPr lang="en-US" sz="2400" i="1">
                        <a:latin typeface="Cambria Math" panose="02040503050406030204" pitchFamily="18" charset="0"/>
                      </a:rPr>
                      <m:t>𝑀</m:t>
                    </m:r>
                  </m:oMath>
                </a14:m>
                <a:r>
                  <a:rPr lang="en-US" sz="2400" dirty="0"/>
                  <a:t>. Define </a:t>
                </a:r>
                <a14:m>
                  <m:oMath xmlns:m="http://schemas.openxmlformats.org/officeDocument/2006/math">
                    <m:acc>
                      <m:accPr>
                        <m:chr m:val="̂"/>
                        <m:ctrlPr>
                          <a:rPr lang="en-CA" sz="2400" i="1">
                            <a:latin typeface="Cambria Math" panose="02040503050406030204" pitchFamily="18" charset="0"/>
                          </a:rPr>
                        </m:ctrlPr>
                      </m:accPr>
                      <m:e>
                        <m:r>
                          <a:rPr lang="en-CA" sz="2400" i="1">
                            <a:latin typeface="Cambria Math" panose="02040503050406030204" pitchFamily="18" charset="0"/>
                          </a:rPr>
                          <m:t>𝐺</m:t>
                        </m:r>
                      </m:e>
                    </m:acc>
                    <m:r>
                      <a:rPr lang="en-CA" sz="2400" b="0" i="1" smtClean="0">
                        <a:latin typeface="Cambria Math" panose="02040503050406030204" pitchFamily="18" charset="0"/>
                      </a:rPr>
                      <m:t>=</m:t>
                    </m:r>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𝐺</m:t>
                        </m:r>
                      </m:e>
                      <m:sub>
                        <m:r>
                          <a:rPr lang="en-CA" sz="2400" i="1">
                            <a:latin typeface="Cambria Math" panose="02040503050406030204" pitchFamily="18" charset="0"/>
                          </a:rPr>
                          <m:t>𝑛</m:t>
                        </m:r>
                      </m:sub>
                    </m:sSub>
                    <m:r>
                      <a:rPr lang="en-CA" sz="2400" i="1">
                        <a:latin typeface="Cambria Math" panose="02040503050406030204" pitchFamily="18" charset="0"/>
                      </a:rPr>
                      <m:t>}</m:t>
                    </m:r>
                  </m:oMath>
                </a14:m>
                <a:r>
                  <a:rPr lang="en-US" sz="2400" dirty="0"/>
                  <a:t>:</a:t>
                </a:r>
              </a:p>
            </p:txBody>
          </p:sp>
        </mc:Choice>
        <mc:Fallback xmlns="">
          <p:sp>
            <p:nvSpPr>
              <p:cNvPr id="3" name="TextBox 2">
                <a:extLst>
                  <a:ext uri="{FF2B5EF4-FFF2-40B4-BE49-F238E27FC236}">
                    <a16:creationId xmlns:a16="http://schemas.microsoft.com/office/drawing/2014/main" id="{83DB9460-8DBF-CB4D-B493-A4D22AC7F398}"/>
                  </a:ext>
                </a:extLst>
              </p:cNvPr>
              <p:cNvSpPr txBox="1">
                <a:spLocks noRot="1" noChangeAspect="1" noMove="1" noResize="1" noEditPoints="1" noAdjustHandles="1" noChangeArrowheads="1" noChangeShapeType="1" noTextEdit="1"/>
              </p:cNvSpPr>
              <p:nvPr/>
            </p:nvSpPr>
            <p:spPr>
              <a:xfrm>
                <a:off x="838200" y="1661064"/>
                <a:ext cx="6167033" cy="474489"/>
              </a:xfrm>
              <a:prstGeom prst="rect">
                <a:avLst/>
              </a:prstGeom>
              <a:blipFill>
                <a:blip r:embed="rId3"/>
                <a:stretch>
                  <a:fillRect l="-1437" t="-7895"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A4F3F14-9FC5-C446-9DC5-480B645098D1}"/>
                  </a:ext>
                </a:extLst>
              </p:cNvPr>
              <p:cNvSpPr txBox="1"/>
              <p:nvPr/>
            </p:nvSpPr>
            <p:spPr>
              <a:xfrm>
                <a:off x="8081976" y="365125"/>
                <a:ext cx="3261470" cy="461665"/>
              </a:xfrm>
              <a:prstGeom prst="rect">
                <a:avLst/>
              </a:prstGeom>
              <a:noFill/>
            </p:spPr>
            <p:txBody>
              <a:bodyPr wrap="none" rtlCol="0">
                <a:spAutoFit/>
              </a:bodyPr>
              <a:lstStyle/>
              <a:p>
                <a:r>
                  <a:rPr lang="en-US" sz="2400" dirty="0"/>
                  <a:t>What is Complexity(</a:t>
                </a:r>
                <a14:m>
                  <m:oMath xmlns:m="http://schemas.openxmlformats.org/officeDocument/2006/math">
                    <m:sSub>
                      <m:sSubPr>
                        <m:ctrlPr>
                          <a:rPr lang="en-US" sz="2400" i="1">
                            <a:latin typeface="Cambria Math" panose="02040503050406030204" pitchFamily="18" charset="0"/>
                          </a:rPr>
                        </m:ctrlPr>
                      </m:sSubPr>
                      <m:e>
                        <m:r>
                          <a:rPr lang="en-CA" sz="2400" i="1">
                            <a:latin typeface="Cambria Math" panose="02040503050406030204" pitchFamily="18" charset="0"/>
                          </a:rPr>
                          <m:t>𝐺</m:t>
                        </m:r>
                      </m:e>
                      <m:sub>
                        <m:r>
                          <a:rPr lang="en-US" sz="2400" i="1">
                            <a:latin typeface="Cambria Math" panose="02040503050406030204" pitchFamily="18" charset="0"/>
                          </a:rPr>
                          <m:t>𝑛</m:t>
                        </m:r>
                      </m:sub>
                    </m:sSub>
                  </m:oMath>
                </a14:m>
                <a:r>
                  <a:rPr lang="en-US" sz="2400" dirty="0"/>
                  <a:t>)?</a:t>
                </a:r>
              </a:p>
            </p:txBody>
          </p:sp>
        </mc:Choice>
        <mc:Fallback>
          <p:sp>
            <p:nvSpPr>
              <p:cNvPr id="7" name="TextBox 6">
                <a:extLst>
                  <a:ext uri="{FF2B5EF4-FFF2-40B4-BE49-F238E27FC236}">
                    <a16:creationId xmlns:a16="http://schemas.microsoft.com/office/drawing/2014/main" id="{7A4F3F14-9FC5-C446-9DC5-480B645098D1}"/>
                  </a:ext>
                </a:extLst>
              </p:cNvPr>
              <p:cNvSpPr txBox="1">
                <a:spLocks noRot="1" noChangeAspect="1" noMove="1" noResize="1" noEditPoints="1" noAdjustHandles="1" noChangeArrowheads="1" noChangeShapeType="1" noTextEdit="1"/>
              </p:cNvSpPr>
              <p:nvPr/>
            </p:nvSpPr>
            <p:spPr>
              <a:xfrm>
                <a:off x="8081976" y="365125"/>
                <a:ext cx="3261470" cy="461665"/>
              </a:xfrm>
              <a:prstGeom prst="rect">
                <a:avLst/>
              </a:prstGeom>
              <a:blipFill>
                <a:blip r:embed="rId4"/>
                <a:stretch>
                  <a:fillRect l="-3113" t="-8108" r="-1946" b="-297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23DE3AA-29BC-1347-A16C-02FF14C16C8C}"/>
                  </a:ext>
                </a:extLst>
              </p:cNvPr>
              <p:cNvSpPr txBox="1"/>
              <p:nvPr/>
            </p:nvSpPr>
            <p:spPr>
              <a:xfrm>
                <a:off x="7527072" y="2939625"/>
                <a:ext cx="4371278" cy="2677656"/>
              </a:xfrm>
              <a:prstGeom prst="rect">
                <a:avLst/>
              </a:prstGeom>
              <a:noFill/>
            </p:spPr>
            <p:txBody>
              <a:bodyPr wrap="square" rtlCol="0">
                <a:spAutoFit/>
              </a:bodyPr>
              <a:lstStyle/>
              <a:p>
                <a:r>
                  <a:rPr lang="en-US" sz="2400" dirty="0"/>
                  <a:t>Can define </a:t>
                </a:r>
                <a14:m>
                  <m:oMath xmlns:m="http://schemas.openxmlformats.org/officeDocument/2006/math">
                    <m:sSub>
                      <m:sSubPr>
                        <m:ctrlPr>
                          <a:rPr lang="en-US" sz="2400" i="1">
                            <a:latin typeface="Cambria Math" panose="02040503050406030204" pitchFamily="18" charset="0"/>
                          </a:rPr>
                        </m:ctrlPr>
                      </m:sSubPr>
                      <m:e>
                        <m:r>
                          <a:rPr lang="en-CA" sz="2400" i="1">
                            <a:latin typeface="Cambria Math" panose="02040503050406030204" pitchFamily="18" charset="0"/>
                          </a:rPr>
                          <m:t>𝐺</m:t>
                        </m:r>
                      </m:e>
                      <m:sub>
                        <m:r>
                          <a:rPr lang="en-US" sz="2400" i="1">
                            <a:latin typeface="Cambria Math" panose="02040503050406030204" pitchFamily="18" charset="0"/>
                          </a:rPr>
                          <m:t>𝑛</m:t>
                        </m:r>
                      </m:sub>
                    </m:sSub>
                  </m:oMath>
                </a14:m>
                <a:r>
                  <a:rPr lang="en-US" sz="2400" dirty="0"/>
                  <a:t> properly so that Complexity(</a:t>
                </a:r>
                <a14:m>
                  <m:oMath xmlns:m="http://schemas.openxmlformats.org/officeDocument/2006/math">
                    <m:sSub>
                      <m:sSubPr>
                        <m:ctrlPr>
                          <a:rPr lang="en-US" sz="2400" i="1">
                            <a:latin typeface="Cambria Math" panose="02040503050406030204" pitchFamily="18" charset="0"/>
                          </a:rPr>
                        </m:ctrlPr>
                      </m:sSubPr>
                      <m:e>
                        <m:r>
                          <a:rPr lang="en-CA" sz="2400" i="1">
                            <a:latin typeface="Cambria Math" panose="02040503050406030204" pitchFamily="18" charset="0"/>
                          </a:rPr>
                          <m:t>𝐺</m:t>
                        </m:r>
                      </m:e>
                      <m:sub>
                        <m:r>
                          <a:rPr lang="en-US" sz="2400" i="1">
                            <a:latin typeface="Cambria Math" panose="02040503050406030204" pitchFamily="18" charset="0"/>
                          </a:rPr>
                          <m:t>𝑛</m:t>
                        </m:r>
                      </m:sub>
                    </m:sSub>
                  </m:oMath>
                </a14:m>
                <a:r>
                  <a:rPr lang="en-US" sz="2400" dirty="0"/>
                  <a:t>) = poly(n). </a:t>
                </a:r>
              </a:p>
              <a:p>
                <a:endParaRPr lang="en-US" sz="2400" dirty="0"/>
              </a:p>
              <a:p>
                <a:r>
                  <a:rPr lang="en-US" sz="2400" dirty="0"/>
                  <a:t>This means that Compression Theorem is applicable, and</a:t>
                </a:r>
                <a14:m>
                  <m:oMath xmlns:m="http://schemas.openxmlformats.org/officeDocument/2006/math">
                    <m:r>
                      <a:rPr lang="en-CA" sz="2400" b="0" i="1" smtClean="0">
                        <a:latin typeface="Cambria Math" panose="02040503050406030204" pitchFamily="18" charset="0"/>
                      </a:rPr>
                      <m:t> {</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𝐹</m:t>
                        </m:r>
                      </m:e>
                      <m:sub>
                        <m:r>
                          <a:rPr lang="en-CA" sz="2400" b="0" i="1" smtClean="0">
                            <a:latin typeface="Cambria Math" panose="02040503050406030204" pitchFamily="18" charset="0"/>
                          </a:rPr>
                          <m:t>𝑛</m:t>
                        </m:r>
                      </m:sub>
                    </m:sSub>
                    <m:r>
                      <a:rPr lang="en-CA" sz="2400" b="0" i="1" smtClean="0">
                        <a:latin typeface="Cambria Math" panose="02040503050406030204" pitchFamily="18" charset="0"/>
                      </a:rPr>
                      <m:t>}</m:t>
                    </m:r>
                  </m:oMath>
                </a14:m>
                <a:r>
                  <a:rPr lang="en-US" sz="2400" dirty="0"/>
                  <a:t> satisfies conclusions of the Theorem.</a:t>
                </a:r>
              </a:p>
            </p:txBody>
          </p:sp>
        </mc:Choice>
        <mc:Fallback>
          <p:sp>
            <p:nvSpPr>
              <p:cNvPr id="4" name="TextBox 3">
                <a:extLst>
                  <a:ext uri="{FF2B5EF4-FFF2-40B4-BE49-F238E27FC236}">
                    <a16:creationId xmlns:a16="http://schemas.microsoft.com/office/drawing/2014/main" id="{023DE3AA-29BC-1347-A16C-02FF14C16C8C}"/>
                  </a:ext>
                </a:extLst>
              </p:cNvPr>
              <p:cNvSpPr txBox="1">
                <a:spLocks noRot="1" noChangeAspect="1" noMove="1" noResize="1" noEditPoints="1" noAdjustHandles="1" noChangeArrowheads="1" noChangeShapeType="1" noTextEdit="1"/>
              </p:cNvSpPr>
              <p:nvPr/>
            </p:nvSpPr>
            <p:spPr>
              <a:xfrm>
                <a:off x="7527072" y="2939625"/>
                <a:ext cx="4371278" cy="2677656"/>
              </a:xfrm>
              <a:prstGeom prst="rect">
                <a:avLst/>
              </a:prstGeom>
              <a:blipFill>
                <a:blip r:embed="rId5"/>
                <a:stretch>
                  <a:fillRect l="-2029" t="-943" b="-3774"/>
                </a:stretch>
              </a:blipFill>
            </p:spPr>
            <p:txBody>
              <a:bodyPr/>
              <a:lstStyle/>
              <a:p>
                <a:r>
                  <a:rPr lang="en-US">
                    <a:noFill/>
                  </a:rPr>
                  <a:t> </a:t>
                </a:r>
              </a:p>
            </p:txBody>
          </p:sp>
        </mc:Fallback>
      </mc:AlternateContent>
    </p:spTree>
    <p:extLst>
      <p:ext uri="{BB962C8B-B14F-4D97-AF65-F5344CB8AC3E}">
        <p14:creationId xmlns:p14="http://schemas.microsoft.com/office/powerpoint/2010/main" val="16211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BC95-7B9F-554C-A04D-CF4EE8443470}"/>
              </a:ext>
            </a:extLst>
          </p:cNvPr>
          <p:cNvSpPr>
            <a:spLocks noGrp="1"/>
          </p:cNvSpPr>
          <p:nvPr>
            <p:ph type="title"/>
          </p:nvPr>
        </p:nvSpPr>
        <p:spPr/>
        <p:txBody>
          <a:bodyPr/>
          <a:lstStyle/>
          <a:p>
            <a:r>
              <a:rPr lang="en-US" dirty="0"/>
              <a:t>Recursive compression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29F0CC-2C69-6640-97D2-383694EE54A4}"/>
                  </a:ext>
                </a:extLst>
              </p:cNvPr>
              <p:cNvSpPr txBox="1"/>
              <p:nvPr/>
            </p:nvSpPr>
            <p:spPr>
              <a:xfrm>
                <a:off x="838198" y="2279622"/>
                <a:ext cx="6167035" cy="2268570"/>
              </a:xfrm>
              <a:prstGeom prst="rect">
                <a:avLst/>
              </a:prstGeom>
              <a:solidFill>
                <a:schemeClr val="accent3">
                  <a:lumMod val="20000"/>
                  <a:lumOff val="80000"/>
                </a:schemeClr>
              </a:solidFill>
            </p:spPr>
            <p:txBody>
              <a:bodyPr wrap="square" rtlCol="0">
                <a:spAutoFit/>
              </a:bodyPr>
              <a:lstStyle/>
              <a:p>
                <a:pPr>
                  <a:lnSpc>
                    <a:spcPct val="150000"/>
                  </a:lnSpc>
                </a:pPr>
                <a:r>
                  <a:rPr lang="en-US" sz="2400" b="0" dirty="0"/>
                  <a:t>Pseudocode of game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𝐺</m:t>
                        </m:r>
                      </m:e>
                      <m:sub>
                        <m:r>
                          <a:rPr lang="en-CA" sz="2400" b="0" i="1" smtClean="0">
                            <a:latin typeface="Cambria Math" panose="02040503050406030204" pitchFamily="18" charset="0"/>
                          </a:rPr>
                          <m:t>𝑛</m:t>
                        </m:r>
                      </m:sub>
                    </m:sSub>
                  </m:oMath>
                </a14:m>
                <a:r>
                  <a:rPr lang="en-US" sz="2400" dirty="0"/>
                  <a:t>:</a:t>
                </a:r>
              </a:p>
              <a:p>
                <a:pPr marL="457200" indent="-457200">
                  <a:lnSpc>
                    <a:spcPct val="150000"/>
                  </a:lnSpc>
                  <a:buAutoNum type="arabicPeriod"/>
                </a:pPr>
                <a:r>
                  <a:rPr lang="en-US" sz="2400" dirty="0"/>
                  <a:t>Run </a:t>
                </a:r>
                <a14:m>
                  <m:oMath xmlns:m="http://schemas.openxmlformats.org/officeDocument/2006/math">
                    <m:r>
                      <a:rPr lang="en-US" sz="2400" i="1">
                        <a:latin typeface="Cambria Math" panose="02040503050406030204" pitchFamily="18" charset="0"/>
                      </a:rPr>
                      <m:t>𝑀</m:t>
                    </m:r>
                  </m:oMath>
                </a14:m>
                <a:r>
                  <a:rPr lang="en-US" sz="2400" dirty="0"/>
                  <a:t> for </a:t>
                </a:r>
                <a14:m>
                  <m:oMath xmlns:m="http://schemas.openxmlformats.org/officeDocument/2006/math">
                    <m:r>
                      <a:rPr lang="en-CA" sz="2400" b="0" i="1" smtClean="0">
                        <a:latin typeface="Cambria Math" panose="02040503050406030204" pitchFamily="18" charset="0"/>
                      </a:rPr>
                      <m:t>𝑛</m:t>
                    </m:r>
                  </m:oMath>
                </a14:m>
                <a:r>
                  <a:rPr lang="en-US" sz="2400" dirty="0"/>
                  <a:t> time steps. If </a:t>
                </a:r>
                <a14:m>
                  <m:oMath xmlns:m="http://schemas.openxmlformats.org/officeDocument/2006/math">
                    <m:r>
                      <a:rPr lang="en-US" sz="2400" i="1">
                        <a:latin typeface="Cambria Math" panose="02040503050406030204" pitchFamily="18" charset="0"/>
                      </a:rPr>
                      <m:t>𝑀</m:t>
                    </m:r>
                  </m:oMath>
                </a14:m>
                <a:r>
                  <a:rPr lang="en-US" sz="2400" dirty="0"/>
                  <a:t> halts, accept. </a:t>
                </a:r>
              </a:p>
              <a:p>
                <a:pPr marL="457200" indent="-457200">
                  <a:lnSpc>
                    <a:spcPct val="150000"/>
                  </a:lnSpc>
                  <a:buAutoNum type="arabicPeriod"/>
                </a:pPr>
                <a:r>
                  <a:rPr lang="en-US" sz="2400" dirty="0"/>
                  <a:t>Otherwise, compute </a:t>
                </a:r>
                <a14:m>
                  <m:oMath xmlns:m="http://schemas.openxmlformats.org/officeDocument/2006/math">
                    <m:acc>
                      <m:accPr>
                        <m:chr m:val="̂"/>
                        <m:ctrlPr>
                          <a:rPr lang="en-CA" sz="2400" i="1">
                            <a:latin typeface="Cambria Math" panose="02040503050406030204" pitchFamily="18" charset="0"/>
                          </a:rPr>
                        </m:ctrlPr>
                      </m:accPr>
                      <m:e>
                        <m:r>
                          <a:rPr lang="en-CA" sz="2400" i="1">
                            <a:latin typeface="Cambria Math" panose="02040503050406030204" pitchFamily="18" charset="0"/>
                          </a:rPr>
                          <m:t>𝐹</m:t>
                        </m:r>
                      </m:e>
                    </m:acc>
                    <m:r>
                      <a:rPr lang="en-US" sz="2400" b="0" i="1" smtClean="0">
                        <a:latin typeface="Cambria Math" panose="02040503050406030204" pitchFamily="18" charset="0"/>
                      </a:rPr>
                      <m:t>=</m:t>
                    </m:r>
                  </m:oMath>
                </a14:m>
                <a:r>
                  <a:rPr lang="en-US" sz="2400" dirty="0">
                    <a:latin typeface="Courier New" panose="02070309020205020404" pitchFamily="49" charset="0"/>
                    <a:cs typeface="Courier New" panose="02070309020205020404" pitchFamily="49" charset="0"/>
                  </a:rPr>
                  <a:t> Compress(</a:t>
                </a:r>
                <a14:m>
                  <m:oMath xmlns:m="http://schemas.openxmlformats.org/officeDocument/2006/math">
                    <m:acc>
                      <m:accPr>
                        <m:chr m:val="̂"/>
                        <m:ctrlPr>
                          <a:rPr lang="en-CA" sz="2400" i="1">
                            <a:latin typeface="Cambria Math" panose="02040503050406030204" pitchFamily="18" charset="0"/>
                          </a:rPr>
                        </m:ctrlPr>
                      </m:accPr>
                      <m:e>
                        <m:r>
                          <a:rPr lang="en-CA" sz="2400" b="0" i="1" smtClean="0">
                            <a:latin typeface="Cambria Math" panose="02040503050406030204" pitchFamily="18" charset="0"/>
                          </a:rPr>
                          <m:t>𝐺</m:t>
                        </m:r>
                      </m:e>
                    </m:acc>
                  </m:oMath>
                </a14:m>
                <a:r>
                  <a:rPr lang="en-US" sz="2400" dirty="0">
                    <a:latin typeface="Courier New" panose="02070309020205020404" pitchFamily="49" charset="0"/>
                    <a:cs typeface="Courier New" panose="02070309020205020404" pitchFamily="49" charset="0"/>
                  </a:rPr>
                  <a:t>)</a:t>
                </a:r>
              </a:p>
              <a:p>
                <a:pPr marL="457200" indent="-457200">
                  <a:lnSpc>
                    <a:spcPct val="150000"/>
                  </a:lnSpc>
                  <a:buAutoNum type="arabicPeriod"/>
                </a:pPr>
                <a:r>
                  <a:rPr lang="en-US" sz="2400" dirty="0"/>
                  <a:t>Play nonlocal game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𝐹</m:t>
                        </m:r>
                      </m:e>
                      <m:sub>
                        <m:r>
                          <a:rPr lang="en-CA" sz="2400" b="0" i="1" smtClean="0">
                            <a:latin typeface="Cambria Math" panose="02040503050406030204" pitchFamily="18" charset="0"/>
                          </a:rPr>
                          <m:t>𝑛</m:t>
                        </m:r>
                        <m:r>
                          <a:rPr lang="en-CA" sz="2400" b="0" i="1" smtClean="0">
                            <a:latin typeface="Cambria Math" panose="02040503050406030204" pitchFamily="18" charset="0"/>
                          </a:rPr>
                          <m:t>+1</m:t>
                        </m:r>
                      </m:sub>
                    </m:sSub>
                  </m:oMath>
                </a14:m>
                <a:r>
                  <a:rPr lang="en-US" sz="2400" dirty="0"/>
                  <a:t>.</a:t>
                </a:r>
              </a:p>
            </p:txBody>
          </p:sp>
        </mc:Choice>
        <mc:Fallback xmlns="">
          <p:sp>
            <p:nvSpPr>
              <p:cNvPr id="5" name="TextBox 4">
                <a:extLst>
                  <a:ext uri="{FF2B5EF4-FFF2-40B4-BE49-F238E27FC236}">
                    <a16:creationId xmlns:a16="http://schemas.microsoft.com/office/drawing/2014/main" id="{4C29F0CC-2C69-6640-97D2-383694EE54A4}"/>
                  </a:ext>
                </a:extLst>
              </p:cNvPr>
              <p:cNvSpPr txBox="1">
                <a:spLocks noRot="1" noChangeAspect="1" noMove="1" noResize="1" noEditPoints="1" noAdjustHandles="1" noChangeArrowheads="1" noChangeShapeType="1" noTextEdit="1"/>
              </p:cNvSpPr>
              <p:nvPr/>
            </p:nvSpPr>
            <p:spPr>
              <a:xfrm>
                <a:off x="838198" y="2279622"/>
                <a:ext cx="6167035" cy="2268570"/>
              </a:xfrm>
              <a:prstGeom prst="rect">
                <a:avLst/>
              </a:prstGeom>
              <a:blipFill>
                <a:blip r:embed="rId2"/>
                <a:stretch>
                  <a:fillRect l="-1437"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3DB9460-8DBF-CB4D-B493-A4D22AC7F398}"/>
                  </a:ext>
                </a:extLst>
              </p:cNvPr>
              <p:cNvSpPr txBox="1"/>
              <p:nvPr/>
            </p:nvSpPr>
            <p:spPr>
              <a:xfrm>
                <a:off x="838200" y="1661064"/>
                <a:ext cx="6167033" cy="474489"/>
              </a:xfrm>
              <a:prstGeom prst="rect">
                <a:avLst/>
              </a:prstGeom>
              <a:noFill/>
            </p:spPr>
            <p:txBody>
              <a:bodyPr wrap="square" rtlCol="0">
                <a:spAutoFit/>
              </a:bodyPr>
              <a:lstStyle/>
              <a:p>
                <a:r>
                  <a:rPr lang="en-US" sz="2400" dirty="0"/>
                  <a:t>Fix Turing machine </a:t>
                </a:r>
                <a14:m>
                  <m:oMath xmlns:m="http://schemas.openxmlformats.org/officeDocument/2006/math">
                    <m:r>
                      <a:rPr lang="en-US" sz="2400" i="1">
                        <a:latin typeface="Cambria Math" panose="02040503050406030204" pitchFamily="18" charset="0"/>
                      </a:rPr>
                      <m:t>𝑀</m:t>
                    </m:r>
                  </m:oMath>
                </a14:m>
                <a:r>
                  <a:rPr lang="en-US" sz="2400" dirty="0"/>
                  <a:t>. Define </a:t>
                </a:r>
                <a14:m>
                  <m:oMath xmlns:m="http://schemas.openxmlformats.org/officeDocument/2006/math">
                    <m:acc>
                      <m:accPr>
                        <m:chr m:val="̂"/>
                        <m:ctrlPr>
                          <a:rPr lang="en-CA" sz="2400" i="1">
                            <a:latin typeface="Cambria Math" panose="02040503050406030204" pitchFamily="18" charset="0"/>
                          </a:rPr>
                        </m:ctrlPr>
                      </m:accPr>
                      <m:e>
                        <m:r>
                          <a:rPr lang="en-CA" sz="2400" i="1">
                            <a:latin typeface="Cambria Math" panose="02040503050406030204" pitchFamily="18" charset="0"/>
                          </a:rPr>
                          <m:t>𝐺</m:t>
                        </m:r>
                      </m:e>
                    </m:acc>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𝐺</m:t>
                        </m:r>
                      </m:e>
                      <m:sub>
                        <m:r>
                          <a:rPr lang="en-CA" sz="2400" i="1">
                            <a:latin typeface="Cambria Math" panose="02040503050406030204" pitchFamily="18" charset="0"/>
                          </a:rPr>
                          <m:t>𝑛</m:t>
                        </m:r>
                      </m:sub>
                    </m:sSub>
                    <m:r>
                      <a:rPr lang="en-CA" sz="2400" i="1">
                        <a:latin typeface="Cambria Math" panose="02040503050406030204" pitchFamily="18" charset="0"/>
                      </a:rPr>
                      <m:t>}</m:t>
                    </m:r>
                  </m:oMath>
                </a14:m>
                <a:r>
                  <a:rPr lang="en-US" sz="2400" dirty="0"/>
                  <a:t>:</a:t>
                </a:r>
              </a:p>
            </p:txBody>
          </p:sp>
        </mc:Choice>
        <mc:Fallback xmlns="">
          <p:sp>
            <p:nvSpPr>
              <p:cNvPr id="3" name="TextBox 2">
                <a:extLst>
                  <a:ext uri="{FF2B5EF4-FFF2-40B4-BE49-F238E27FC236}">
                    <a16:creationId xmlns:a16="http://schemas.microsoft.com/office/drawing/2014/main" id="{83DB9460-8DBF-CB4D-B493-A4D22AC7F398}"/>
                  </a:ext>
                </a:extLst>
              </p:cNvPr>
              <p:cNvSpPr txBox="1">
                <a:spLocks noRot="1" noChangeAspect="1" noMove="1" noResize="1" noEditPoints="1" noAdjustHandles="1" noChangeArrowheads="1" noChangeShapeType="1" noTextEdit="1"/>
              </p:cNvSpPr>
              <p:nvPr/>
            </p:nvSpPr>
            <p:spPr>
              <a:xfrm>
                <a:off x="838200" y="1661064"/>
                <a:ext cx="6167033" cy="474489"/>
              </a:xfrm>
              <a:prstGeom prst="rect">
                <a:avLst/>
              </a:prstGeom>
              <a:blipFill>
                <a:blip r:embed="rId3"/>
                <a:stretch>
                  <a:fillRect l="-1437" t="-7895"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6AE79F3-05C7-264E-A1A2-7CD922C88621}"/>
                  </a:ext>
                </a:extLst>
              </p:cNvPr>
              <p:cNvSpPr txBox="1"/>
              <p:nvPr/>
            </p:nvSpPr>
            <p:spPr>
              <a:xfrm>
                <a:off x="7271743" y="1229023"/>
                <a:ext cx="9483673" cy="461665"/>
              </a:xfrm>
              <a:prstGeom prst="rect">
                <a:avLst/>
              </a:prstGeom>
              <a:noFill/>
            </p:spPr>
            <p:txBody>
              <a:bodyPr wrap="square" rtlCol="0">
                <a:spAutoFit/>
              </a:bodyPr>
              <a:lstStyle/>
              <a:p>
                <a:r>
                  <a:rPr lang="en-US" sz="2400" b="1" dirty="0"/>
                  <a:t>Case 1</a:t>
                </a:r>
                <a:r>
                  <a:rPr lang="en-US" sz="2400" dirty="0"/>
                  <a:t>: </a:t>
                </a:r>
                <a14:m>
                  <m:oMath xmlns:m="http://schemas.openxmlformats.org/officeDocument/2006/math">
                    <m:r>
                      <a:rPr lang="en-US" sz="2400" i="1">
                        <a:latin typeface="Cambria Math" panose="02040503050406030204" pitchFamily="18" charset="0"/>
                      </a:rPr>
                      <m:t>𝑀</m:t>
                    </m:r>
                  </m:oMath>
                </a14:m>
                <a:r>
                  <a:rPr lang="en-US" sz="2400" dirty="0"/>
                  <a:t> halts in time </a:t>
                </a:r>
                <a14:m>
                  <m:oMath xmlns:m="http://schemas.openxmlformats.org/officeDocument/2006/math">
                    <m:r>
                      <a:rPr lang="en-CA" sz="2400" b="0" i="1" smtClean="0">
                        <a:latin typeface="Cambria Math" panose="02040503050406030204" pitchFamily="18" charset="0"/>
                      </a:rPr>
                      <m:t>𝑇</m:t>
                    </m:r>
                  </m:oMath>
                </a14:m>
                <a:r>
                  <a:rPr lang="en-US" sz="2400" dirty="0"/>
                  <a:t>.</a:t>
                </a:r>
              </a:p>
            </p:txBody>
          </p:sp>
        </mc:Choice>
        <mc:Fallback>
          <p:sp>
            <p:nvSpPr>
              <p:cNvPr id="7" name="TextBox 6">
                <a:extLst>
                  <a:ext uri="{FF2B5EF4-FFF2-40B4-BE49-F238E27FC236}">
                    <a16:creationId xmlns:a16="http://schemas.microsoft.com/office/drawing/2014/main" id="{26AE79F3-05C7-264E-A1A2-7CD922C88621}"/>
                  </a:ext>
                </a:extLst>
              </p:cNvPr>
              <p:cNvSpPr txBox="1">
                <a:spLocks noRot="1" noChangeAspect="1" noMove="1" noResize="1" noEditPoints="1" noAdjustHandles="1" noChangeArrowheads="1" noChangeShapeType="1" noTextEdit="1"/>
              </p:cNvSpPr>
              <p:nvPr/>
            </p:nvSpPr>
            <p:spPr>
              <a:xfrm>
                <a:off x="7271743" y="1229023"/>
                <a:ext cx="9483673" cy="461665"/>
              </a:xfrm>
              <a:prstGeom prst="rect">
                <a:avLst/>
              </a:prstGeom>
              <a:blipFill>
                <a:blip r:embed="rId4"/>
                <a:stretch>
                  <a:fillRect l="-1071" t="-5405" b="-297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8F3CFC1B-E64D-C24F-A5E9-87EB43619728}"/>
                  </a:ext>
                </a:extLst>
              </p:cNvPr>
              <p:cNvSpPr txBox="1"/>
              <p:nvPr/>
            </p:nvSpPr>
            <p:spPr>
              <a:xfrm>
                <a:off x="7271743" y="1698395"/>
                <a:ext cx="4526247" cy="1996059"/>
              </a:xfrm>
              <a:prstGeom prst="rect">
                <a:avLst/>
              </a:prstGeom>
              <a:noFill/>
            </p:spPr>
            <p:txBody>
              <a:bodyPr wrap="square" rtlCol="0">
                <a:spAutoFit/>
              </a:bodyPr>
              <a:lstStyle/>
              <a:p>
                <a:pPr marL="342900" indent="-342900">
                  <a:buFont typeface="Arial" panose="020B0604020202020204" pitchFamily="34" charset="0"/>
                  <a:buChar char="•"/>
                </a:pPr>
                <a:r>
                  <a:rPr lang="en-US" sz="2400" dirty="0"/>
                  <a:t>If </a:t>
                </a:r>
                <a14:m>
                  <m:oMath xmlns:m="http://schemas.openxmlformats.org/officeDocument/2006/math">
                    <m:r>
                      <a:rPr lang="en-CA" sz="2400" b="0" i="1" smtClean="0">
                        <a:latin typeface="Cambria Math" panose="02040503050406030204" pitchFamily="18" charset="0"/>
                      </a:rPr>
                      <m:t>𝑛</m:t>
                    </m:r>
                    <m:r>
                      <a:rPr lang="en-CA" sz="2400" b="0" i="1" smtClean="0">
                        <a:latin typeface="Cambria Math" panose="02040503050406030204" pitchFamily="18" charset="0"/>
                      </a:rPr>
                      <m:t>≥</m:t>
                    </m:r>
                    <m:r>
                      <a:rPr lang="en-CA" sz="2400" b="0" i="1" smtClean="0">
                        <a:latin typeface="Cambria Math" panose="02040503050406030204" pitchFamily="18" charset="0"/>
                      </a:rPr>
                      <m:t>𝑇</m:t>
                    </m:r>
                    <m:r>
                      <a:rPr lang="en-CA" sz="2400" b="0" i="0" smtClean="0">
                        <a:latin typeface="Cambria Math" panose="02040503050406030204" pitchFamily="18" charset="0"/>
                      </a:rPr>
                      <m:t>,</m:t>
                    </m:r>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𝜔</m:t>
                        </m:r>
                      </m:e>
                      <m:sub>
                        <m:r>
                          <a:rPr lang="en-US" sz="2400" i="1">
                            <a:latin typeface="Cambria Math" panose="02040503050406030204" pitchFamily="18" charset="0"/>
                          </a:rPr>
                          <m:t>𝑞</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CA" sz="2400" i="1">
                                <a:latin typeface="Cambria Math" panose="02040503050406030204" pitchFamily="18" charset="0"/>
                              </a:rPr>
                              <m:t>𝐺</m:t>
                            </m:r>
                          </m:e>
                          <m:sub>
                            <m:r>
                              <a:rPr lang="en-US" sz="2400" i="1">
                                <a:latin typeface="Cambria Math" panose="02040503050406030204" pitchFamily="18" charset="0"/>
                              </a:rPr>
                              <m:t>𝑛</m:t>
                            </m:r>
                          </m:sub>
                        </m:sSub>
                      </m:e>
                    </m:d>
                    <m:r>
                      <a:rPr lang="en-CA" sz="2400" i="1">
                        <a:latin typeface="Cambria Math" panose="02040503050406030204" pitchFamily="18" charset="0"/>
                      </a:rPr>
                      <m:t>=1</m:t>
                    </m:r>
                  </m:oMath>
                </a14:m>
                <a:endParaRPr lang="en-CA" sz="2400" dirty="0"/>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US" sz="2400" dirty="0"/>
                  <a:t>If </a:t>
                </a:r>
                <a14:m>
                  <m:oMath xmlns:m="http://schemas.openxmlformats.org/officeDocument/2006/math">
                    <m:r>
                      <a:rPr lang="en-CA" sz="2400" i="1">
                        <a:latin typeface="Cambria Math" panose="02040503050406030204" pitchFamily="18" charset="0"/>
                      </a:rPr>
                      <m:t>𝑛</m:t>
                    </m:r>
                    <m:r>
                      <a:rPr lang="en-CA" sz="2400" i="1">
                        <a:latin typeface="Cambria Math" panose="02040503050406030204" pitchFamily="18" charset="0"/>
                      </a:rPr>
                      <m:t>&lt;</m:t>
                    </m:r>
                    <m:r>
                      <a:rPr lang="en-CA" sz="2400" i="1">
                        <a:latin typeface="Cambria Math" panose="02040503050406030204" pitchFamily="18" charset="0"/>
                      </a:rPr>
                      <m:t>𝑇</m:t>
                    </m:r>
                    <m:r>
                      <a:rPr lang="en-CA" sz="2400">
                        <a:latin typeface="Cambria Math" panose="02040503050406030204" pitchFamily="18" charset="0"/>
                      </a:rPr>
                      <m:t>,</m:t>
                    </m:r>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𝜔</m:t>
                        </m:r>
                      </m:e>
                      <m:sub>
                        <m:r>
                          <a:rPr lang="en-US" sz="2400" i="1">
                            <a:latin typeface="Cambria Math" panose="02040503050406030204" pitchFamily="18" charset="0"/>
                          </a:rPr>
                          <m:t>𝑞</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CA" sz="2400" i="1">
                                <a:latin typeface="Cambria Math" panose="02040503050406030204" pitchFamily="18" charset="0"/>
                              </a:rPr>
                              <m:t>𝐺</m:t>
                            </m:r>
                          </m:e>
                          <m:sub>
                            <m:r>
                              <a:rPr lang="en-US" sz="2400" i="1">
                                <a:latin typeface="Cambria Math" panose="02040503050406030204" pitchFamily="18" charset="0"/>
                              </a:rPr>
                              <m:t>𝑛</m:t>
                            </m:r>
                          </m:sub>
                        </m:sSub>
                      </m:e>
                    </m:d>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i="1">
                            <a:latin typeface="Cambria Math" panose="02040503050406030204" pitchFamily="18" charset="0"/>
                          </a:rPr>
                          <m:t>𝑞</m:t>
                        </m:r>
                      </m:sub>
                    </m:sSub>
                    <m:d>
                      <m:dPr>
                        <m:ctrlPr>
                          <a:rPr lang="en-CA" sz="2400" i="1">
                            <a:latin typeface="Cambria Math" panose="02040503050406030204" pitchFamily="18" charset="0"/>
                          </a:rPr>
                        </m:ctrlPr>
                      </m:dPr>
                      <m:e>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𝑛</m:t>
                            </m:r>
                            <m:r>
                              <a:rPr lang="en-CA" sz="2400" i="1">
                                <a:latin typeface="Cambria Math" panose="02040503050406030204" pitchFamily="18" charset="0"/>
                              </a:rPr>
                              <m:t>+1</m:t>
                            </m:r>
                          </m:sub>
                        </m:sSub>
                      </m:e>
                    </m:d>
                  </m:oMath>
                </a14:m>
                <a:endParaRPr lang="en-CA" sz="2400" dirty="0"/>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endParaRPr lang="en-US" sz="2400" dirty="0"/>
              </a:p>
            </p:txBody>
          </p:sp>
        </mc:Choice>
        <mc:Fallback>
          <p:sp>
            <p:nvSpPr>
              <p:cNvPr id="30" name="TextBox 29">
                <a:extLst>
                  <a:ext uri="{FF2B5EF4-FFF2-40B4-BE49-F238E27FC236}">
                    <a16:creationId xmlns:a16="http://schemas.microsoft.com/office/drawing/2014/main" id="{8F3CFC1B-E64D-C24F-A5E9-87EB43619728}"/>
                  </a:ext>
                </a:extLst>
              </p:cNvPr>
              <p:cNvSpPr txBox="1">
                <a:spLocks noRot="1" noChangeAspect="1" noMove="1" noResize="1" noEditPoints="1" noAdjustHandles="1" noChangeArrowheads="1" noChangeShapeType="1" noTextEdit="1"/>
              </p:cNvSpPr>
              <p:nvPr/>
            </p:nvSpPr>
            <p:spPr>
              <a:xfrm>
                <a:off x="7271743" y="1698395"/>
                <a:ext cx="4526247" cy="1996059"/>
              </a:xfrm>
              <a:prstGeom prst="rect">
                <a:avLst/>
              </a:prstGeom>
              <a:blipFill>
                <a:blip r:embed="rId5"/>
                <a:stretch>
                  <a:fillRect l="-1961" t="-126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AD4B2B3A-4A25-C746-B6DA-BB2327AB654D}"/>
                  </a:ext>
                </a:extLst>
              </p:cNvPr>
              <p:cNvSpPr txBox="1"/>
              <p:nvPr/>
            </p:nvSpPr>
            <p:spPr>
              <a:xfrm>
                <a:off x="8081976" y="365125"/>
                <a:ext cx="2299091" cy="490199"/>
              </a:xfrm>
              <a:prstGeom prst="rect">
                <a:avLst/>
              </a:prstGeom>
              <a:noFill/>
            </p:spPr>
            <p:txBody>
              <a:bodyPr wrap="none" rtlCol="0">
                <a:spAutoFit/>
              </a:bodyPr>
              <a:lstStyle/>
              <a:p>
                <a:r>
                  <a:rPr lang="en-US" sz="2400" dirty="0"/>
                  <a:t>What is </a:t>
                </a:r>
                <a14:m>
                  <m:oMath xmlns:m="http://schemas.openxmlformats.org/officeDocument/2006/math">
                    <m:sSub>
                      <m:sSubPr>
                        <m:ctrlPr>
                          <a:rPr lang="en-US" sz="2400" i="1">
                            <a:latin typeface="Cambria Math" panose="02040503050406030204" pitchFamily="18" charset="0"/>
                          </a:rPr>
                        </m:ctrlPr>
                      </m:sSubPr>
                      <m:e>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𝜔</m:t>
                            </m:r>
                          </m:e>
                          <m:sub>
                            <m:r>
                              <a:rPr lang="en-CA" sz="2400" b="0" i="1" smtClean="0">
                                <a:latin typeface="Cambria Math" panose="02040503050406030204" pitchFamily="18" charset="0"/>
                              </a:rPr>
                              <m:t>𝑞</m:t>
                            </m:r>
                          </m:sub>
                        </m:sSub>
                        <m:r>
                          <a:rPr lang="en-CA" sz="2400" b="0" i="1" smtClean="0">
                            <a:latin typeface="Cambria Math" panose="02040503050406030204" pitchFamily="18" charset="0"/>
                          </a:rPr>
                          <m:t>(</m:t>
                        </m:r>
                        <m:r>
                          <a:rPr lang="en-CA" sz="2400" i="1">
                            <a:latin typeface="Cambria Math" panose="02040503050406030204" pitchFamily="18" charset="0"/>
                          </a:rPr>
                          <m:t>𝐺</m:t>
                        </m:r>
                      </m:e>
                      <m:sub>
                        <m:r>
                          <a:rPr lang="en-US" sz="2400" i="1">
                            <a:latin typeface="Cambria Math" panose="02040503050406030204" pitchFamily="18" charset="0"/>
                          </a:rPr>
                          <m:t>𝑛</m:t>
                        </m:r>
                      </m:sub>
                    </m:sSub>
                    <m:r>
                      <a:rPr lang="en-CA" sz="2400" b="0" i="1" smtClean="0">
                        <a:latin typeface="Cambria Math" panose="02040503050406030204" pitchFamily="18" charset="0"/>
                      </a:rPr>
                      <m:t>)</m:t>
                    </m:r>
                  </m:oMath>
                </a14:m>
                <a:r>
                  <a:rPr lang="en-US" sz="2400" dirty="0"/>
                  <a:t>?</a:t>
                </a:r>
              </a:p>
            </p:txBody>
          </p:sp>
        </mc:Choice>
        <mc:Fallback>
          <p:sp>
            <p:nvSpPr>
              <p:cNvPr id="19" name="TextBox 18">
                <a:extLst>
                  <a:ext uri="{FF2B5EF4-FFF2-40B4-BE49-F238E27FC236}">
                    <a16:creationId xmlns:a16="http://schemas.microsoft.com/office/drawing/2014/main" id="{AD4B2B3A-4A25-C746-B6DA-BB2327AB654D}"/>
                  </a:ext>
                </a:extLst>
              </p:cNvPr>
              <p:cNvSpPr txBox="1">
                <a:spLocks noRot="1" noChangeAspect="1" noMove="1" noResize="1" noEditPoints="1" noAdjustHandles="1" noChangeArrowheads="1" noChangeShapeType="1" noTextEdit="1"/>
              </p:cNvSpPr>
              <p:nvPr/>
            </p:nvSpPr>
            <p:spPr>
              <a:xfrm>
                <a:off x="8081976" y="365125"/>
                <a:ext cx="2299091" cy="490199"/>
              </a:xfrm>
              <a:prstGeom prst="rect">
                <a:avLst/>
              </a:prstGeom>
              <a:blipFill>
                <a:blip r:embed="rId6"/>
                <a:stretch>
                  <a:fillRect l="-4420" t="-7692" r="-3315" b="-23077"/>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CE7AD29-0E72-0A4E-939A-C714F33AC62B}"/>
              </a:ext>
            </a:extLst>
          </p:cNvPr>
          <p:cNvSpPr txBox="1"/>
          <p:nvPr/>
        </p:nvSpPr>
        <p:spPr>
          <a:xfrm>
            <a:off x="7260017" y="3229241"/>
            <a:ext cx="3199827" cy="369332"/>
          </a:xfrm>
          <a:prstGeom prst="rect">
            <a:avLst/>
          </a:prstGeom>
          <a:noFill/>
        </p:spPr>
        <p:txBody>
          <a:bodyPr wrap="square" rtlCol="0">
            <a:spAutoFit/>
          </a:bodyPr>
          <a:lstStyle/>
          <a:p>
            <a:r>
              <a:rPr lang="en-US" b="1" dirty="0">
                <a:solidFill>
                  <a:srgbClr val="C00000"/>
                </a:solidFill>
              </a:rPr>
              <a:t>By Compression Theorem</a:t>
            </a: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78EFE733-4B92-234B-B75A-3C7FA5FEF94B}"/>
                  </a:ext>
                </a:extLst>
              </p:cNvPr>
              <p:cNvSpPr txBox="1"/>
              <p:nvPr/>
            </p:nvSpPr>
            <p:spPr>
              <a:xfrm>
                <a:off x="7271743" y="3791107"/>
                <a:ext cx="4526247" cy="1626727"/>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𝜔</m:t>
                        </m:r>
                      </m:e>
                      <m:sub>
                        <m:r>
                          <a:rPr lang="en-US" sz="2400" i="1">
                            <a:latin typeface="Cambria Math" panose="02040503050406030204" pitchFamily="18" charset="0"/>
                          </a:rPr>
                          <m:t>𝑞</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CA" sz="2400" i="1">
                                <a:latin typeface="Cambria Math" panose="02040503050406030204" pitchFamily="18" charset="0"/>
                              </a:rPr>
                              <m:t>𝐺</m:t>
                            </m:r>
                          </m:e>
                          <m:sub>
                            <m:r>
                              <a:rPr lang="en-CA" sz="2400" i="1" smtClean="0">
                                <a:latin typeface="Cambria Math" panose="02040503050406030204" pitchFamily="18" charset="0"/>
                              </a:rPr>
                              <m:t>𝑇</m:t>
                            </m:r>
                          </m:sub>
                        </m:sSub>
                      </m:e>
                    </m:d>
                    <m:r>
                      <a:rPr lang="en-CA" sz="2400" i="1">
                        <a:latin typeface="Cambria Math" panose="02040503050406030204" pitchFamily="18" charset="0"/>
                      </a:rPr>
                      <m:t>=1</m:t>
                    </m:r>
                    <m:r>
                      <a:rPr lang="en-CA"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𝜔</m:t>
                        </m:r>
                      </m:e>
                      <m:sub>
                        <m:r>
                          <a:rPr lang="en-US" sz="2400" i="1">
                            <a:latin typeface="Cambria Math" panose="02040503050406030204" pitchFamily="18" charset="0"/>
                          </a:rPr>
                          <m:t>𝑞</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CA" sz="2400" b="0" i="1" smtClean="0">
                                <a:latin typeface="Cambria Math" panose="02040503050406030204" pitchFamily="18" charset="0"/>
                              </a:rPr>
                              <m:t>𝐹</m:t>
                            </m:r>
                          </m:e>
                          <m:sub>
                            <m:r>
                              <a:rPr lang="en-CA" sz="2400" i="1">
                                <a:latin typeface="Cambria Math" panose="02040503050406030204" pitchFamily="18" charset="0"/>
                              </a:rPr>
                              <m:t>𝑇</m:t>
                            </m:r>
                          </m:sub>
                        </m:sSub>
                      </m:e>
                    </m:d>
                    <m:r>
                      <a:rPr lang="en-CA" sz="2400" i="1">
                        <a:latin typeface="Cambria Math" panose="02040503050406030204" pitchFamily="18" charset="0"/>
                      </a:rPr>
                      <m:t>=1</m:t>
                    </m:r>
                  </m:oMath>
                </a14:m>
                <a:endParaRPr lang="en-CA" sz="2400" dirty="0"/>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14:m>
                  <m:oMath xmlns:m="http://schemas.openxmlformats.org/officeDocument/2006/math">
                    <m:r>
                      <a:rPr lang="en-CA"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𝜔</m:t>
                        </m:r>
                      </m:e>
                      <m:sub>
                        <m:r>
                          <a:rPr lang="en-US" sz="2400" i="1">
                            <a:latin typeface="Cambria Math" panose="02040503050406030204" pitchFamily="18" charset="0"/>
                          </a:rPr>
                          <m:t>𝑞</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CA" sz="2400" i="1">
                                <a:latin typeface="Cambria Math" panose="02040503050406030204" pitchFamily="18" charset="0"/>
                              </a:rPr>
                              <m:t>𝐺</m:t>
                            </m:r>
                          </m:e>
                          <m:sub>
                            <m:r>
                              <a:rPr lang="en-CA" sz="2400" b="0" i="1" smtClean="0">
                                <a:latin typeface="Cambria Math" panose="02040503050406030204" pitchFamily="18" charset="0"/>
                              </a:rPr>
                              <m:t>𝑇</m:t>
                            </m:r>
                            <m:r>
                              <a:rPr lang="en-CA" sz="2400" b="0" i="1" smtClean="0">
                                <a:latin typeface="Cambria Math" panose="02040503050406030204" pitchFamily="18" charset="0"/>
                              </a:rPr>
                              <m:t>−1</m:t>
                            </m:r>
                          </m:sub>
                        </m:sSub>
                      </m:e>
                    </m:d>
                    <m:r>
                      <a:rPr lang="en-CA" sz="2400" i="1">
                        <a:latin typeface="Cambria Math" panose="02040503050406030204" pitchFamily="18" charset="0"/>
                      </a:rPr>
                      <m:t>=</m:t>
                    </m:r>
                    <m:r>
                      <a:rPr lang="en-CA" sz="2400" b="0" i="1" smtClean="0">
                        <a:latin typeface="Cambria Math" panose="02040503050406030204" pitchFamily="18" charset="0"/>
                      </a:rPr>
                      <m:t>1</m:t>
                    </m:r>
                  </m:oMath>
                </a14:m>
                <a:endParaRPr lang="en-CA" sz="2400" dirty="0"/>
              </a:p>
              <a:p>
                <a:pPr marL="342900" indent="-342900">
                  <a:buFont typeface="Arial" panose="020B0604020202020204" pitchFamily="34" charset="0"/>
                  <a:buChar char="•"/>
                </a:pPr>
                <a:endParaRPr lang="en-US" sz="2400" dirty="0"/>
              </a:p>
            </p:txBody>
          </p:sp>
        </mc:Choice>
        <mc:Fallback>
          <p:sp>
            <p:nvSpPr>
              <p:cNvPr id="24" name="TextBox 23">
                <a:extLst>
                  <a:ext uri="{FF2B5EF4-FFF2-40B4-BE49-F238E27FC236}">
                    <a16:creationId xmlns:a16="http://schemas.microsoft.com/office/drawing/2014/main" id="{78EFE733-4B92-234B-B75A-3C7FA5FEF94B}"/>
                  </a:ext>
                </a:extLst>
              </p:cNvPr>
              <p:cNvSpPr txBox="1">
                <a:spLocks noRot="1" noChangeAspect="1" noMove="1" noResize="1" noEditPoints="1" noAdjustHandles="1" noChangeArrowheads="1" noChangeShapeType="1" noTextEdit="1"/>
              </p:cNvSpPr>
              <p:nvPr/>
            </p:nvSpPr>
            <p:spPr>
              <a:xfrm>
                <a:off x="7271743" y="3791107"/>
                <a:ext cx="4526247" cy="1626727"/>
              </a:xfrm>
              <a:prstGeom prst="rect">
                <a:avLst/>
              </a:prstGeom>
              <a:blipFill>
                <a:blip r:embed="rId7"/>
                <a:stretch>
                  <a:fillRect l="-1961" t="-155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48B028B4-47D5-EC48-A1BA-824407309DEC}"/>
              </a:ext>
            </a:extLst>
          </p:cNvPr>
          <p:cNvSpPr txBox="1"/>
          <p:nvPr/>
        </p:nvSpPr>
        <p:spPr>
          <a:xfrm>
            <a:off x="7260016" y="5329821"/>
            <a:ext cx="3199827" cy="369332"/>
          </a:xfrm>
          <a:prstGeom prst="rect">
            <a:avLst/>
          </a:prstGeom>
          <a:noFill/>
        </p:spPr>
        <p:txBody>
          <a:bodyPr wrap="square" rtlCol="0">
            <a:spAutoFit/>
          </a:bodyPr>
          <a:lstStyle/>
          <a:p>
            <a:r>
              <a:rPr lang="en-US" b="1" dirty="0">
                <a:solidFill>
                  <a:srgbClr val="C00000"/>
                </a:solidFill>
              </a:rPr>
              <a:t>Rinse, repeat</a:t>
            </a:r>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8244576C-5DC5-2A44-BDE7-FDE751A5AAC7}"/>
                  </a:ext>
                </a:extLst>
              </p:cNvPr>
              <p:cNvSpPr txBox="1"/>
              <p:nvPr/>
            </p:nvSpPr>
            <p:spPr>
              <a:xfrm>
                <a:off x="7271743" y="5803674"/>
                <a:ext cx="4526247" cy="859531"/>
              </a:xfrm>
              <a:prstGeom prst="rect">
                <a:avLst/>
              </a:prstGeom>
              <a:noFill/>
            </p:spPr>
            <p:txBody>
              <a:bodyPr wrap="square" rtlCol="0">
                <a:spAutoFit/>
              </a:bodyPr>
              <a:lstStyle/>
              <a:p>
                <a:pPr marL="342900" indent="-342900">
                  <a:buFont typeface="Arial" panose="020B0604020202020204" pitchFamily="34" charset="0"/>
                  <a:buChar char="•"/>
                </a:pPr>
                <a:r>
                  <a:rPr lang="en-CA" sz="2400" b="0" dirty="0"/>
                  <a:t>… </a:t>
                </a:r>
                <a14:m>
                  <m:oMath xmlns:m="http://schemas.openxmlformats.org/officeDocument/2006/math">
                    <m:r>
                      <a:rPr lang="en-CA"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𝜔</m:t>
                        </m:r>
                      </m:e>
                      <m:sub>
                        <m:r>
                          <a:rPr lang="en-US" sz="2400" i="1">
                            <a:latin typeface="Cambria Math" panose="02040503050406030204" pitchFamily="18" charset="0"/>
                          </a:rPr>
                          <m:t>𝑞</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CA" sz="2400" i="1">
                                <a:latin typeface="Cambria Math" panose="02040503050406030204" pitchFamily="18" charset="0"/>
                              </a:rPr>
                              <m:t>𝐺</m:t>
                            </m:r>
                          </m:e>
                          <m:sub>
                            <m:r>
                              <a:rPr lang="en-CA" sz="2400" b="0" i="1" smtClean="0">
                                <a:latin typeface="Cambria Math" panose="02040503050406030204" pitchFamily="18" charset="0"/>
                              </a:rPr>
                              <m:t>1</m:t>
                            </m:r>
                          </m:sub>
                        </m:sSub>
                      </m:e>
                    </m:d>
                    <m:r>
                      <a:rPr lang="en-CA" sz="2400" i="1">
                        <a:latin typeface="Cambria Math" panose="02040503050406030204" pitchFamily="18" charset="0"/>
                      </a:rPr>
                      <m:t>=</m:t>
                    </m:r>
                    <m:r>
                      <a:rPr lang="en-CA" sz="2400" b="0" i="1" smtClean="0">
                        <a:latin typeface="Cambria Math" panose="02040503050406030204" pitchFamily="18" charset="0"/>
                      </a:rPr>
                      <m:t>1</m:t>
                    </m:r>
                  </m:oMath>
                </a14:m>
                <a:endParaRPr lang="en-CA" sz="2400" dirty="0"/>
              </a:p>
              <a:p>
                <a:pPr marL="342900" indent="-342900">
                  <a:buFont typeface="Arial" panose="020B0604020202020204" pitchFamily="34" charset="0"/>
                  <a:buChar char="•"/>
                </a:pPr>
                <a:endParaRPr lang="en-US" sz="2400" dirty="0"/>
              </a:p>
            </p:txBody>
          </p:sp>
        </mc:Choice>
        <mc:Fallback>
          <p:sp>
            <p:nvSpPr>
              <p:cNvPr id="26" name="TextBox 25">
                <a:extLst>
                  <a:ext uri="{FF2B5EF4-FFF2-40B4-BE49-F238E27FC236}">
                    <a16:creationId xmlns:a16="http://schemas.microsoft.com/office/drawing/2014/main" id="{8244576C-5DC5-2A44-BDE7-FDE751A5AAC7}"/>
                  </a:ext>
                </a:extLst>
              </p:cNvPr>
              <p:cNvSpPr txBox="1">
                <a:spLocks noRot="1" noChangeAspect="1" noMove="1" noResize="1" noEditPoints="1" noAdjustHandles="1" noChangeArrowheads="1" noChangeShapeType="1" noTextEdit="1"/>
              </p:cNvSpPr>
              <p:nvPr/>
            </p:nvSpPr>
            <p:spPr>
              <a:xfrm>
                <a:off x="7271743" y="5803674"/>
                <a:ext cx="4526247" cy="859531"/>
              </a:xfrm>
              <a:prstGeom prst="rect">
                <a:avLst/>
              </a:prstGeom>
              <a:blipFill>
                <a:blip r:embed="rId8"/>
                <a:stretch>
                  <a:fillRect l="-1961" t="-289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a:extLst>
                  <a:ext uri="{FF2B5EF4-FFF2-40B4-BE49-F238E27FC236}">
                    <a16:creationId xmlns:a16="http://schemas.microsoft.com/office/drawing/2014/main" id="{7D467A35-137C-CF4C-BD07-64FEAB3D259E}"/>
                  </a:ext>
                </a:extLst>
              </p:cNvPr>
              <p:cNvSpPr/>
              <p:nvPr/>
            </p:nvSpPr>
            <p:spPr>
              <a:xfrm>
                <a:off x="2417950" y="5242110"/>
                <a:ext cx="2080441" cy="5615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latin typeface="Cambria Math" panose="02040503050406030204" pitchFamily="18" charset="0"/>
                            </a:rPr>
                          </m:ctrlPr>
                        </m:sSubP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𝜔</m:t>
                              </m:r>
                            </m:e>
                            <m:sub>
                              <m:r>
                                <a:rPr lang="en-CA" sz="2800" b="0" i="1" smtClean="0">
                                  <a:latin typeface="Cambria Math" panose="02040503050406030204" pitchFamily="18" charset="0"/>
                                </a:rPr>
                                <m:t>𝑞</m:t>
                              </m:r>
                            </m:sub>
                          </m:sSub>
                          <m:r>
                            <a:rPr lang="en-CA" sz="2800" b="0" i="1" smtClean="0">
                              <a:latin typeface="Cambria Math" panose="02040503050406030204" pitchFamily="18" charset="0"/>
                            </a:rPr>
                            <m:t>(</m:t>
                          </m:r>
                          <m:r>
                            <a:rPr lang="en-CA" sz="2800" b="0" i="1" smtClean="0">
                              <a:latin typeface="Cambria Math" panose="02040503050406030204" pitchFamily="18" charset="0"/>
                            </a:rPr>
                            <m:t>𝐺</m:t>
                          </m:r>
                        </m:e>
                        <m:sub>
                          <m:r>
                            <a:rPr lang="en-CA" sz="2800" b="0" i="1" smtClean="0">
                              <a:latin typeface="Cambria Math" panose="02040503050406030204" pitchFamily="18" charset="0"/>
                            </a:rPr>
                            <m:t>1</m:t>
                          </m:r>
                        </m:sub>
                      </m:sSub>
                      <m:r>
                        <a:rPr lang="en-CA" sz="2800" b="0" i="1" smtClean="0">
                          <a:latin typeface="Cambria Math" panose="02040503050406030204" pitchFamily="18" charset="0"/>
                        </a:rPr>
                        <m:t>)=1</m:t>
                      </m:r>
                    </m:oMath>
                  </m:oMathPara>
                </a14:m>
                <a:endParaRPr lang="en-US" sz="2800" dirty="0"/>
              </a:p>
            </p:txBody>
          </p:sp>
        </mc:Choice>
        <mc:Fallback>
          <p:sp>
            <p:nvSpPr>
              <p:cNvPr id="27" name="Rectangle 26">
                <a:extLst>
                  <a:ext uri="{FF2B5EF4-FFF2-40B4-BE49-F238E27FC236}">
                    <a16:creationId xmlns:a16="http://schemas.microsoft.com/office/drawing/2014/main" id="{7D467A35-137C-CF4C-BD07-64FEAB3D259E}"/>
                  </a:ext>
                </a:extLst>
              </p:cNvPr>
              <p:cNvSpPr>
                <a:spLocks noRot="1" noChangeAspect="1" noMove="1" noResize="1" noEditPoints="1" noAdjustHandles="1" noChangeArrowheads="1" noChangeShapeType="1" noTextEdit="1"/>
              </p:cNvSpPr>
              <p:nvPr/>
            </p:nvSpPr>
            <p:spPr>
              <a:xfrm>
                <a:off x="2417950" y="5242110"/>
                <a:ext cx="2080441" cy="561564"/>
              </a:xfrm>
              <a:prstGeom prst="rect">
                <a:avLst/>
              </a:prstGeom>
              <a:blipFill>
                <a:blip r:embed="rId9"/>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386655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p:bldP spid="20" grpId="0"/>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BC95-7B9F-554C-A04D-CF4EE8443470}"/>
              </a:ext>
            </a:extLst>
          </p:cNvPr>
          <p:cNvSpPr>
            <a:spLocks noGrp="1"/>
          </p:cNvSpPr>
          <p:nvPr>
            <p:ph type="title"/>
          </p:nvPr>
        </p:nvSpPr>
        <p:spPr/>
        <p:txBody>
          <a:bodyPr/>
          <a:lstStyle/>
          <a:p>
            <a:r>
              <a:rPr lang="en-US" dirty="0"/>
              <a:t>Recursive compression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29F0CC-2C69-6640-97D2-383694EE54A4}"/>
                  </a:ext>
                </a:extLst>
              </p:cNvPr>
              <p:cNvSpPr txBox="1"/>
              <p:nvPr/>
            </p:nvSpPr>
            <p:spPr>
              <a:xfrm>
                <a:off x="838198" y="2279622"/>
                <a:ext cx="6167035" cy="2268570"/>
              </a:xfrm>
              <a:prstGeom prst="rect">
                <a:avLst/>
              </a:prstGeom>
              <a:solidFill>
                <a:schemeClr val="accent3">
                  <a:lumMod val="20000"/>
                  <a:lumOff val="80000"/>
                </a:schemeClr>
              </a:solidFill>
            </p:spPr>
            <p:txBody>
              <a:bodyPr wrap="square" rtlCol="0">
                <a:spAutoFit/>
              </a:bodyPr>
              <a:lstStyle/>
              <a:p>
                <a:pPr>
                  <a:lnSpc>
                    <a:spcPct val="150000"/>
                  </a:lnSpc>
                </a:pPr>
                <a:r>
                  <a:rPr lang="en-US" sz="2400" b="0" dirty="0"/>
                  <a:t>Pseudocode of game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𝐺</m:t>
                        </m:r>
                      </m:e>
                      <m:sub>
                        <m:r>
                          <a:rPr lang="en-CA" sz="2400" b="0" i="1" smtClean="0">
                            <a:latin typeface="Cambria Math" panose="02040503050406030204" pitchFamily="18" charset="0"/>
                          </a:rPr>
                          <m:t>𝑛</m:t>
                        </m:r>
                      </m:sub>
                    </m:sSub>
                  </m:oMath>
                </a14:m>
                <a:r>
                  <a:rPr lang="en-US" sz="2400" dirty="0"/>
                  <a:t>:</a:t>
                </a:r>
              </a:p>
              <a:p>
                <a:pPr marL="457200" indent="-457200">
                  <a:lnSpc>
                    <a:spcPct val="150000"/>
                  </a:lnSpc>
                  <a:buAutoNum type="arabicPeriod"/>
                </a:pPr>
                <a:r>
                  <a:rPr lang="en-US" sz="2400" dirty="0"/>
                  <a:t>Run </a:t>
                </a:r>
                <a14:m>
                  <m:oMath xmlns:m="http://schemas.openxmlformats.org/officeDocument/2006/math">
                    <m:r>
                      <a:rPr lang="en-US" sz="2400" i="1">
                        <a:latin typeface="Cambria Math" panose="02040503050406030204" pitchFamily="18" charset="0"/>
                      </a:rPr>
                      <m:t>𝑀</m:t>
                    </m:r>
                  </m:oMath>
                </a14:m>
                <a:r>
                  <a:rPr lang="en-US" sz="2400" dirty="0"/>
                  <a:t> for </a:t>
                </a:r>
                <a14:m>
                  <m:oMath xmlns:m="http://schemas.openxmlformats.org/officeDocument/2006/math">
                    <m:r>
                      <a:rPr lang="en-CA" sz="2400" b="0" i="1" smtClean="0">
                        <a:latin typeface="Cambria Math" panose="02040503050406030204" pitchFamily="18" charset="0"/>
                      </a:rPr>
                      <m:t>𝑛</m:t>
                    </m:r>
                  </m:oMath>
                </a14:m>
                <a:r>
                  <a:rPr lang="en-US" sz="2400" dirty="0"/>
                  <a:t> time steps. If </a:t>
                </a:r>
                <a14:m>
                  <m:oMath xmlns:m="http://schemas.openxmlformats.org/officeDocument/2006/math">
                    <m:r>
                      <a:rPr lang="en-US" sz="2400" i="1">
                        <a:latin typeface="Cambria Math" panose="02040503050406030204" pitchFamily="18" charset="0"/>
                      </a:rPr>
                      <m:t>𝑀</m:t>
                    </m:r>
                  </m:oMath>
                </a14:m>
                <a:r>
                  <a:rPr lang="en-US" sz="2400" dirty="0"/>
                  <a:t> halts, accept. </a:t>
                </a:r>
              </a:p>
              <a:p>
                <a:pPr marL="457200" indent="-457200">
                  <a:lnSpc>
                    <a:spcPct val="150000"/>
                  </a:lnSpc>
                  <a:buAutoNum type="arabicPeriod"/>
                </a:pPr>
                <a:r>
                  <a:rPr lang="en-US" sz="2400" dirty="0"/>
                  <a:t>Otherwise, compute </a:t>
                </a:r>
                <a14:m>
                  <m:oMath xmlns:m="http://schemas.openxmlformats.org/officeDocument/2006/math">
                    <m:acc>
                      <m:accPr>
                        <m:chr m:val="̂"/>
                        <m:ctrlPr>
                          <a:rPr lang="en-CA" sz="2400" i="1">
                            <a:latin typeface="Cambria Math" panose="02040503050406030204" pitchFamily="18" charset="0"/>
                          </a:rPr>
                        </m:ctrlPr>
                      </m:accPr>
                      <m:e>
                        <m:r>
                          <a:rPr lang="en-CA" sz="2400" i="1">
                            <a:latin typeface="Cambria Math" panose="02040503050406030204" pitchFamily="18" charset="0"/>
                          </a:rPr>
                          <m:t>𝐹</m:t>
                        </m:r>
                      </m:e>
                    </m:acc>
                    <m:r>
                      <a:rPr lang="en-US" sz="2400" b="0" i="1" smtClean="0">
                        <a:latin typeface="Cambria Math" panose="02040503050406030204" pitchFamily="18" charset="0"/>
                      </a:rPr>
                      <m:t>=</m:t>
                    </m:r>
                  </m:oMath>
                </a14:m>
                <a:r>
                  <a:rPr lang="en-US" sz="2400" dirty="0">
                    <a:latin typeface="Courier New" panose="02070309020205020404" pitchFamily="49" charset="0"/>
                    <a:cs typeface="Courier New" panose="02070309020205020404" pitchFamily="49" charset="0"/>
                  </a:rPr>
                  <a:t> Compress(</a:t>
                </a:r>
                <a14:m>
                  <m:oMath xmlns:m="http://schemas.openxmlformats.org/officeDocument/2006/math">
                    <m:acc>
                      <m:accPr>
                        <m:chr m:val="̂"/>
                        <m:ctrlPr>
                          <a:rPr lang="en-CA" sz="2400" i="1">
                            <a:latin typeface="Cambria Math" panose="02040503050406030204" pitchFamily="18" charset="0"/>
                          </a:rPr>
                        </m:ctrlPr>
                      </m:accPr>
                      <m:e>
                        <m:r>
                          <a:rPr lang="en-CA" sz="2400" b="0" i="1" smtClean="0">
                            <a:latin typeface="Cambria Math" panose="02040503050406030204" pitchFamily="18" charset="0"/>
                          </a:rPr>
                          <m:t>𝐺</m:t>
                        </m:r>
                      </m:e>
                    </m:acc>
                  </m:oMath>
                </a14:m>
                <a:r>
                  <a:rPr lang="en-US" sz="2400" dirty="0">
                    <a:latin typeface="Courier New" panose="02070309020205020404" pitchFamily="49" charset="0"/>
                    <a:cs typeface="Courier New" panose="02070309020205020404" pitchFamily="49" charset="0"/>
                  </a:rPr>
                  <a:t>)</a:t>
                </a:r>
              </a:p>
              <a:p>
                <a:pPr marL="457200" indent="-457200">
                  <a:lnSpc>
                    <a:spcPct val="150000"/>
                  </a:lnSpc>
                  <a:buAutoNum type="arabicPeriod"/>
                </a:pPr>
                <a:r>
                  <a:rPr lang="en-US" sz="2400" dirty="0"/>
                  <a:t>Play nonlocal game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𝐹</m:t>
                        </m:r>
                      </m:e>
                      <m:sub>
                        <m:r>
                          <a:rPr lang="en-CA" sz="2400" b="0" i="1" smtClean="0">
                            <a:latin typeface="Cambria Math" panose="02040503050406030204" pitchFamily="18" charset="0"/>
                          </a:rPr>
                          <m:t>𝑛</m:t>
                        </m:r>
                        <m:r>
                          <a:rPr lang="en-CA" sz="2400" b="0" i="1" smtClean="0">
                            <a:latin typeface="Cambria Math" panose="02040503050406030204" pitchFamily="18" charset="0"/>
                          </a:rPr>
                          <m:t>+1</m:t>
                        </m:r>
                      </m:sub>
                    </m:sSub>
                  </m:oMath>
                </a14:m>
                <a:r>
                  <a:rPr lang="en-US" sz="2400" dirty="0"/>
                  <a:t>.</a:t>
                </a:r>
              </a:p>
            </p:txBody>
          </p:sp>
        </mc:Choice>
        <mc:Fallback xmlns="">
          <p:sp>
            <p:nvSpPr>
              <p:cNvPr id="5" name="TextBox 4">
                <a:extLst>
                  <a:ext uri="{FF2B5EF4-FFF2-40B4-BE49-F238E27FC236}">
                    <a16:creationId xmlns:a16="http://schemas.microsoft.com/office/drawing/2014/main" id="{4C29F0CC-2C69-6640-97D2-383694EE54A4}"/>
                  </a:ext>
                </a:extLst>
              </p:cNvPr>
              <p:cNvSpPr txBox="1">
                <a:spLocks noRot="1" noChangeAspect="1" noMove="1" noResize="1" noEditPoints="1" noAdjustHandles="1" noChangeArrowheads="1" noChangeShapeType="1" noTextEdit="1"/>
              </p:cNvSpPr>
              <p:nvPr/>
            </p:nvSpPr>
            <p:spPr>
              <a:xfrm>
                <a:off x="838198" y="2279622"/>
                <a:ext cx="6167035" cy="2268570"/>
              </a:xfrm>
              <a:prstGeom prst="rect">
                <a:avLst/>
              </a:prstGeom>
              <a:blipFill>
                <a:blip r:embed="rId2"/>
                <a:stretch>
                  <a:fillRect l="-1437"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3DB9460-8DBF-CB4D-B493-A4D22AC7F398}"/>
                  </a:ext>
                </a:extLst>
              </p:cNvPr>
              <p:cNvSpPr txBox="1"/>
              <p:nvPr/>
            </p:nvSpPr>
            <p:spPr>
              <a:xfrm>
                <a:off x="838200" y="1661064"/>
                <a:ext cx="6167033" cy="474489"/>
              </a:xfrm>
              <a:prstGeom prst="rect">
                <a:avLst/>
              </a:prstGeom>
              <a:noFill/>
            </p:spPr>
            <p:txBody>
              <a:bodyPr wrap="square" rtlCol="0">
                <a:spAutoFit/>
              </a:bodyPr>
              <a:lstStyle/>
              <a:p>
                <a:r>
                  <a:rPr lang="en-US" sz="2400" dirty="0"/>
                  <a:t>Fix Turing machine </a:t>
                </a:r>
                <a14:m>
                  <m:oMath xmlns:m="http://schemas.openxmlformats.org/officeDocument/2006/math">
                    <m:r>
                      <a:rPr lang="en-US" sz="2400" i="1">
                        <a:latin typeface="Cambria Math" panose="02040503050406030204" pitchFamily="18" charset="0"/>
                      </a:rPr>
                      <m:t>𝑀</m:t>
                    </m:r>
                  </m:oMath>
                </a14:m>
                <a:r>
                  <a:rPr lang="en-US" sz="2400" dirty="0"/>
                  <a:t>. Define </a:t>
                </a:r>
                <a14:m>
                  <m:oMath xmlns:m="http://schemas.openxmlformats.org/officeDocument/2006/math">
                    <m:acc>
                      <m:accPr>
                        <m:chr m:val="̂"/>
                        <m:ctrlPr>
                          <a:rPr lang="en-CA" sz="2400" i="1">
                            <a:latin typeface="Cambria Math" panose="02040503050406030204" pitchFamily="18" charset="0"/>
                          </a:rPr>
                        </m:ctrlPr>
                      </m:accPr>
                      <m:e>
                        <m:r>
                          <a:rPr lang="en-CA" sz="2400" i="1">
                            <a:latin typeface="Cambria Math" panose="02040503050406030204" pitchFamily="18" charset="0"/>
                          </a:rPr>
                          <m:t>𝐺</m:t>
                        </m:r>
                      </m:e>
                    </m:acc>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𝐺</m:t>
                        </m:r>
                      </m:e>
                      <m:sub>
                        <m:r>
                          <a:rPr lang="en-CA" sz="2400" i="1">
                            <a:latin typeface="Cambria Math" panose="02040503050406030204" pitchFamily="18" charset="0"/>
                          </a:rPr>
                          <m:t>𝑛</m:t>
                        </m:r>
                      </m:sub>
                    </m:sSub>
                    <m:r>
                      <a:rPr lang="en-CA" sz="2400" i="1">
                        <a:latin typeface="Cambria Math" panose="02040503050406030204" pitchFamily="18" charset="0"/>
                      </a:rPr>
                      <m:t>}</m:t>
                    </m:r>
                  </m:oMath>
                </a14:m>
                <a:r>
                  <a:rPr lang="en-US" sz="2400" dirty="0"/>
                  <a:t>:</a:t>
                </a:r>
              </a:p>
            </p:txBody>
          </p:sp>
        </mc:Choice>
        <mc:Fallback xmlns="">
          <p:sp>
            <p:nvSpPr>
              <p:cNvPr id="3" name="TextBox 2">
                <a:extLst>
                  <a:ext uri="{FF2B5EF4-FFF2-40B4-BE49-F238E27FC236}">
                    <a16:creationId xmlns:a16="http://schemas.microsoft.com/office/drawing/2014/main" id="{83DB9460-8DBF-CB4D-B493-A4D22AC7F398}"/>
                  </a:ext>
                </a:extLst>
              </p:cNvPr>
              <p:cNvSpPr txBox="1">
                <a:spLocks noRot="1" noChangeAspect="1" noMove="1" noResize="1" noEditPoints="1" noAdjustHandles="1" noChangeArrowheads="1" noChangeShapeType="1" noTextEdit="1"/>
              </p:cNvSpPr>
              <p:nvPr/>
            </p:nvSpPr>
            <p:spPr>
              <a:xfrm>
                <a:off x="838200" y="1661064"/>
                <a:ext cx="6167033" cy="474489"/>
              </a:xfrm>
              <a:prstGeom prst="rect">
                <a:avLst/>
              </a:prstGeom>
              <a:blipFill>
                <a:blip r:embed="rId3"/>
                <a:stretch>
                  <a:fillRect l="-1437" t="-7895"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6AE79F3-05C7-264E-A1A2-7CD922C88621}"/>
                  </a:ext>
                </a:extLst>
              </p:cNvPr>
              <p:cNvSpPr txBox="1"/>
              <p:nvPr/>
            </p:nvSpPr>
            <p:spPr>
              <a:xfrm>
                <a:off x="7271743" y="1229023"/>
                <a:ext cx="9483673" cy="461665"/>
              </a:xfrm>
              <a:prstGeom prst="rect">
                <a:avLst/>
              </a:prstGeom>
              <a:noFill/>
            </p:spPr>
            <p:txBody>
              <a:bodyPr wrap="square" rtlCol="0">
                <a:spAutoFit/>
              </a:bodyPr>
              <a:lstStyle/>
              <a:p>
                <a:r>
                  <a:rPr lang="en-US" sz="2400" b="1" dirty="0"/>
                  <a:t>Case 2</a:t>
                </a:r>
                <a:r>
                  <a:rPr lang="en-US" sz="2400" dirty="0"/>
                  <a:t>: </a:t>
                </a:r>
                <a14:m>
                  <m:oMath xmlns:m="http://schemas.openxmlformats.org/officeDocument/2006/math">
                    <m:r>
                      <a:rPr lang="en-US" sz="2400" i="1">
                        <a:latin typeface="Cambria Math" panose="02040503050406030204" pitchFamily="18" charset="0"/>
                      </a:rPr>
                      <m:t>𝑀</m:t>
                    </m:r>
                  </m:oMath>
                </a14:m>
                <a:r>
                  <a:rPr lang="en-US" sz="2400" dirty="0"/>
                  <a:t> </a:t>
                </a:r>
                <a:r>
                  <a:rPr lang="en-CA" sz="2400" dirty="0"/>
                  <a:t>never halts.</a:t>
                </a:r>
                <a:endParaRPr lang="en-US" sz="2400" dirty="0"/>
              </a:p>
            </p:txBody>
          </p:sp>
        </mc:Choice>
        <mc:Fallback>
          <p:sp>
            <p:nvSpPr>
              <p:cNvPr id="7" name="TextBox 6">
                <a:extLst>
                  <a:ext uri="{FF2B5EF4-FFF2-40B4-BE49-F238E27FC236}">
                    <a16:creationId xmlns:a16="http://schemas.microsoft.com/office/drawing/2014/main" id="{26AE79F3-05C7-264E-A1A2-7CD922C88621}"/>
                  </a:ext>
                </a:extLst>
              </p:cNvPr>
              <p:cNvSpPr txBox="1">
                <a:spLocks noRot="1" noChangeAspect="1" noMove="1" noResize="1" noEditPoints="1" noAdjustHandles="1" noChangeArrowheads="1" noChangeShapeType="1" noTextEdit="1"/>
              </p:cNvSpPr>
              <p:nvPr/>
            </p:nvSpPr>
            <p:spPr>
              <a:xfrm>
                <a:off x="7271743" y="1229023"/>
                <a:ext cx="9483673" cy="461665"/>
              </a:xfrm>
              <a:prstGeom prst="rect">
                <a:avLst/>
              </a:prstGeom>
              <a:blipFill>
                <a:blip r:embed="rId4"/>
                <a:stretch>
                  <a:fillRect l="-1071" t="-5405" b="-297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8F3CFC1B-E64D-C24F-A5E9-87EB43619728}"/>
                  </a:ext>
                </a:extLst>
              </p:cNvPr>
              <p:cNvSpPr txBox="1"/>
              <p:nvPr/>
            </p:nvSpPr>
            <p:spPr>
              <a:xfrm>
                <a:off x="7271743" y="1698395"/>
                <a:ext cx="4526247" cy="860748"/>
              </a:xfrm>
              <a:prstGeom prst="rect">
                <a:avLst/>
              </a:prstGeom>
              <a:noFill/>
            </p:spPr>
            <p:txBody>
              <a:bodyPr wrap="square" rtlCol="0">
                <a:spAutoFit/>
              </a:bodyPr>
              <a:lstStyle/>
              <a:p>
                <a:pPr marL="342900" indent="-342900">
                  <a:buFont typeface="Arial" panose="020B0604020202020204" pitchFamily="34" charset="0"/>
                  <a:buChar char="•"/>
                </a:pPr>
                <a:r>
                  <a:rPr lang="en-CA" sz="2000" dirty="0"/>
                  <a:t>F</a:t>
                </a:r>
                <a:r>
                  <a:rPr lang="en-US" sz="2000" dirty="0"/>
                  <a:t>or all </a:t>
                </a:r>
                <a14:m>
                  <m:oMath xmlns:m="http://schemas.openxmlformats.org/officeDocument/2006/math">
                    <m:r>
                      <a:rPr lang="en-CA" sz="2000" i="1">
                        <a:latin typeface="Cambria Math" panose="02040503050406030204" pitchFamily="18" charset="0"/>
                      </a:rPr>
                      <m:t>𝑛</m:t>
                    </m:r>
                  </m:oMath>
                </a14:m>
                <a:r>
                  <a:rPr lang="en-US" sz="2000" dirty="0"/>
                  <a:t>, </a:t>
                </a:r>
                <a14:m>
                  <m:oMath xmlns:m="http://schemas.openxmlformats.org/officeDocument/2006/math">
                    <m:r>
                      <a:rPr lang="en-CA" sz="2000" i="1">
                        <a:latin typeface="Cambria Math" panose="02040503050406030204" pitchFamily="18" charset="0"/>
                        <a:ea typeface="Cambria Math" panose="02040503050406030204" pitchFamily="18" charset="0"/>
                      </a:rPr>
                      <m:t>ℇ</m:t>
                    </m:r>
                    <m:d>
                      <m:dPr>
                        <m:ctrlPr>
                          <a:rPr lang="en-CA" sz="2000" i="1">
                            <a:latin typeface="Cambria Math" panose="02040503050406030204" pitchFamily="18" charset="0"/>
                            <a:ea typeface="Cambria Math" panose="02040503050406030204" pitchFamily="18" charset="0"/>
                          </a:rPr>
                        </m:ctrlPr>
                      </m:dPr>
                      <m:e>
                        <m:sSub>
                          <m:sSubPr>
                            <m:ctrlPr>
                              <a:rPr lang="en-CA" sz="2000" i="1">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𝐺</m:t>
                            </m:r>
                          </m:e>
                          <m:sub>
                            <m:r>
                              <a:rPr lang="en-CA" sz="2000" i="1">
                                <a:latin typeface="Cambria Math" panose="02040503050406030204" pitchFamily="18" charset="0"/>
                                <a:ea typeface="Cambria Math" panose="02040503050406030204" pitchFamily="18" charset="0"/>
                              </a:rPr>
                              <m:t>𝑛</m:t>
                            </m:r>
                          </m:sub>
                        </m:sSub>
                        <m:r>
                          <a:rPr lang="en-CA" sz="2000" i="1">
                            <a:latin typeface="Cambria Math" panose="02040503050406030204" pitchFamily="18" charset="0"/>
                            <a:ea typeface="Cambria Math" panose="02040503050406030204" pitchFamily="18" charset="0"/>
                          </a:rPr>
                          <m:t>,</m:t>
                        </m:r>
                        <m:f>
                          <m:fPr>
                            <m:ctrlPr>
                              <a:rPr lang="en-CA" sz="2000" i="1">
                                <a:latin typeface="Cambria Math" panose="02040503050406030204" pitchFamily="18" charset="0"/>
                                <a:ea typeface="Cambria Math" panose="02040503050406030204" pitchFamily="18" charset="0"/>
                              </a:rPr>
                            </m:ctrlPr>
                          </m:fPr>
                          <m:num>
                            <m:r>
                              <a:rPr lang="en-CA" sz="2000" i="1">
                                <a:latin typeface="Cambria Math" panose="02040503050406030204" pitchFamily="18" charset="0"/>
                                <a:ea typeface="Cambria Math" panose="02040503050406030204" pitchFamily="18" charset="0"/>
                              </a:rPr>
                              <m:t>1</m:t>
                            </m:r>
                          </m:num>
                          <m:den>
                            <m:r>
                              <a:rPr lang="en-CA" sz="2000" i="1">
                                <a:latin typeface="Cambria Math" panose="02040503050406030204" pitchFamily="18" charset="0"/>
                                <a:ea typeface="Cambria Math" panose="02040503050406030204" pitchFamily="18" charset="0"/>
                              </a:rPr>
                              <m:t>2</m:t>
                            </m:r>
                          </m:den>
                        </m:f>
                      </m:e>
                    </m:d>
                    <m:r>
                      <a:rPr lang="en-CA" sz="2000" i="1">
                        <a:latin typeface="Cambria Math" panose="02040503050406030204" pitchFamily="18" charset="0"/>
                        <a:ea typeface="Cambria Math" panose="02040503050406030204" pitchFamily="18" charset="0"/>
                      </a:rPr>
                      <m:t>=ℇ</m:t>
                    </m:r>
                    <m:d>
                      <m:dPr>
                        <m:ctrlPr>
                          <a:rPr lang="en-CA" sz="2000" i="1">
                            <a:latin typeface="Cambria Math" panose="02040503050406030204" pitchFamily="18" charset="0"/>
                            <a:ea typeface="Cambria Math" panose="02040503050406030204" pitchFamily="18" charset="0"/>
                          </a:rPr>
                        </m:ctrlPr>
                      </m:dPr>
                      <m:e>
                        <m:sSub>
                          <m:sSubPr>
                            <m:ctrlPr>
                              <a:rPr lang="en-CA" sz="2000" i="1">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𝐹</m:t>
                            </m:r>
                          </m:e>
                          <m:sub>
                            <m:r>
                              <a:rPr lang="en-CA" sz="2000" i="1">
                                <a:latin typeface="Cambria Math" panose="02040503050406030204" pitchFamily="18" charset="0"/>
                                <a:ea typeface="Cambria Math" panose="02040503050406030204" pitchFamily="18" charset="0"/>
                              </a:rPr>
                              <m:t>𝑛</m:t>
                            </m:r>
                            <m:r>
                              <a:rPr lang="en-CA" sz="2000" i="1">
                                <a:latin typeface="Cambria Math" panose="02040503050406030204" pitchFamily="18" charset="0"/>
                                <a:ea typeface="Cambria Math" panose="02040503050406030204" pitchFamily="18" charset="0"/>
                              </a:rPr>
                              <m:t>+1</m:t>
                            </m:r>
                          </m:sub>
                        </m:sSub>
                        <m:r>
                          <a:rPr lang="en-CA" sz="2000" i="1">
                            <a:latin typeface="Cambria Math" panose="02040503050406030204" pitchFamily="18" charset="0"/>
                            <a:ea typeface="Cambria Math" panose="02040503050406030204" pitchFamily="18" charset="0"/>
                          </a:rPr>
                          <m:t>,</m:t>
                        </m:r>
                        <m:f>
                          <m:fPr>
                            <m:ctrlPr>
                              <a:rPr lang="en-CA" sz="2000" i="1">
                                <a:latin typeface="Cambria Math" panose="02040503050406030204" pitchFamily="18" charset="0"/>
                                <a:ea typeface="Cambria Math" panose="02040503050406030204" pitchFamily="18" charset="0"/>
                              </a:rPr>
                            </m:ctrlPr>
                          </m:fPr>
                          <m:num>
                            <m:r>
                              <a:rPr lang="en-CA" sz="2000" i="1">
                                <a:latin typeface="Cambria Math" panose="02040503050406030204" pitchFamily="18" charset="0"/>
                                <a:ea typeface="Cambria Math" panose="02040503050406030204" pitchFamily="18" charset="0"/>
                              </a:rPr>
                              <m:t>1</m:t>
                            </m:r>
                          </m:num>
                          <m:den>
                            <m:r>
                              <a:rPr lang="en-CA" sz="2000" i="1">
                                <a:latin typeface="Cambria Math" panose="02040503050406030204" pitchFamily="18" charset="0"/>
                                <a:ea typeface="Cambria Math" panose="02040503050406030204" pitchFamily="18" charset="0"/>
                              </a:rPr>
                              <m:t>2</m:t>
                            </m:r>
                          </m:den>
                        </m:f>
                      </m:e>
                    </m:d>
                  </m:oMath>
                </a14:m>
                <a:endParaRPr lang="en-CA" sz="2000" dirty="0"/>
              </a:p>
              <a:p>
                <a:pPr marL="342900" indent="-342900">
                  <a:buFont typeface="Arial" panose="020B0604020202020204" pitchFamily="34" charset="0"/>
                  <a:buChar char="•"/>
                </a:pPr>
                <a:endParaRPr lang="en-US" sz="2000" dirty="0"/>
              </a:p>
            </p:txBody>
          </p:sp>
        </mc:Choice>
        <mc:Fallback>
          <p:sp>
            <p:nvSpPr>
              <p:cNvPr id="30" name="TextBox 29">
                <a:extLst>
                  <a:ext uri="{FF2B5EF4-FFF2-40B4-BE49-F238E27FC236}">
                    <a16:creationId xmlns:a16="http://schemas.microsoft.com/office/drawing/2014/main" id="{8F3CFC1B-E64D-C24F-A5E9-87EB43619728}"/>
                  </a:ext>
                </a:extLst>
              </p:cNvPr>
              <p:cNvSpPr txBox="1">
                <a:spLocks noRot="1" noChangeAspect="1" noMove="1" noResize="1" noEditPoints="1" noAdjustHandles="1" noChangeArrowheads="1" noChangeShapeType="1" noTextEdit="1"/>
              </p:cNvSpPr>
              <p:nvPr/>
            </p:nvSpPr>
            <p:spPr>
              <a:xfrm>
                <a:off x="7271743" y="1698395"/>
                <a:ext cx="4526247" cy="860748"/>
              </a:xfrm>
              <a:prstGeom prst="rect">
                <a:avLst/>
              </a:prstGeom>
              <a:blipFill>
                <a:blip r:embed="rId5"/>
                <a:stretch>
                  <a:fillRect l="-11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AD4B2B3A-4A25-C746-B6DA-BB2327AB654D}"/>
                  </a:ext>
                </a:extLst>
              </p:cNvPr>
              <p:cNvSpPr txBox="1"/>
              <p:nvPr/>
            </p:nvSpPr>
            <p:spPr>
              <a:xfrm>
                <a:off x="8081976" y="365125"/>
                <a:ext cx="2299091" cy="490199"/>
              </a:xfrm>
              <a:prstGeom prst="rect">
                <a:avLst/>
              </a:prstGeom>
              <a:noFill/>
            </p:spPr>
            <p:txBody>
              <a:bodyPr wrap="none" rtlCol="0">
                <a:spAutoFit/>
              </a:bodyPr>
              <a:lstStyle/>
              <a:p>
                <a:r>
                  <a:rPr lang="en-US" sz="2400" dirty="0"/>
                  <a:t>What is </a:t>
                </a:r>
                <a14:m>
                  <m:oMath xmlns:m="http://schemas.openxmlformats.org/officeDocument/2006/math">
                    <m:sSub>
                      <m:sSubPr>
                        <m:ctrlPr>
                          <a:rPr lang="en-US" sz="2400" i="1">
                            <a:latin typeface="Cambria Math" panose="02040503050406030204" pitchFamily="18" charset="0"/>
                          </a:rPr>
                        </m:ctrlPr>
                      </m:sSubPr>
                      <m:e>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𝜔</m:t>
                            </m:r>
                          </m:e>
                          <m:sub>
                            <m:r>
                              <a:rPr lang="en-CA" sz="2400" b="0" i="1" smtClean="0">
                                <a:latin typeface="Cambria Math" panose="02040503050406030204" pitchFamily="18" charset="0"/>
                              </a:rPr>
                              <m:t>𝑞</m:t>
                            </m:r>
                          </m:sub>
                        </m:sSub>
                        <m:r>
                          <a:rPr lang="en-CA" sz="2400" b="0" i="1" smtClean="0">
                            <a:latin typeface="Cambria Math" panose="02040503050406030204" pitchFamily="18" charset="0"/>
                          </a:rPr>
                          <m:t>(</m:t>
                        </m:r>
                        <m:r>
                          <a:rPr lang="en-CA" sz="2400" i="1">
                            <a:latin typeface="Cambria Math" panose="02040503050406030204" pitchFamily="18" charset="0"/>
                          </a:rPr>
                          <m:t>𝐺</m:t>
                        </m:r>
                      </m:e>
                      <m:sub>
                        <m:r>
                          <a:rPr lang="en-US" sz="2400" i="1">
                            <a:latin typeface="Cambria Math" panose="02040503050406030204" pitchFamily="18" charset="0"/>
                          </a:rPr>
                          <m:t>𝑛</m:t>
                        </m:r>
                      </m:sub>
                    </m:sSub>
                    <m:r>
                      <a:rPr lang="en-CA" sz="2400" b="0" i="1" smtClean="0">
                        <a:latin typeface="Cambria Math" panose="02040503050406030204" pitchFamily="18" charset="0"/>
                      </a:rPr>
                      <m:t>)</m:t>
                    </m:r>
                  </m:oMath>
                </a14:m>
                <a:r>
                  <a:rPr lang="en-US" sz="2400" dirty="0"/>
                  <a:t>?</a:t>
                </a:r>
              </a:p>
            </p:txBody>
          </p:sp>
        </mc:Choice>
        <mc:Fallback>
          <p:sp>
            <p:nvSpPr>
              <p:cNvPr id="19" name="TextBox 18">
                <a:extLst>
                  <a:ext uri="{FF2B5EF4-FFF2-40B4-BE49-F238E27FC236}">
                    <a16:creationId xmlns:a16="http://schemas.microsoft.com/office/drawing/2014/main" id="{AD4B2B3A-4A25-C746-B6DA-BB2327AB654D}"/>
                  </a:ext>
                </a:extLst>
              </p:cNvPr>
              <p:cNvSpPr txBox="1">
                <a:spLocks noRot="1" noChangeAspect="1" noMove="1" noResize="1" noEditPoints="1" noAdjustHandles="1" noChangeArrowheads="1" noChangeShapeType="1" noTextEdit="1"/>
              </p:cNvSpPr>
              <p:nvPr/>
            </p:nvSpPr>
            <p:spPr>
              <a:xfrm>
                <a:off x="8081976" y="365125"/>
                <a:ext cx="2299091" cy="490199"/>
              </a:xfrm>
              <a:prstGeom prst="rect">
                <a:avLst/>
              </a:prstGeom>
              <a:blipFill>
                <a:blip r:embed="rId6"/>
                <a:stretch>
                  <a:fillRect l="-4420" t="-7692" r="-3315" b="-23077"/>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CE7AD29-0E72-0A4E-939A-C714F33AC62B}"/>
              </a:ext>
            </a:extLst>
          </p:cNvPr>
          <p:cNvSpPr txBox="1"/>
          <p:nvPr/>
        </p:nvSpPr>
        <p:spPr>
          <a:xfrm>
            <a:off x="7271743" y="2394038"/>
            <a:ext cx="3199827" cy="369332"/>
          </a:xfrm>
          <a:prstGeom prst="rect">
            <a:avLst/>
          </a:prstGeom>
          <a:noFill/>
        </p:spPr>
        <p:txBody>
          <a:bodyPr wrap="square" rtlCol="0">
            <a:spAutoFit/>
          </a:bodyPr>
          <a:lstStyle/>
          <a:p>
            <a:r>
              <a:rPr lang="en-US" b="1" dirty="0">
                <a:solidFill>
                  <a:srgbClr val="C00000"/>
                </a:solidFill>
              </a:rPr>
              <a:t>By Dimension Lower Bound</a:t>
            </a:r>
          </a:p>
        </p:txBody>
      </p:sp>
      <p:sp>
        <p:nvSpPr>
          <p:cNvPr id="25" name="TextBox 24">
            <a:extLst>
              <a:ext uri="{FF2B5EF4-FFF2-40B4-BE49-F238E27FC236}">
                <a16:creationId xmlns:a16="http://schemas.microsoft.com/office/drawing/2014/main" id="{48B028B4-47D5-EC48-A1BA-824407309DEC}"/>
              </a:ext>
            </a:extLst>
          </p:cNvPr>
          <p:cNvSpPr txBox="1"/>
          <p:nvPr/>
        </p:nvSpPr>
        <p:spPr>
          <a:xfrm>
            <a:off x="7271742" y="3461228"/>
            <a:ext cx="3199827" cy="369332"/>
          </a:xfrm>
          <a:prstGeom prst="rect">
            <a:avLst/>
          </a:prstGeom>
          <a:noFill/>
        </p:spPr>
        <p:txBody>
          <a:bodyPr wrap="square" rtlCol="0">
            <a:spAutoFit/>
          </a:bodyPr>
          <a:lstStyle/>
          <a:p>
            <a:r>
              <a:rPr lang="en-US" b="1" dirty="0">
                <a:solidFill>
                  <a:srgbClr val="C00000"/>
                </a:solidFill>
              </a:rPr>
              <a:t>Rinse, repeat</a:t>
            </a:r>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8244576C-5DC5-2A44-BDE7-FDE751A5AAC7}"/>
                  </a:ext>
                </a:extLst>
              </p:cNvPr>
              <p:cNvSpPr txBox="1"/>
              <p:nvPr/>
            </p:nvSpPr>
            <p:spPr>
              <a:xfrm>
                <a:off x="7348112" y="3965859"/>
                <a:ext cx="4526247" cy="1200329"/>
              </a:xfrm>
              <a:prstGeom prst="rect">
                <a:avLst/>
              </a:prstGeom>
              <a:noFill/>
            </p:spPr>
            <p:txBody>
              <a:bodyPr wrap="square" rtlCol="0">
                <a:spAutoFit/>
              </a:bodyPr>
              <a:lstStyle/>
              <a:p>
                <a:pPr marL="342900" indent="-342900">
                  <a:buFont typeface="Arial" panose="020B0604020202020204" pitchFamily="34" charset="0"/>
                  <a:buChar char="•"/>
                </a:pPr>
                <a:r>
                  <a:rPr lang="en-CA" sz="2400" b="0" dirty="0"/>
                  <a:t>… </a:t>
                </a:r>
                <a14:m>
                  <m:oMath xmlns:m="http://schemas.openxmlformats.org/officeDocument/2006/math">
                    <m:r>
                      <a:rPr lang="en-CA" sz="2400" b="0" i="1" smtClean="0">
                        <a:latin typeface="Cambria Math" panose="02040503050406030204" pitchFamily="18" charset="0"/>
                      </a:rPr>
                      <m:t>⇒</m:t>
                    </m:r>
                    <m:r>
                      <a:rPr lang="en-CA" sz="2400" i="1">
                        <a:latin typeface="Cambria Math" panose="02040503050406030204" pitchFamily="18" charset="0"/>
                        <a:ea typeface="Cambria Math" panose="02040503050406030204" pitchFamily="18" charset="0"/>
                      </a:rPr>
                      <m:t>ℇ</m:t>
                    </m:r>
                    <m:d>
                      <m:dPr>
                        <m:ctrlPr>
                          <a:rPr lang="en-CA" sz="2400" i="1">
                            <a:latin typeface="Cambria Math" panose="02040503050406030204" pitchFamily="18" charset="0"/>
                            <a:ea typeface="Cambria Math" panose="02040503050406030204" pitchFamily="18" charset="0"/>
                          </a:rPr>
                        </m:ctrlPr>
                      </m:dPr>
                      <m:e>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𝐺</m:t>
                            </m:r>
                          </m:e>
                          <m:sub>
                            <m:r>
                              <a:rPr lang="en-CA" sz="2400" i="1">
                                <a:latin typeface="Cambria Math" panose="02040503050406030204" pitchFamily="18" charset="0"/>
                                <a:ea typeface="Cambria Math" panose="02040503050406030204" pitchFamily="18" charset="0"/>
                              </a:rPr>
                              <m:t>𝑛</m:t>
                            </m:r>
                          </m:sub>
                        </m:sSub>
                      </m:e>
                    </m:d>
                    <m:r>
                      <a:rPr lang="en-CA" sz="2400" b="0" i="1" smtClean="0">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ℇ</m:t>
                    </m:r>
                    <m:d>
                      <m:dPr>
                        <m:ctrlPr>
                          <a:rPr lang="en-CA" sz="2400" i="1">
                            <a:latin typeface="Cambria Math" panose="02040503050406030204" pitchFamily="18" charset="0"/>
                            <a:ea typeface="Cambria Math" panose="02040503050406030204" pitchFamily="18" charset="0"/>
                          </a:rPr>
                        </m:ctrlPr>
                      </m:dPr>
                      <m:e>
                        <m:sSub>
                          <m:sSubPr>
                            <m:ctrlPr>
                              <a:rPr lang="en-CA" sz="2400" i="1">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𝐹</m:t>
                            </m:r>
                          </m:e>
                          <m:sub>
                            <m:r>
                              <a:rPr lang="en-CA" sz="2400" b="0" i="1" smtClean="0">
                                <a:latin typeface="Cambria Math" panose="02040503050406030204" pitchFamily="18" charset="0"/>
                                <a:ea typeface="Cambria Math" panose="02040503050406030204" pitchFamily="18" charset="0"/>
                              </a:rPr>
                              <m:t>𝑚</m:t>
                            </m:r>
                          </m:sub>
                        </m:sSub>
                      </m:e>
                    </m:d>
                  </m:oMath>
                </a14:m>
                <a:r>
                  <a:rPr lang="en-US" sz="2400" dirty="0"/>
                  <a:t> for all </a:t>
                </a:r>
                <a14:m>
                  <m:oMath xmlns:m="http://schemas.openxmlformats.org/officeDocument/2006/math">
                    <m:r>
                      <a:rPr lang="en-CA" sz="2400" b="0" i="1" smtClean="0">
                        <a:latin typeface="Cambria Math" panose="02040503050406030204" pitchFamily="18" charset="0"/>
                        <a:ea typeface="Cambria Math" panose="02040503050406030204" pitchFamily="18" charset="0"/>
                      </a:rPr>
                      <m:t>𝑚</m:t>
                    </m:r>
                  </m:oMath>
                </a14:m>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mc:Choice>
        <mc:Fallback>
          <p:sp>
            <p:nvSpPr>
              <p:cNvPr id="26" name="TextBox 25">
                <a:extLst>
                  <a:ext uri="{FF2B5EF4-FFF2-40B4-BE49-F238E27FC236}">
                    <a16:creationId xmlns:a16="http://schemas.microsoft.com/office/drawing/2014/main" id="{8244576C-5DC5-2A44-BDE7-FDE751A5AAC7}"/>
                  </a:ext>
                </a:extLst>
              </p:cNvPr>
              <p:cNvSpPr txBox="1">
                <a:spLocks noRot="1" noChangeAspect="1" noMove="1" noResize="1" noEditPoints="1" noAdjustHandles="1" noChangeArrowheads="1" noChangeShapeType="1" noTextEdit="1"/>
              </p:cNvSpPr>
              <p:nvPr/>
            </p:nvSpPr>
            <p:spPr>
              <a:xfrm>
                <a:off x="7348112" y="3965859"/>
                <a:ext cx="4526247" cy="1200329"/>
              </a:xfrm>
              <a:prstGeom prst="rect">
                <a:avLst/>
              </a:prstGeom>
              <a:blipFill>
                <a:blip r:embed="rId7"/>
                <a:stretch>
                  <a:fillRect l="-1681" t="-31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2905CA59-7F1F-D44F-95E8-CE754C4480D3}"/>
                  </a:ext>
                </a:extLst>
              </p:cNvPr>
              <p:cNvSpPr txBox="1"/>
              <p:nvPr/>
            </p:nvSpPr>
            <p:spPr>
              <a:xfrm>
                <a:off x="7271743" y="2867891"/>
                <a:ext cx="4526247" cy="400110"/>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a:rPr lang="en-CA" sz="2000" i="1">
                        <a:latin typeface="Cambria Math" panose="02040503050406030204" pitchFamily="18" charset="0"/>
                      </a:rPr>
                      <m:t>⇒ </m:t>
                    </m:r>
                    <m:r>
                      <a:rPr lang="en-CA" sz="2000" i="1" smtClean="0">
                        <a:latin typeface="Cambria Math" panose="02040503050406030204" pitchFamily="18" charset="0"/>
                        <a:ea typeface="Cambria Math" panose="02040503050406030204" pitchFamily="18" charset="0"/>
                      </a:rPr>
                      <m:t>ℇ</m:t>
                    </m:r>
                    <m:d>
                      <m:dPr>
                        <m:ctrlPr>
                          <a:rPr lang="en-CA" sz="2000" i="1">
                            <a:latin typeface="Cambria Math" panose="02040503050406030204" pitchFamily="18" charset="0"/>
                            <a:ea typeface="Cambria Math" panose="02040503050406030204" pitchFamily="18" charset="0"/>
                          </a:rPr>
                        </m:ctrlPr>
                      </m:dPr>
                      <m:e>
                        <m:sSub>
                          <m:sSubPr>
                            <m:ctrlPr>
                              <a:rPr lang="en-CA" sz="2000" i="1">
                                <a:latin typeface="Cambria Math" panose="02040503050406030204" pitchFamily="18" charset="0"/>
                                <a:ea typeface="Cambria Math" panose="02040503050406030204" pitchFamily="18" charset="0"/>
                              </a:rPr>
                            </m:ctrlPr>
                          </m:sSubPr>
                          <m:e>
                            <m:r>
                              <a:rPr lang="en-CA" sz="2000" b="0" i="1" smtClean="0">
                                <a:latin typeface="Cambria Math" panose="02040503050406030204" pitchFamily="18" charset="0"/>
                                <a:ea typeface="Cambria Math" panose="02040503050406030204" pitchFamily="18" charset="0"/>
                              </a:rPr>
                              <m:t>𝐹</m:t>
                            </m:r>
                          </m:e>
                          <m:sub>
                            <m:r>
                              <a:rPr lang="en-CA" sz="2000" i="1">
                                <a:latin typeface="Cambria Math" panose="02040503050406030204" pitchFamily="18" charset="0"/>
                                <a:ea typeface="Cambria Math" panose="02040503050406030204" pitchFamily="18" charset="0"/>
                              </a:rPr>
                              <m:t>𝑛</m:t>
                            </m:r>
                            <m:r>
                              <a:rPr lang="en-CA" sz="2000" b="0" i="1" smtClean="0">
                                <a:latin typeface="Cambria Math" panose="02040503050406030204" pitchFamily="18" charset="0"/>
                                <a:ea typeface="Cambria Math" panose="02040503050406030204" pitchFamily="18" charset="0"/>
                              </a:rPr>
                              <m:t>+1</m:t>
                            </m:r>
                          </m:sub>
                        </m:sSub>
                        <m:r>
                          <a:rPr lang="en-CA" sz="2000" i="1" smtClean="0">
                            <a:latin typeface="Cambria Math" panose="02040503050406030204" pitchFamily="18" charset="0"/>
                            <a:ea typeface="Cambria Math" panose="02040503050406030204" pitchFamily="18" charset="0"/>
                          </a:rPr>
                          <m:t> </m:t>
                        </m:r>
                      </m:e>
                    </m:d>
                    <m:r>
                      <a:rPr lang="en-CA" sz="2000" b="0" i="1" smtClean="0">
                        <a:latin typeface="Cambria Math" panose="02040503050406030204" pitchFamily="18" charset="0"/>
                        <a:ea typeface="Cambria Math" panose="02040503050406030204" pitchFamily="18" charset="0"/>
                      </a:rPr>
                      <m:t>≥</m:t>
                    </m:r>
                    <m:r>
                      <a:rPr lang="en-CA" sz="2000" i="1">
                        <a:latin typeface="Cambria Math" panose="02040503050406030204" pitchFamily="18" charset="0"/>
                        <a:ea typeface="Cambria Math" panose="02040503050406030204" pitchFamily="18" charset="0"/>
                      </a:rPr>
                      <m:t>ℇ</m:t>
                    </m:r>
                    <m:d>
                      <m:dPr>
                        <m:ctrlPr>
                          <a:rPr lang="en-CA" sz="2000" i="1">
                            <a:latin typeface="Cambria Math" panose="02040503050406030204" pitchFamily="18" charset="0"/>
                            <a:ea typeface="Cambria Math" panose="02040503050406030204" pitchFamily="18" charset="0"/>
                          </a:rPr>
                        </m:ctrlPr>
                      </m:dPr>
                      <m:e>
                        <m:sSub>
                          <m:sSubPr>
                            <m:ctrlPr>
                              <a:rPr lang="en-CA" sz="2000" i="1">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𝐺</m:t>
                            </m:r>
                          </m:e>
                          <m:sub>
                            <m:r>
                              <a:rPr lang="en-CA" sz="2000" i="1">
                                <a:latin typeface="Cambria Math" panose="02040503050406030204" pitchFamily="18" charset="0"/>
                                <a:ea typeface="Cambria Math" panose="02040503050406030204" pitchFamily="18" charset="0"/>
                              </a:rPr>
                              <m:t>𝑛</m:t>
                            </m:r>
                            <m:r>
                              <a:rPr lang="en-CA" sz="2000" i="1">
                                <a:latin typeface="Cambria Math" panose="02040503050406030204" pitchFamily="18" charset="0"/>
                                <a:ea typeface="Cambria Math" panose="02040503050406030204" pitchFamily="18" charset="0"/>
                              </a:rPr>
                              <m:t>+1</m:t>
                            </m:r>
                          </m:sub>
                        </m:sSub>
                      </m:e>
                    </m:d>
                  </m:oMath>
                </a14:m>
                <a:endParaRPr lang="en-CA" sz="2000" dirty="0"/>
              </a:p>
            </p:txBody>
          </p:sp>
        </mc:Choice>
        <mc:Fallback>
          <p:sp>
            <p:nvSpPr>
              <p:cNvPr id="13" name="TextBox 12">
                <a:extLst>
                  <a:ext uri="{FF2B5EF4-FFF2-40B4-BE49-F238E27FC236}">
                    <a16:creationId xmlns:a16="http://schemas.microsoft.com/office/drawing/2014/main" id="{2905CA59-7F1F-D44F-95E8-CE754C4480D3}"/>
                  </a:ext>
                </a:extLst>
              </p:cNvPr>
              <p:cNvSpPr txBox="1">
                <a:spLocks noRot="1" noChangeAspect="1" noMove="1" noResize="1" noEditPoints="1" noAdjustHandles="1" noChangeArrowheads="1" noChangeShapeType="1" noTextEdit="1"/>
              </p:cNvSpPr>
              <p:nvPr/>
            </p:nvSpPr>
            <p:spPr>
              <a:xfrm>
                <a:off x="7271743" y="2867891"/>
                <a:ext cx="4526247" cy="400110"/>
              </a:xfrm>
              <a:prstGeom prst="rect">
                <a:avLst/>
              </a:prstGeom>
              <a:blipFill>
                <a:blip r:embed="rId8"/>
                <a:stretch>
                  <a:fillRect l="-1120" t="-3125" b="-1875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38CA408C-6810-F441-83D6-D563008F7EC9}"/>
              </a:ext>
            </a:extLst>
          </p:cNvPr>
          <p:cNvSpPr txBox="1"/>
          <p:nvPr/>
        </p:nvSpPr>
        <p:spPr>
          <a:xfrm>
            <a:off x="7348112" y="4649648"/>
            <a:ext cx="3199827" cy="369332"/>
          </a:xfrm>
          <a:prstGeom prst="rect">
            <a:avLst/>
          </a:prstGeom>
          <a:noFill/>
        </p:spPr>
        <p:txBody>
          <a:bodyPr wrap="square" rtlCol="0">
            <a:spAutoFit/>
          </a:bodyPr>
          <a:lstStyle/>
          <a:p>
            <a:r>
              <a:rPr lang="en-US" b="1" dirty="0">
                <a:solidFill>
                  <a:srgbClr val="C00000"/>
                </a:solidFill>
              </a:rPr>
              <a:t>By Dimension Lower Bound</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2D2289FB-0CD8-3845-8C94-C39D5BDA4335}"/>
                  </a:ext>
                </a:extLst>
              </p:cNvPr>
              <p:cNvSpPr txBox="1"/>
              <p:nvPr/>
            </p:nvSpPr>
            <p:spPr>
              <a:xfrm>
                <a:off x="7271742" y="5166188"/>
                <a:ext cx="4526247" cy="1784656"/>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a:rPr lang="en-CA" sz="2400" b="0" i="1" smtClean="0">
                        <a:latin typeface="Cambria Math" panose="02040503050406030204" pitchFamily="18" charset="0"/>
                      </a:rPr>
                      <m:t>⇒</m:t>
                    </m:r>
                    <m:r>
                      <a:rPr lang="en-CA" sz="2400" i="1">
                        <a:latin typeface="Cambria Math" panose="02040503050406030204" pitchFamily="18" charset="0"/>
                        <a:ea typeface="Cambria Math" panose="02040503050406030204" pitchFamily="18" charset="0"/>
                      </a:rPr>
                      <m:t>ℇ</m:t>
                    </m:r>
                    <m:d>
                      <m:dPr>
                        <m:ctrlPr>
                          <a:rPr lang="en-CA" sz="2400" i="1">
                            <a:latin typeface="Cambria Math" panose="02040503050406030204" pitchFamily="18" charset="0"/>
                            <a:ea typeface="Cambria Math" panose="02040503050406030204" pitchFamily="18" charset="0"/>
                          </a:rPr>
                        </m:ctrlPr>
                      </m:dPr>
                      <m:e>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𝐺</m:t>
                            </m:r>
                          </m:e>
                          <m:sub>
                            <m:r>
                              <a:rPr lang="en-CA" sz="2400" i="1">
                                <a:latin typeface="Cambria Math" panose="02040503050406030204" pitchFamily="18" charset="0"/>
                                <a:ea typeface="Cambria Math" panose="02040503050406030204" pitchFamily="18" charset="0"/>
                              </a:rPr>
                              <m:t>𝑛</m:t>
                            </m:r>
                          </m:sub>
                        </m:sSub>
                      </m:e>
                    </m:d>
                    <m:r>
                      <a:rPr lang="en-CA" sz="2400" b="0" i="1" smtClean="0">
                        <a:latin typeface="Cambria Math" panose="02040503050406030204" pitchFamily="18" charset="0"/>
                        <a:ea typeface="Cambria Math" panose="02040503050406030204" pitchFamily="18" charset="0"/>
                      </a:rPr>
                      <m:t>≥</m:t>
                    </m:r>
                    <m:sSup>
                      <m:sSupPr>
                        <m:ctrlPr>
                          <a:rPr lang="en-CA"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2</m:t>
                        </m:r>
                      </m:e>
                      <m:sup>
                        <m:r>
                          <a:rPr lang="en-CA" sz="2400" b="0" i="1" smtClean="0">
                            <a:latin typeface="Cambria Math" panose="02040503050406030204" pitchFamily="18" charset="0"/>
                            <a:ea typeface="Cambria Math" panose="02040503050406030204" pitchFamily="18" charset="0"/>
                          </a:rPr>
                          <m:t>𝑚</m:t>
                        </m:r>
                      </m:sup>
                    </m:sSup>
                  </m:oMath>
                </a14:m>
                <a:r>
                  <a:rPr lang="en-US" sz="2400" dirty="0"/>
                  <a:t> for all </a:t>
                </a:r>
                <a14:m>
                  <m:oMath xmlns:m="http://schemas.openxmlformats.org/officeDocument/2006/math">
                    <m:r>
                      <a:rPr lang="en-CA" sz="2400" b="0" i="1" smtClean="0">
                        <a:latin typeface="Cambria Math" panose="02040503050406030204" pitchFamily="18" charset="0"/>
                        <a:ea typeface="Cambria Math" panose="02040503050406030204" pitchFamily="18" charset="0"/>
                      </a:rPr>
                      <m:t>𝑚</m:t>
                    </m:r>
                  </m:oMath>
                </a14:m>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14:m>
                  <m:oMath xmlns:m="http://schemas.openxmlformats.org/officeDocument/2006/math">
                    <m:r>
                      <a:rPr lang="en-CA" sz="2400" i="1">
                        <a:latin typeface="Cambria Math" panose="02040503050406030204" pitchFamily="18" charset="0"/>
                      </a:rPr>
                      <m:t>⇒</m:t>
                    </m:r>
                    <m:r>
                      <a:rPr lang="en-CA" sz="2400" i="1">
                        <a:latin typeface="Cambria Math" panose="02040503050406030204" pitchFamily="18" charset="0"/>
                        <a:ea typeface="Cambria Math" panose="02040503050406030204" pitchFamily="18" charset="0"/>
                      </a:rPr>
                      <m:t>ℇ</m:t>
                    </m:r>
                    <m:d>
                      <m:dPr>
                        <m:ctrlPr>
                          <a:rPr lang="en-CA" sz="2400" i="1">
                            <a:latin typeface="Cambria Math" panose="02040503050406030204" pitchFamily="18" charset="0"/>
                            <a:ea typeface="Cambria Math" panose="02040503050406030204" pitchFamily="18" charset="0"/>
                          </a:rPr>
                        </m:ctrlPr>
                      </m:dPr>
                      <m:e>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𝐺</m:t>
                            </m:r>
                          </m:e>
                          <m:sub>
                            <m:r>
                              <a:rPr lang="en-CA" sz="2400" i="1">
                                <a:latin typeface="Cambria Math" panose="02040503050406030204" pitchFamily="18" charset="0"/>
                                <a:ea typeface="Cambria Math" panose="02040503050406030204" pitchFamily="18" charset="0"/>
                              </a:rPr>
                              <m:t>𝑛</m:t>
                            </m:r>
                          </m:sub>
                        </m:sSub>
                        <m:r>
                          <a:rPr lang="en-CA" sz="2400" i="1">
                            <a:latin typeface="Cambria Math" panose="02040503050406030204" pitchFamily="18" charset="0"/>
                            <a:ea typeface="Cambria Math" panose="02040503050406030204" pitchFamily="18" charset="0"/>
                          </a:rPr>
                          <m:t>,</m:t>
                        </m:r>
                        <m:f>
                          <m:fPr>
                            <m:ctrlPr>
                              <a:rPr lang="en-CA" sz="2400" i="1">
                                <a:latin typeface="Cambria Math" panose="02040503050406030204" pitchFamily="18" charset="0"/>
                                <a:ea typeface="Cambria Math" panose="02040503050406030204" pitchFamily="18" charset="0"/>
                              </a:rPr>
                            </m:ctrlPr>
                          </m:fPr>
                          <m:num>
                            <m:r>
                              <a:rPr lang="en-CA" sz="2400" i="1">
                                <a:latin typeface="Cambria Math" panose="02040503050406030204" pitchFamily="18" charset="0"/>
                                <a:ea typeface="Cambria Math" panose="02040503050406030204" pitchFamily="18" charset="0"/>
                              </a:rPr>
                              <m:t>1</m:t>
                            </m:r>
                          </m:num>
                          <m:den>
                            <m:r>
                              <a:rPr lang="en-CA" sz="2400" i="1">
                                <a:latin typeface="Cambria Math" panose="02040503050406030204" pitchFamily="18" charset="0"/>
                                <a:ea typeface="Cambria Math" panose="02040503050406030204" pitchFamily="18" charset="0"/>
                              </a:rPr>
                              <m:t>2</m:t>
                            </m:r>
                          </m:den>
                        </m:f>
                      </m:e>
                    </m:d>
                    <m:r>
                      <a:rPr lang="en-CA" sz="2400" b="0" i="1" smtClean="0">
                        <a:latin typeface="Cambria Math" panose="02040503050406030204" pitchFamily="18" charset="0"/>
                        <a:ea typeface="Cambria Math" panose="02040503050406030204" pitchFamily="18" charset="0"/>
                      </a:rPr>
                      <m:t>=∞</m:t>
                    </m:r>
                  </m:oMath>
                </a14:m>
                <a:endParaRPr lang="en-US" sz="2400" dirty="0"/>
              </a:p>
              <a:p>
                <a:pPr marL="342900" indent="-342900">
                  <a:buFont typeface="Arial" panose="020B0604020202020204" pitchFamily="34" charset="0"/>
                  <a:buChar char="•"/>
                </a:pPr>
                <a:endParaRPr lang="en-US" sz="2400" dirty="0"/>
              </a:p>
            </p:txBody>
          </p:sp>
        </mc:Choice>
        <mc:Fallback>
          <p:sp>
            <p:nvSpPr>
              <p:cNvPr id="15" name="TextBox 14">
                <a:extLst>
                  <a:ext uri="{FF2B5EF4-FFF2-40B4-BE49-F238E27FC236}">
                    <a16:creationId xmlns:a16="http://schemas.microsoft.com/office/drawing/2014/main" id="{2D2289FB-0CD8-3845-8C94-C39D5BDA4335}"/>
                  </a:ext>
                </a:extLst>
              </p:cNvPr>
              <p:cNvSpPr txBox="1">
                <a:spLocks noRot="1" noChangeAspect="1" noMove="1" noResize="1" noEditPoints="1" noAdjustHandles="1" noChangeArrowheads="1" noChangeShapeType="1" noTextEdit="1"/>
              </p:cNvSpPr>
              <p:nvPr/>
            </p:nvSpPr>
            <p:spPr>
              <a:xfrm>
                <a:off x="7271742" y="5166188"/>
                <a:ext cx="4526247" cy="1784656"/>
              </a:xfrm>
              <a:prstGeom prst="rect">
                <a:avLst/>
              </a:prstGeom>
              <a:blipFill>
                <a:blip r:embed="rId9"/>
                <a:stretch>
                  <a:fillRect l="-1961" t="-2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8F10B33D-94A6-2041-A540-711034796B90}"/>
                  </a:ext>
                </a:extLst>
              </p:cNvPr>
              <p:cNvSpPr/>
              <p:nvPr/>
            </p:nvSpPr>
            <p:spPr>
              <a:xfrm>
                <a:off x="2385641" y="5018980"/>
                <a:ext cx="2080441" cy="8989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latin typeface="Cambria Math" panose="02040503050406030204" pitchFamily="18" charset="0"/>
                            </a:rPr>
                          </m:ctrlPr>
                        </m:sSubP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𝜔</m:t>
                              </m:r>
                            </m:e>
                            <m:sub>
                              <m:r>
                                <a:rPr lang="en-CA" sz="2800" b="0" i="1" smtClean="0">
                                  <a:latin typeface="Cambria Math" panose="02040503050406030204" pitchFamily="18" charset="0"/>
                                </a:rPr>
                                <m:t>𝑞</m:t>
                              </m:r>
                            </m:sub>
                          </m:sSub>
                          <m:r>
                            <a:rPr lang="en-CA" sz="2800" b="0" i="1" smtClean="0">
                              <a:latin typeface="Cambria Math" panose="02040503050406030204" pitchFamily="18" charset="0"/>
                            </a:rPr>
                            <m:t>(</m:t>
                          </m:r>
                          <m:r>
                            <a:rPr lang="en-CA" sz="2800" b="0" i="1" smtClean="0">
                              <a:latin typeface="Cambria Math" panose="02040503050406030204" pitchFamily="18" charset="0"/>
                            </a:rPr>
                            <m:t>𝐺</m:t>
                          </m:r>
                        </m:e>
                        <m:sub>
                          <m:r>
                            <a:rPr lang="en-CA" sz="2800" b="0" i="1" smtClean="0">
                              <a:latin typeface="Cambria Math" panose="02040503050406030204" pitchFamily="18" charset="0"/>
                            </a:rPr>
                            <m:t>1</m:t>
                          </m:r>
                        </m:sub>
                      </m:sSub>
                      <m:r>
                        <a:rPr lang="en-CA" sz="2800" b="0" i="1" smtClean="0">
                          <a:latin typeface="Cambria Math" panose="02040503050406030204" pitchFamily="18" charset="0"/>
                        </a:rPr>
                        <m:t>)≤</m:t>
                      </m:r>
                      <m:f>
                        <m:fPr>
                          <m:ctrlPr>
                            <a:rPr lang="en-CA" sz="2800" b="0" i="1" smtClean="0">
                              <a:latin typeface="Cambria Math" panose="02040503050406030204" pitchFamily="18" charset="0"/>
                            </a:rPr>
                          </m:ctrlPr>
                        </m:fPr>
                        <m:num>
                          <m:r>
                            <a:rPr lang="en-CA" sz="2800" b="0" i="1" smtClean="0">
                              <a:latin typeface="Cambria Math" panose="02040503050406030204" pitchFamily="18" charset="0"/>
                            </a:rPr>
                            <m:t>1</m:t>
                          </m:r>
                        </m:num>
                        <m:den>
                          <m:r>
                            <a:rPr lang="en-CA" sz="2800" b="0" i="1" smtClean="0">
                              <a:latin typeface="Cambria Math" panose="02040503050406030204" pitchFamily="18" charset="0"/>
                            </a:rPr>
                            <m:t>2</m:t>
                          </m:r>
                        </m:den>
                      </m:f>
                    </m:oMath>
                  </m:oMathPara>
                </a14:m>
                <a:endParaRPr lang="en-US" sz="2800" dirty="0"/>
              </a:p>
            </p:txBody>
          </p:sp>
        </mc:Choice>
        <mc:Fallback>
          <p:sp>
            <p:nvSpPr>
              <p:cNvPr id="16" name="Rectangle 15">
                <a:extLst>
                  <a:ext uri="{FF2B5EF4-FFF2-40B4-BE49-F238E27FC236}">
                    <a16:creationId xmlns:a16="http://schemas.microsoft.com/office/drawing/2014/main" id="{8F10B33D-94A6-2041-A540-711034796B90}"/>
                  </a:ext>
                </a:extLst>
              </p:cNvPr>
              <p:cNvSpPr>
                <a:spLocks noRot="1" noChangeAspect="1" noMove="1" noResize="1" noEditPoints="1" noAdjustHandles="1" noChangeArrowheads="1" noChangeShapeType="1" noTextEdit="1"/>
              </p:cNvSpPr>
              <p:nvPr/>
            </p:nvSpPr>
            <p:spPr>
              <a:xfrm>
                <a:off x="2385641" y="5018980"/>
                <a:ext cx="2080441" cy="898964"/>
              </a:xfrm>
              <a:prstGeom prst="rect">
                <a:avLst/>
              </a:prstGeom>
              <a:blipFill>
                <a:blip r:embed="rId10"/>
                <a:stretch>
                  <a:fillRect b="-6944"/>
                </a:stretch>
              </a:blipFill>
            </p:spPr>
            <p:txBody>
              <a:bodyPr/>
              <a:lstStyle/>
              <a:p>
                <a:r>
                  <a:rPr lang="en-US">
                    <a:noFill/>
                  </a:rPr>
                  <a:t> </a:t>
                </a:r>
              </a:p>
            </p:txBody>
          </p:sp>
        </mc:Fallback>
      </mc:AlternateContent>
    </p:spTree>
    <p:extLst>
      <p:ext uri="{BB962C8B-B14F-4D97-AF65-F5344CB8AC3E}">
        <p14:creationId xmlns:p14="http://schemas.microsoft.com/office/powerpoint/2010/main" val="408520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p:bldP spid="20" grpId="0"/>
      <p:bldP spid="25" grpId="0"/>
      <p:bldP spid="26" grpId="0"/>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BC95-7B9F-554C-A04D-CF4EE8443470}"/>
              </a:ext>
            </a:extLst>
          </p:cNvPr>
          <p:cNvSpPr>
            <a:spLocks noGrp="1"/>
          </p:cNvSpPr>
          <p:nvPr>
            <p:ph type="title"/>
          </p:nvPr>
        </p:nvSpPr>
        <p:spPr/>
        <p:txBody>
          <a:bodyPr/>
          <a:lstStyle/>
          <a:p>
            <a:r>
              <a:rPr lang="en-US" dirty="0"/>
              <a:t>Recursive compression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29F0CC-2C69-6640-97D2-383694EE54A4}"/>
                  </a:ext>
                </a:extLst>
              </p:cNvPr>
              <p:cNvSpPr txBox="1"/>
              <p:nvPr/>
            </p:nvSpPr>
            <p:spPr>
              <a:xfrm>
                <a:off x="838198" y="2279622"/>
                <a:ext cx="6167035" cy="2268570"/>
              </a:xfrm>
              <a:prstGeom prst="rect">
                <a:avLst/>
              </a:prstGeom>
              <a:solidFill>
                <a:schemeClr val="accent3">
                  <a:lumMod val="20000"/>
                  <a:lumOff val="80000"/>
                </a:schemeClr>
              </a:solidFill>
            </p:spPr>
            <p:txBody>
              <a:bodyPr wrap="square" rtlCol="0">
                <a:spAutoFit/>
              </a:bodyPr>
              <a:lstStyle/>
              <a:p>
                <a:pPr>
                  <a:lnSpc>
                    <a:spcPct val="150000"/>
                  </a:lnSpc>
                </a:pPr>
                <a:r>
                  <a:rPr lang="en-US" sz="2400" b="0" dirty="0"/>
                  <a:t>Pseudocode of game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𝐺</m:t>
                        </m:r>
                      </m:e>
                      <m:sub>
                        <m:r>
                          <a:rPr lang="en-CA" sz="2400" b="0" i="1" smtClean="0">
                            <a:latin typeface="Cambria Math" panose="02040503050406030204" pitchFamily="18" charset="0"/>
                          </a:rPr>
                          <m:t>𝑛</m:t>
                        </m:r>
                      </m:sub>
                    </m:sSub>
                  </m:oMath>
                </a14:m>
                <a:r>
                  <a:rPr lang="en-US" sz="2400" dirty="0"/>
                  <a:t>:</a:t>
                </a:r>
              </a:p>
              <a:p>
                <a:pPr marL="457200" indent="-457200">
                  <a:lnSpc>
                    <a:spcPct val="150000"/>
                  </a:lnSpc>
                  <a:buAutoNum type="arabicPeriod"/>
                </a:pPr>
                <a:r>
                  <a:rPr lang="en-US" sz="2400" dirty="0"/>
                  <a:t>Run </a:t>
                </a:r>
                <a14:m>
                  <m:oMath xmlns:m="http://schemas.openxmlformats.org/officeDocument/2006/math">
                    <m:r>
                      <a:rPr lang="en-US" sz="2400" i="1">
                        <a:latin typeface="Cambria Math" panose="02040503050406030204" pitchFamily="18" charset="0"/>
                      </a:rPr>
                      <m:t>𝑀</m:t>
                    </m:r>
                  </m:oMath>
                </a14:m>
                <a:r>
                  <a:rPr lang="en-US" sz="2400" dirty="0"/>
                  <a:t> for </a:t>
                </a:r>
                <a14:m>
                  <m:oMath xmlns:m="http://schemas.openxmlformats.org/officeDocument/2006/math">
                    <m:r>
                      <a:rPr lang="en-CA" sz="2400" b="0" i="1" smtClean="0">
                        <a:latin typeface="Cambria Math" panose="02040503050406030204" pitchFamily="18" charset="0"/>
                      </a:rPr>
                      <m:t>𝑛</m:t>
                    </m:r>
                  </m:oMath>
                </a14:m>
                <a:r>
                  <a:rPr lang="en-US" sz="2400" dirty="0"/>
                  <a:t> time steps. If </a:t>
                </a:r>
                <a14:m>
                  <m:oMath xmlns:m="http://schemas.openxmlformats.org/officeDocument/2006/math">
                    <m:r>
                      <a:rPr lang="en-US" sz="2400" i="1">
                        <a:latin typeface="Cambria Math" panose="02040503050406030204" pitchFamily="18" charset="0"/>
                      </a:rPr>
                      <m:t>𝑀</m:t>
                    </m:r>
                  </m:oMath>
                </a14:m>
                <a:r>
                  <a:rPr lang="en-US" sz="2400" dirty="0"/>
                  <a:t> halts, accept. </a:t>
                </a:r>
              </a:p>
              <a:p>
                <a:pPr marL="457200" indent="-457200">
                  <a:lnSpc>
                    <a:spcPct val="150000"/>
                  </a:lnSpc>
                  <a:buAutoNum type="arabicPeriod"/>
                </a:pPr>
                <a:r>
                  <a:rPr lang="en-US" sz="2400" dirty="0"/>
                  <a:t>Otherwise, compute </a:t>
                </a:r>
                <a14:m>
                  <m:oMath xmlns:m="http://schemas.openxmlformats.org/officeDocument/2006/math">
                    <m:acc>
                      <m:accPr>
                        <m:chr m:val="̂"/>
                        <m:ctrlPr>
                          <a:rPr lang="en-CA" sz="2400" i="1">
                            <a:latin typeface="Cambria Math" panose="02040503050406030204" pitchFamily="18" charset="0"/>
                          </a:rPr>
                        </m:ctrlPr>
                      </m:accPr>
                      <m:e>
                        <m:r>
                          <a:rPr lang="en-CA" sz="2400" i="1">
                            <a:latin typeface="Cambria Math" panose="02040503050406030204" pitchFamily="18" charset="0"/>
                          </a:rPr>
                          <m:t>𝐹</m:t>
                        </m:r>
                      </m:e>
                    </m:acc>
                    <m:r>
                      <a:rPr lang="en-US" sz="2400" b="0" i="1" smtClean="0">
                        <a:latin typeface="Cambria Math" panose="02040503050406030204" pitchFamily="18" charset="0"/>
                      </a:rPr>
                      <m:t>=</m:t>
                    </m:r>
                  </m:oMath>
                </a14:m>
                <a:r>
                  <a:rPr lang="en-US" sz="2400" dirty="0">
                    <a:latin typeface="Courier New" panose="02070309020205020404" pitchFamily="49" charset="0"/>
                    <a:cs typeface="Courier New" panose="02070309020205020404" pitchFamily="49" charset="0"/>
                  </a:rPr>
                  <a:t> Compress(</a:t>
                </a:r>
                <a14:m>
                  <m:oMath xmlns:m="http://schemas.openxmlformats.org/officeDocument/2006/math">
                    <m:acc>
                      <m:accPr>
                        <m:chr m:val="̂"/>
                        <m:ctrlPr>
                          <a:rPr lang="en-CA" sz="2400" i="1">
                            <a:latin typeface="Cambria Math" panose="02040503050406030204" pitchFamily="18" charset="0"/>
                          </a:rPr>
                        </m:ctrlPr>
                      </m:accPr>
                      <m:e>
                        <m:r>
                          <a:rPr lang="en-CA" sz="2400" b="0" i="1" smtClean="0">
                            <a:latin typeface="Cambria Math" panose="02040503050406030204" pitchFamily="18" charset="0"/>
                          </a:rPr>
                          <m:t>𝐺</m:t>
                        </m:r>
                      </m:e>
                    </m:acc>
                  </m:oMath>
                </a14:m>
                <a:r>
                  <a:rPr lang="en-US" sz="2400" dirty="0">
                    <a:latin typeface="Courier New" panose="02070309020205020404" pitchFamily="49" charset="0"/>
                    <a:cs typeface="Courier New" panose="02070309020205020404" pitchFamily="49" charset="0"/>
                  </a:rPr>
                  <a:t>)</a:t>
                </a:r>
              </a:p>
              <a:p>
                <a:pPr marL="457200" indent="-457200">
                  <a:lnSpc>
                    <a:spcPct val="150000"/>
                  </a:lnSpc>
                  <a:buAutoNum type="arabicPeriod"/>
                </a:pPr>
                <a:r>
                  <a:rPr lang="en-US" sz="2400" dirty="0"/>
                  <a:t>Play nonlocal game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𝐹</m:t>
                        </m:r>
                      </m:e>
                      <m:sub>
                        <m:r>
                          <a:rPr lang="en-CA" sz="2400" b="0" i="1" smtClean="0">
                            <a:latin typeface="Cambria Math" panose="02040503050406030204" pitchFamily="18" charset="0"/>
                          </a:rPr>
                          <m:t>𝑛</m:t>
                        </m:r>
                        <m:r>
                          <a:rPr lang="en-CA" sz="2400" b="0" i="1" smtClean="0">
                            <a:latin typeface="Cambria Math" panose="02040503050406030204" pitchFamily="18" charset="0"/>
                          </a:rPr>
                          <m:t>+1</m:t>
                        </m:r>
                      </m:sub>
                    </m:sSub>
                  </m:oMath>
                </a14:m>
                <a:r>
                  <a:rPr lang="en-US" sz="2400" dirty="0"/>
                  <a:t>.</a:t>
                </a:r>
              </a:p>
            </p:txBody>
          </p:sp>
        </mc:Choice>
        <mc:Fallback xmlns="">
          <p:sp>
            <p:nvSpPr>
              <p:cNvPr id="5" name="TextBox 4">
                <a:extLst>
                  <a:ext uri="{FF2B5EF4-FFF2-40B4-BE49-F238E27FC236}">
                    <a16:creationId xmlns:a16="http://schemas.microsoft.com/office/drawing/2014/main" id="{4C29F0CC-2C69-6640-97D2-383694EE54A4}"/>
                  </a:ext>
                </a:extLst>
              </p:cNvPr>
              <p:cNvSpPr txBox="1">
                <a:spLocks noRot="1" noChangeAspect="1" noMove="1" noResize="1" noEditPoints="1" noAdjustHandles="1" noChangeArrowheads="1" noChangeShapeType="1" noTextEdit="1"/>
              </p:cNvSpPr>
              <p:nvPr/>
            </p:nvSpPr>
            <p:spPr>
              <a:xfrm>
                <a:off x="838198" y="2279622"/>
                <a:ext cx="6167035" cy="2268570"/>
              </a:xfrm>
              <a:prstGeom prst="rect">
                <a:avLst/>
              </a:prstGeom>
              <a:blipFill>
                <a:blip r:embed="rId2"/>
                <a:stretch>
                  <a:fillRect l="-1437"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3DB9460-8DBF-CB4D-B493-A4D22AC7F398}"/>
                  </a:ext>
                </a:extLst>
              </p:cNvPr>
              <p:cNvSpPr txBox="1"/>
              <p:nvPr/>
            </p:nvSpPr>
            <p:spPr>
              <a:xfrm>
                <a:off x="838200" y="1661064"/>
                <a:ext cx="6167033" cy="474489"/>
              </a:xfrm>
              <a:prstGeom prst="rect">
                <a:avLst/>
              </a:prstGeom>
              <a:noFill/>
            </p:spPr>
            <p:txBody>
              <a:bodyPr wrap="square" rtlCol="0">
                <a:spAutoFit/>
              </a:bodyPr>
              <a:lstStyle/>
              <a:p>
                <a:r>
                  <a:rPr lang="en-US" sz="2400" dirty="0"/>
                  <a:t>Fix Turing machine </a:t>
                </a:r>
                <a14:m>
                  <m:oMath xmlns:m="http://schemas.openxmlformats.org/officeDocument/2006/math">
                    <m:r>
                      <a:rPr lang="en-US" sz="2400" i="1">
                        <a:latin typeface="Cambria Math" panose="02040503050406030204" pitchFamily="18" charset="0"/>
                      </a:rPr>
                      <m:t>𝑀</m:t>
                    </m:r>
                  </m:oMath>
                </a14:m>
                <a:r>
                  <a:rPr lang="en-US" sz="2400" dirty="0"/>
                  <a:t>. Define </a:t>
                </a:r>
                <a14:m>
                  <m:oMath xmlns:m="http://schemas.openxmlformats.org/officeDocument/2006/math">
                    <m:acc>
                      <m:accPr>
                        <m:chr m:val="̂"/>
                        <m:ctrlPr>
                          <a:rPr lang="en-CA" sz="2400" i="1">
                            <a:latin typeface="Cambria Math" panose="02040503050406030204" pitchFamily="18" charset="0"/>
                          </a:rPr>
                        </m:ctrlPr>
                      </m:accPr>
                      <m:e>
                        <m:r>
                          <a:rPr lang="en-CA" sz="2400" i="1">
                            <a:latin typeface="Cambria Math" panose="02040503050406030204" pitchFamily="18" charset="0"/>
                          </a:rPr>
                          <m:t>𝐺</m:t>
                        </m:r>
                      </m:e>
                    </m:acc>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𝐺</m:t>
                        </m:r>
                      </m:e>
                      <m:sub>
                        <m:r>
                          <a:rPr lang="en-CA" sz="2400" i="1">
                            <a:latin typeface="Cambria Math" panose="02040503050406030204" pitchFamily="18" charset="0"/>
                          </a:rPr>
                          <m:t>𝑛</m:t>
                        </m:r>
                      </m:sub>
                    </m:sSub>
                    <m:r>
                      <a:rPr lang="en-CA" sz="2400" i="1">
                        <a:latin typeface="Cambria Math" panose="02040503050406030204" pitchFamily="18" charset="0"/>
                      </a:rPr>
                      <m:t>}</m:t>
                    </m:r>
                  </m:oMath>
                </a14:m>
                <a:r>
                  <a:rPr lang="en-US" sz="2400" dirty="0"/>
                  <a:t>:</a:t>
                </a:r>
              </a:p>
            </p:txBody>
          </p:sp>
        </mc:Choice>
        <mc:Fallback xmlns="">
          <p:sp>
            <p:nvSpPr>
              <p:cNvPr id="3" name="TextBox 2">
                <a:extLst>
                  <a:ext uri="{FF2B5EF4-FFF2-40B4-BE49-F238E27FC236}">
                    <a16:creationId xmlns:a16="http://schemas.microsoft.com/office/drawing/2014/main" id="{83DB9460-8DBF-CB4D-B493-A4D22AC7F398}"/>
                  </a:ext>
                </a:extLst>
              </p:cNvPr>
              <p:cNvSpPr txBox="1">
                <a:spLocks noRot="1" noChangeAspect="1" noMove="1" noResize="1" noEditPoints="1" noAdjustHandles="1" noChangeArrowheads="1" noChangeShapeType="1" noTextEdit="1"/>
              </p:cNvSpPr>
              <p:nvPr/>
            </p:nvSpPr>
            <p:spPr>
              <a:xfrm>
                <a:off x="838200" y="1661064"/>
                <a:ext cx="6167033" cy="474489"/>
              </a:xfrm>
              <a:prstGeom prst="rect">
                <a:avLst/>
              </a:prstGeom>
              <a:blipFill>
                <a:blip r:embed="rId3"/>
                <a:stretch>
                  <a:fillRect l="-1437" t="-7895"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6E055FA-670D-704B-B8F7-2D3B7A43A558}"/>
                  </a:ext>
                </a:extLst>
              </p:cNvPr>
              <p:cNvSpPr/>
              <p:nvPr/>
            </p:nvSpPr>
            <p:spPr>
              <a:xfrm>
                <a:off x="6617449" y="5027509"/>
                <a:ext cx="761170"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3200" b="0" i="1" smtClean="0">
                              <a:latin typeface="Cambria Math" panose="02040503050406030204" pitchFamily="18" charset="0"/>
                            </a:rPr>
                          </m:ctrlPr>
                        </m:sSubPr>
                        <m:e>
                          <m:r>
                            <a:rPr lang="en-CA" sz="3200" b="0" i="1" smtClean="0">
                              <a:latin typeface="Cambria Math" panose="02040503050406030204" pitchFamily="18" charset="0"/>
                            </a:rPr>
                            <m:t>𝐺</m:t>
                          </m:r>
                        </m:e>
                        <m:sub>
                          <m:r>
                            <a:rPr lang="en-CA" sz="3200" b="0" i="1" smtClean="0">
                              <a:latin typeface="Cambria Math" panose="02040503050406030204" pitchFamily="18" charset="0"/>
                            </a:rPr>
                            <m:t>𝑀</m:t>
                          </m:r>
                        </m:sub>
                      </m:sSub>
                    </m:oMath>
                  </m:oMathPara>
                </a14:m>
                <a:endParaRPr lang="en-US" sz="3200" dirty="0"/>
              </a:p>
            </p:txBody>
          </p:sp>
        </mc:Choice>
        <mc:Fallback xmlns="">
          <p:sp>
            <p:nvSpPr>
              <p:cNvPr id="6" name="Rectangle 5">
                <a:extLst>
                  <a:ext uri="{FF2B5EF4-FFF2-40B4-BE49-F238E27FC236}">
                    <a16:creationId xmlns:a16="http://schemas.microsoft.com/office/drawing/2014/main" id="{96E055FA-670D-704B-B8F7-2D3B7A43A558}"/>
                  </a:ext>
                </a:extLst>
              </p:cNvPr>
              <p:cNvSpPr>
                <a:spLocks noRot="1" noChangeAspect="1" noMove="1" noResize="1" noEditPoints="1" noAdjustHandles="1" noChangeArrowheads="1" noChangeShapeType="1" noTextEdit="1"/>
              </p:cNvSpPr>
              <p:nvPr/>
            </p:nvSpPr>
            <p:spPr>
              <a:xfrm>
                <a:off x="6617449" y="5027509"/>
                <a:ext cx="761170" cy="584775"/>
              </a:xfrm>
              <a:prstGeom prst="rect">
                <a:avLst/>
              </a:prstGeom>
              <a:blipFill>
                <a:blip r:embed="rId4"/>
                <a:stretch>
                  <a:fillRect l="-3279" b="-2174"/>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EF240D3E-5771-6E49-897F-7228D51462B1}"/>
              </a:ext>
            </a:extLst>
          </p:cNvPr>
          <p:cNvCxnSpPr>
            <a:cxnSpLocks/>
          </p:cNvCxnSpPr>
          <p:nvPr/>
        </p:nvCxnSpPr>
        <p:spPr>
          <a:xfrm flipV="1">
            <a:off x="7479973" y="4477508"/>
            <a:ext cx="2033062" cy="814124"/>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ACA6E0D-F77C-C848-9FE0-E4498F42C122}"/>
              </a:ext>
            </a:extLst>
          </p:cNvPr>
          <p:cNvCxnSpPr>
            <a:cxnSpLocks/>
          </p:cNvCxnSpPr>
          <p:nvPr/>
        </p:nvCxnSpPr>
        <p:spPr>
          <a:xfrm>
            <a:off x="7515447" y="5426569"/>
            <a:ext cx="1923465" cy="775019"/>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5E0B034-D0D9-6049-A364-7AA5787EFA42}"/>
                  </a:ext>
                </a:extLst>
              </p:cNvPr>
              <p:cNvSpPr txBox="1"/>
              <p:nvPr/>
            </p:nvSpPr>
            <p:spPr>
              <a:xfrm rot="20342425">
                <a:off x="7522665" y="4356714"/>
                <a:ext cx="1775065" cy="461665"/>
              </a:xfrm>
              <a:prstGeom prst="rect">
                <a:avLst/>
              </a:prstGeom>
              <a:noFill/>
            </p:spPr>
            <p:txBody>
              <a:bodyPr wrap="square" rtlCol="0">
                <a:spAutoFit/>
              </a:bodyPr>
              <a:lstStyle/>
              <a:p>
                <a14:m>
                  <m:oMath xmlns:m="http://schemas.openxmlformats.org/officeDocument/2006/math">
                    <m:r>
                      <a:rPr lang="en-CA" sz="2400" b="0" i="1" smtClean="0">
                        <a:latin typeface="Cambria Math" panose="02040503050406030204" pitchFamily="18" charset="0"/>
                      </a:rPr>
                      <m:t>𝑀</m:t>
                    </m:r>
                  </m:oMath>
                </a14:m>
                <a:r>
                  <a:rPr lang="en-US" sz="2400" dirty="0"/>
                  <a:t> halts</a:t>
                </a:r>
              </a:p>
            </p:txBody>
          </p:sp>
        </mc:Choice>
        <mc:Fallback xmlns="">
          <p:sp>
            <p:nvSpPr>
              <p:cNvPr id="10" name="TextBox 9">
                <a:extLst>
                  <a:ext uri="{FF2B5EF4-FFF2-40B4-BE49-F238E27FC236}">
                    <a16:creationId xmlns:a16="http://schemas.microsoft.com/office/drawing/2014/main" id="{D5E0B034-D0D9-6049-A364-7AA5787EFA42}"/>
                  </a:ext>
                </a:extLst>
              </p:cNvPr>
              <p:cNvSpPr txBox="1">
                <a:spLocks noRot="1" noChangeAspect="1" noMove="1" noResize="1" noEditPoints="1" noAdjustHandles="1" noChangeArrowheads="1" noChangeShapeType="1" noTextEdit="1"/>
              </p:cNvSpPr>
              <p:nvPr/>
            </p:nvSpPr>
            <p:spPr>
              <a:xfrm rot="20342425">
                <a:off x="7522665" y="4356714"/>
                <a:ext cx="1775065" cy="461665"/>
              </a:xfrm>
              <a:prstGeom prst="rect">
                <a:avLst/>
              </a:prstGeom>
              <a:blipFill>
                <a:blip r:embed="rId5"/>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7ABD31D-FA8B-2047-ADFC-8F6FC2A1FC9E}"/>
                  </a:ext>
                </a:extLst>
              </p:cNvPr>
              <p:cNvSpPr/>
              <p:nvPr/>
            </p:nvSpPr>
            <p:spPr>
              <a:xfrm>
                <a:off x="4821427" y="5036210"/>
                <a:ext cx="563809"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CA" sz="3200" b="0" i="1" smtClean="0">
                          <a:latin typeface="Cambria Math" panose="02040503050406030204" pitchFamily="18" charset="0"/>
                        </a:rPr>
                        <m:t>𝑀</m:t>
                      </m:r>
                    </m:oMath>
                  </m:oMathPara>
                </a14:m>
                <a:endParaRPr lang="en-US" sz="3200" dirty="0"/>
              </a:p>
            </p:txBody>
          </p:sp>
        </mc:Choice>
        <mc:Fallback xmlns="">
          <p:sp>
            <p:nvSpPr>
              <p:cNvPr id="11" name="Rectangle 10">
                <a:extLst>
                  <a:ext uri="{FF2B5EF4-FFF2-40B4-BE49-F238E27FC236}">
                    <a16:creationId xmlns:a16="http://schemas.microsoft.com/office/drawing/2014/main" id="{E7ABD31D-FA8B-2047-ADFC-8F6FC2A1FC9E}"/>
                  </a:ext>
                </a:extLst>
              </p:cNvPr>
              <p:cNvSpPr>
                <a:spLocks noRot="1" noChangeAspect="1" noMove="1" noResize="1" noEditPoints="1" noAdjustHandles="1" noChangeArrowheads="1" noChangeShapeType="1" noTextEdit="1"/>
              </p:cNvSpPr>
              <p:nvPr/>
            </p:nvSpPr>
            <p:spPr>
              <a:xfrm>
                <a:off x="4821427" y="5036210"/>
                <a:ext cx="563809" cy="584775"/>
              </a:xfrm>
              <a:prstGeom prst="rect">
                <a:avLst/>
              </a:prstGeom>
              <a:blipFill>
                <a:blip r:embed="rId6"/>
                <a:stretch>
                  <a:fillRect l="-6667" r="-2222"/>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DC48819A-0CB5-8B4E-A30E-C5F9B8A219A5}"/>
              </a:ext>
            </a:extLst>
          </p:cNvPr>
          <p:cNvCxnSpPr>
            <a:cxnSpLocks/>
          </p:cNvCxnSpPr>
          <p:nvPr/>
        </p:nvCxnSpPr>
        <p:spPr>
          <a:xfrm>
            <a:off x="5486590" y="5327099"/>
            <a:ext cx="1069380"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4F48767-AA96-8349-B404-CACAC95271C8}"/>
                  </a:ext>
                </a:extLst>
              </p:cNvPr>
              <p:cNvSpPr txBox="1"/>
              <p:nvPr/>
            </p:nvSpPr>
            <p:spPr>
              <a:xfrm rot="1336331">
                <a:off x="7275083" y="5901998"/>
                <a:ext cx="2232348" cy="461665"/>
              </a:xfrm>
              <a:prstGeom prst="rect">
                <a:avLst/>
              </a:prstGeom>
              <a:noFill/>
            </p:spPr>
            <p:txBody>
              <a:bodyPr wrap="square" rtlCol="0">
                <a:spAutoFit/>
              </a:bodyPr>
              <a:lstStyle/>
              <a:p>
                <a14:m>
                  <m:oMath xmlns:m="http://schemas.openxmlformats.org/officeDocument/2006/math">
                    <m:r>
                      <a:rPr lang="en-CA" sz="2400" b="0" i="1" smtClean="0">
                        <a:latin typeface="Cambria Math" panose="02040503050406030204" pitchFamily="18" charset="0"/>
                      </a:rPr>
                      <m:t>𝑀</m:t>
                    </m:r>
                  </m:oMath>
                </a14:m>
                <a:r>
                  <a:rPr lang="en-US" sz="2400" dirty="0"/>
                  <a:t> does not halt</a:t>
                </a:r>
              </a:p>
            </p:txBody>
          </p:sp>
        </mc:Choice>
        <mc:Fallback xmlns="">
          <p:sp>
            <p:nvSpPr>
              <p:cNvPr id="13" name="TextBox 12">
                <a:extLst>
                  <a:ext uri="{FF2B5EF4-FFF2-40B4-BE49-F238E27FC236}">
                    <a16:creationId xmlns:a16="http://schemas.microsoft.com/office/drawing/2014/main" id="{C4F48767-AA96-8349-B404-CACAC95271C8}"/>
                  </a:ext>
                </a:extLst>
              </p:cNvPr>
              <p:cNvSpPr txBox="1">
                <a:spLocks noRot="1" noChangeAspect="1" noMove="1" noResize="1" noEditPoints="1" noAdjustHandles="1" noChangeArrowheads="1" noChangeShapeType="1" noTextEdit="1"/>
              </p:cNvSpPr>
              <p:nvPr/>
            </p:nvSpPr>
            <p:spPr>
              <a:xfrm rot="1336331">
                <a:off x="7275083" y="5901998"/>
                <a:ext cx="2232348" cy="461665"/>
              </a:xfrm>
              <a:prstGeom prst="rect">
                <a:avLst/>
              </a:prstGeom>
              <a:blipFill>
                <a:blip r:embed="rId7"/>
                <a:stretch>
                  <a:fillRect r="-565"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D4A3266-CB91-1745-AD29-7C59908E1DFB}"/>
                  </a:ext>
                </a:extLst>
              </p:cNvPr>
              <p:cNvSpPr/>
              <p:nvPr/>
            </p:nvSpPr>
            <p:spPr>
              <a:xfrm>
                <a:off x="9554730" y="4185120"/>
                <a:ext cx="2080441" cy="5615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latin typeface="Cambria Math" panose="02040503050406030204" pitchFamily="18" charset="0"/>
                            </a:rPr>
                          </m:ctrlPr>
                        </m:sSubP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𝜔</m:t>
                              </m:r>
                            </m:e>
                            <m:sub>
                              <m:r>
                                <a:rPr lang="en-CA" sz="2800" b="0" i="1" smtClean="0">
                                  <a:latin typeface="Cambria Math" panose="02040503050406030204" pitchFamily="18" charset="0"/>
                                </a:rPr>
                                <m:t>𝑞</m:t>
                              </m:r>
                            </m:sub>
                          </m:sSub>
                          <m:r>
                            <a:rPr lang="en-CA" sz="2800" b="0" i="1" smtClean="0">
                              <a:latin typeface="Cambria Math" panose="02040503050406030204" pitchFamily="18" charset="0"/>
                            </a:rPr>
                            <m:t>(</m:t>
                          </m:r>
                          <m:r>
                            <a:rPr lang="en-CA" sz="2800" b="0" i="1" smtClean="0">
                              <a:latin typeface="Cambria Math" panose="02040503050406030204" pitchFamily="18" charset="0"/>
                            </a:rPr>
                            <m:t>𝐺</m:t>
                          </m:r>
                        </m:e>
                        <m:sub>
                          <m:r>
                            <a:rPr lang="en-CA" sz="2800" b="0" i="1" smtClean="0">
                              <a:latin typeface="Cambria Math" panose="02040503050406030204" pitchFamily="18" charset="0"/>
                            </a:rPr>
                            <m:t>𝑀</m:t>
                          </m:r>
                        </m:sub>
                      </m:sSub>
                      <m:r>
                        <a:rPr lang="en-CA" sz="2800" b="0" i="1" smtClean="0">
                          <a:latin typeface="Cambria Math" panose="02040503050406030204" pitchFamily="18" charset="0"/>
                        </a:rPr>
                        <m:t>)=1</m:t>
                      </m:r>
                    </m:oMath>
                  </m:oMathPara>
                </a14:m>
                <a:endParaRPr lang="en-US" sz="2800" dirty="0"/>
              </a:p>
            </p:txBody>
          </p:sp>
        </mc:Choice>
        <mc:Fallback xmlns="">
          <p:sp>
            <p:nvSpPr>
              <p:cNvPr id="14" name="Rectangle 13">
                <a:extLst>
                  <a:ext uri="{FF2B5EF4-FFF2-40B4-BE49-F238E27FC236}">
                    <a16:creationId xmlns:a16="http://schemas.microsoft.com/office/drawing/2014/main" id="{DD4A3266-CB91-1745-AD29-7C59908E1DFB}"/>
                  </a:ext>
                </a:extLst>
              </p:cNvPr>
              <p:cNvSpPr>
                <a:spLocks noRot="1" noChangeAspect="1" noMove="1" noResize="1" noEditPoints="1" noAdjustHandles="1" noChangeArrowheads="1" noChangeShapeType="1" noTextEdit="1"/>
              </p:cNvSpPr>
              <p:nvPr/>
            </p:nvSpPr>
            <p:spPr>
              <a:xfrm>
                <a:off x="9554730" y="4185120"/>
                <a:ext cx="2080441" cy="561564"/>
              </a:xfrm>
              <a:prstGeom prst="rect">
                <a:avLst/>
              </a:prstGeom>
              <a:blipFill>
                <a:blip r:embed="rId8"/>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556FDAAC-4CAA-9B46-8202-386A862492AD}"/>
                  </a:ext>
                </a:extLst>
              </p:cNvPr>
              <p:cNvSpPr/>
              <p:nvPr/>
            </p:nvSpPr>
            <p:spPr>
              <a:xfrm>
                <a:off x="9522421" y="5683348"/>
                <a:ext cx="2080441" cy="8989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latin typeface="Cambria Math" panose="02040503050406030204" pitchFamily="18" charset="0"/>
                            </a:rPr>
                          </m:ctrlPr>
                        </m:sSubP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𝜔</m:t>
                              </m:r>
                            </m:e>
                            <m:sub>
                              <m:r>
                                <a:rPr lang="en-CA" sz="2800" b="0" i="1" smtClean="0">
                                  <a:latin typeface="Cambria Math" panose="02040503050406030204" pitchFamily="18" charset="0"/>
                                </a:rPr>
                                <m:t>𝑞</m:t>
                              </m:r>
                            </m:sub>
                          </m:sSub>
                          <m:r>
                            <a:rPr lang="en-CA" sz="2800" b="0" i="1" smtClean="0">
                              <a:latin typeface="Cambria Math" panose="02040503050406030204" pitchFamily="18" charset="0"/>
                            </a:rPr>
                            <m:t>(</m:t>
                          </m:r>
                          <m:r>
                            <a:rPr lang="en-CA" sz="2800" b="0" i="1" smtClean="0">
                              <a:latin typeface="Cambria Math" panose="02040503050406030204" pitchFamily="18" charset="0"/>
                            </a:rPr>
                            <m:t>𝐺</m:t>
                          </m:r>
                        </m:e>
                        <m:sub>
                          <m:r>
                            <a:rPr lang="en-CA" sz="2800" b="0" i="1" smtClean="0">
                              <a:latin typeface="Cambria Math" panose="02040503050406030204" pitchFamily="18" charset="0"/>
                            </a:rPr>
                            <m:t>𝑀</m:t>
                          </m:r>
                        </m:sub>
                      </m:sSub>
                      <m:r>
                        <a:rPr lang="en-CA" sz="2800" b="0" i="1" smtClean="0">
                          <a:latin typeface="Cambria Math" panose="02040503050406030204" pitchFamily="18" charset="0"/>
                        </a:rPr>
                        <m:t>)≤</m:t>
                      </m:r>
                      <m:f>
                        <m:fPr>
                          <m:ctrlPr>
                            <a:rPr lang="en-CA" sz="2800" b="0" i="1" smtClean="0">
                              <a:latin typeface="Cambria Math" panose="02040503050406030204" pitchFamily="18" charset="0"/>
                            </a:rPr>
                          </m:ctrlPr>
                        </m:fPr>
                        <m:num>
                          <m:r>
                            <a:rPr lang="en-CA" sz="2800" b="0" i="1" smtClean="0">
                              <a:latin typeface="Cambria Math" panose="02040503050406030204" pitchFamily="18" charset="0"/>
                            </a:rPr>
                            <m:t>1</m:t>
                          </m:r>
                        </m:num>
                        <m:den>
                          <m:r>
                            <a:rPr lang="en-CA" sz="2800" b="0" i="1" smtClean="0">
                              <a:latin typeface="Cambria Math" panose="02040503050406030204" pitchFamily="18" charset="0"/>
                            </a:rPr>
                            <m:t>2</m:t>
                          </m:r>
                        </m:den>
                      </m:f>
                    </m:oMath>
                  </m:oMathPara>
                </a14:m>
                <a:endParaRPr lang="en-US" sz="2800" dirty="0"/>
              </a:p>
            </p:txBody>
          </p:sp>
        </mc:Choice>
        <mc:Fallback xmlns="">
          <p:sp>
            <p:nvSpPr>
              <p:cNvPr id="15" name="Rectangle 14">
                <a:extLst>
                  <a:ext uri="{FF2B5EF4-FFF2-40B4-BE49-F238E27FC236}">
                    <a16:creationId xmlns:a16="http://schemas.microsoft.com/office/drawing/2014/main" id="{556FDAAC-4CAA-9B46-8202-386A862492AD}"/>
                  </a:ext>
                </a:extLst>
              </p:cNvPr>
              <p:cNvSpPr>
                <a:spLocks noRot="1" noChangeAspect="1" noMove="1" noResize="1" noEditPoints="1" noAdjustHandles="1" noChangeArrowheads="1" noChangeShapeType="1" noTextEdit="1"/>
              </p:cNvSpPr>
              <p:nvPr/>
            </p:nvSpPr>
            <p:spPr>
              <a:xfrm>
                <a:off x="9522421" y="5683348"/>
                <a:ext cx="2080441" cy="898964"/>
              </a:xfrm>
              <a:prstGeom prst="rect">
                <a:avLst/>
              </a:prstGeom>
              <a:blipFill>
                <a:blip r:embed="rId9"/>
                <a:stretch>
                  <a:fillRect b="-7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D227D4D-F0CF-D64B-ADAC-A631BF661F93}"/>
                  </a:ext>
                </a:extLst>
              </p:cNvPr>
              <p:cNvSpPr txBox="1"/>
              <p:nvPr/>
            </p:nvSpPr>
            <p:spPr>
              <a:xfrm>
                <a:off x="838198" y="5080329"/>
                <a:ext cx="2173941" cy="461665"/>
              </a:xfrm>
              <a:prstGeom prst="rect">
                <a:avLst/>
              </a:prstGeom>
              <a:noFill/>
            </p:spPr>
            <p:txBody>
              <a:bodyPr wrap="square" rtlCol="0">
                <a:spAutoFit/>
              </a:bodyPr>
              <a:lstStyle/>
              <a:p>
                <a:r>
                  <a:rPr lang="en-US" sz="2400" dirty="0"/>
                  <a:t>Let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𝐺</m:t>
                        </m:r>
                      </m:e>
                      <m:sub>
                        <m:r>
                          <a:rPr lang="en-CA" sz="2400" b="0" i="1" smtClean="0">
                            <a:latin typeface="Cambria Math" panose="02040503050406030204" pitchFamily="18" charset="0"/>
                          </a:rPr>
                          <m:t>𝑀</m:t>
                        </m:r>
                      </m:sub>
                    </m:sSub>
                    <m:r>
                      <a:rPr lang="en-CA" sz="2400" b="0" i="1" smtClean="0">
                        <a:latin typeface="Cambria Math" panose="02040503050406030204" pitchFamily="18" charset="0"/>
                      </a:rPr>
                      <m:t>=</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𝐺</m:t>
                        </m:r>
                      </m:e>
                      <m:sub>
                        <m:r>
                          <a:rPr lang="en-CA" sz="2400" b="0" i="1" smtClean="0">
                            <a:latin typeface="Cambria Math" panose="02040503050406030204" pitchFamily="18" charset="0"/>
                          </a:rPr>
                          <m:t>1</m:t>
                        </m:r>
                      </m:sub>
                    </m:sSub>
                  </m:oMath>
                </a14:m>
                <a:r>
                  <a:rPr lang="en-US" sz="2400" dirty="0"/>
                  <a:t>.</a:t>
                </a:r>
              </a:p>
            </p:txBody>
          </p:sp>
        </mc:Choice>
        <mc:Fallback xmlns="">
          <p:sp>
            <p:nvSpPr>
              <p:cNvPr id="17" name="TextBox 16">
                <a:extLst>
                  <a:ext uri="{FF2B5EF4-FFF2-40B4-BE49-F238E27FC236}">
                    <a16:creationId xmlns:a16="http://schemas.microsoft.com/office/drawing/2014/main" id="{BD227D4D-F0CF-D64B-ADAC-A631BF661F93}"/>
                  </a:ext>
                </a:extLst>
              </p:cNvPr>
              <p:cNvSpPr txBox="1">
                <a:spLocks noRot="1" noChangeAspect="1" noMove="1" noResize="1" noEditPoints="1" noAdjustHandles="1" noChangeArrowheads="1" noChangeShapeType="1" noTextEdit="1"/>
              </p:cNvSpPr>
              <p:nvPr/>
            </p:nvSpPr>
            <p:spPr>
              <a:xfrm>
                <a:off x="838198" y="5080329"/>
                <a:ext cx="2173941" cy="461665"/>
              </a:xfrm>
              <a:prstGeom prst="rect">
                <a:avLst/>
              </a:prstGeom>
              <a:blipFill>
                <a:blip r:embed="rId10"/>
                <a:stretch>
                  <a:fillRect l="-4070" t="-8108" b="-29730"/>
                </a:stretch>
              </a:blipFill>
            </p:spPr>
            <p:txBody>
              <a:bodyPr/>
              <a:lstStyle/>
              <a:p>
                <a:r>
                  <a:rPr lang="en-US">
                    <a:noFill/>
                  </a:rPr>
                  <a:t> </a:t>
                </a:r>
              </a:p>
            </p:txBody>
          </p:sp>
        </mc:Fallback>
      </mc:AlternateContent>
    </p:spTree>
    <p:extLst>
      <p:ext uri="{BB962C8B-B14F-4D97-AF65-F5344CB8AC3E}">
        <p14:creationId xmlns:p14="http://schemas.microsoft.com/office/powerpoint/2010/main" val="1393335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154ABB-5EF8-DB43-AC66-DEB60E5A9EC7}"/>
              </a:ext>
            </a:extLst>
          </p:cNvPr>
          <p:cNvSpPr txBox="1"/>
          <p:nvPr/>
        </p:nvSpPr>
        <p:spPr>
          <a:xfrm>
            <a:off x="1666754" y="2062178"/>
            <a:ext cx="9225023" cy="2585323"/>
          </a:xfrm>
          <a:prstGeom prst="rect">
            <a:avLst/>
          </a:prstGeom>
          <a:noFill/>
        </p:spPr>
        <p:txBody>
          <a:bodyPr wrap="square" rtlCol="0">
            <a:spAutoFit/>
          </a:bodyPr>
          <a:lstStyle/>
          <a:p>
            <a:pPr algn="ctr"/>
            <a:r>
              <a:rPr lang="en-US" sz="5400" dirty="0"/>
              <a:t>Ingredient #2: </a:t>
            </a:r>
            <a:br>
              <a:rPr lang="en-US" sz="5400" dirty="0"/>
            </a:br>
            <a:r>
              <a:rPr lang="en-US" sz="5400" dirty="0"/>
              <a:t>Efficient tests for</a:t>
            </a:r>
          </a:p>
          <a:p>
            <a:pPr algn="ctr"/>
            <a:r>
              <a:rPr lang="en-US" sz="5400" dirty="0"/>
              <a:t>high dimensional entanglement</a:t>
            </a:r>
          </a:p>
        </p:txBody>
      </p:sp>
    </p:spTree>
    <p:extLst>
      <p:ext uri="{BB962C8B-B14F-4D97-AF65-F5344CB8AC3E}">
        <p14:creationId xmlns:p14="http://schemas.microsoft.com/office/powerpoint/2010/main" val="2727180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BC95-7B9F-554C-A04D-CF4EE8443470}"/>
              </a:ext>
            </a:extLst>
          </p:cNvPr>
          <p:cNvSpPr>
            <a:spLocks noGrp="1"/>
          </p:cNvSpPr>
          <p:nvPr>
            <p:ph type="title"/>
          </p:nvPr>
        </p:nvSpPr>
        <p:spPr/>
        <p:txBody>
          <a:bodyPr/>
          <a:lstStyle/>
          <a:p>
            <a:r>
              <a:rPr lang="en-US" dirty="0"/>
              <a:t>The Compression theorem</a:t>
            </a: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BA939C0-8C5A-964D-8E0A-F9B9C60D3655}"/>
                  </a:ext>
                </a:extLst>
              </p:cNvPr>
              <p:cNvSpPr/>
              <p:nvPr/>
            </p:nvSpPr>
            <p:spPr>
              <a:xfrm>
                <a:off x="838200" y="1690688"/>
                <a:ext cx="10515600" cy="4718279"/>
              </a:xfrm>
              <a:prstGeom prst="rect">
                <a:avLst/>
              </a:prstGeom>
              <a:solidFill>
                <a:schemeClr val="accent4">
                  <a:lumMod val="20000"/>
                  <a:lumOff val="80000"/>
                </a:schemeClr>
              </a:solidFill>
              <a:ln w="28575">
                <a:solidFill>
                  <a:schemeClr val="tx1"/>
                </a:solidFill>
              </a:ln>
            </p:spPr>
            <p:txBody>
              <a:bodyPr wrap="square">
                <a:spAutoFit/>
              </a:bodyPr>
              <a:lstStyle/>
              <a:p>
                <a:r>
                  <a:rPr lang="en-US" sz="2800" b="1" dirty="0"/>
                  <a:t>Theorem (informal): </a:t>
                </a:r>
                <a:r>
                  <a:rPr lang="en-US" sz="2800" dirty="0"/>
                  <a:t>There exists computable map </a:t>
                </a:r>
                <a:r>
                  <a:rPr lang="en-US" sz="2800" dirty="0">
                    <a:latin typeface="Courier New" panose="02070309020205020404" pitchFamily="49" charset="0"/>
                    <a:cs typeface="Courier New" panose="02070309020205020404" pitchFamily="49" charset="0"/>
                  </a:rPr>
                  <a:t>Compress</a:t>
                </a:r>
                <a:r>
                  <a:rPr lang="en-US" sz="2800" dirty="0"/>
                  <a:t> where if TM </a:t>
                </a:r>
                <a14:m>
                  <m:oMath xmlns:m="http://schemas.openxmlformats.org/officeDocument/2006/math">
                    <m:acc>
                      <m:accPr>
                        <m:chr m:val="̂"/>
                        <m:ctrlPr>
                          <a:rPr lang="en-CA" sz="2800" i="1">
                            <a:latin typeface="Cambria Math" panose="02040503050406030204" pitchFamily="18" charset="0"/>
                          </a:rPr>
                        </m:ctrlPr>
                      </m:accPr>
                      <m:e>
                        <m:r>
                          <a:rPr lang="en-CA" sz="2800" i="1">
                            <a:latin typeface="Cambria Math" panose="02040503050406030204" pitchFamily="18" charset="0"/>
                          </a:rPr>
                          <m:t>𝐺</m:t>
                        </m:r>
                      </m:e>
                    </m:acc>
                  </m:oMath>
                </a14:m>
                <a:r>
                  <a:rPr lang="en-US" sz="2800" b="1" dirty="0"/>
                  <a:t> </a:t>
                </a:r>
                <a:r>
                  <a:rPr lang="en-US" sz="2800" dirty="0"/>
                  <a:t>generates</a:t>
                </a:r>
                <a:r>
                  <a:rPr lang="en-CA" sz="2800" dirty="0"/>
                  <a:t> </a:t>
                </a:r>
                <a14:m>
                  <m:oMath xmlns:m="http://schemas.openxmlformats.org/officeDocument/2006/math">
                    <m: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𝐺</m:t>
                        </m:r>
                      </m:e>
                      <m:sub>
                        <m:r>
                          <a:rPr lang="en-CA" sz="2800" b="0" i="1" smtClean="0">
                            <a:latin typeface="Cambria Math" panose="02040503050406030204" pitchFamily="18" charset="0"/>
                          </a:rPr>
                          <m:t>𝑛</m:t>
                        </m:r>
                      </m:sub>
                    </m:sSub>
                    <m:r>
                      <a:rPr lang="en-CA" sz="2800" b="0" i="1" smtClean="0">
                        <a:latin typeface="Cambria Math" panose="02040503050406030204" pitchFamily="18" charset="0"/>
                      </a:rPr>
                      <m:t>}</m:t>
                    </m:r>
                  </m:oMath>
                </a14:m>
                <a:r>
                  <a:rPr lang="en-US" sz="2800" b="1" dirty="0"/>
                  <a:t> </a:t>
                </a:r>
                <a:r>
                  <a:rPr lang="en-US" sz="2800" dirty="0"/>
                  <a:t>such that Complexity(</a:t>
                </a:r>
                <a14:m>
                  <m:oMath xmlns:m="http://schemas.openxmlformats.org/officeDocument/2006/math">
                    <m:sSub>
                      <m:sSubPr>
                        <m:ctrlPr>
                          <a:rPr lang="en-CA" sz="2800" i="1">
                            <a:latin typeface="Cambria Math" panose="02040503050406030204" pitchFamily="18" charset="0"/>
                          </a:rPr>
                        </m:ctrlPr>
                      </m:sSubPr>
                      <m:e>
                        <m:r>
                          <a:rPr lang="en-CA" sz="2800" i="1">
                            <a:latin typeface="Cambria Math" panose="02040503050406030204" pitchFamily="18" charset="0"/>
                          </a:rPr>
                          <m:t>𝐺</m:t>
                        </m:r>
                      </m:e>
                      <m:sub>
                        <m:r>
                          <a:rPr lang="en-CA" sz="2800" i="1">
                            <a:latin typeface="Cambria Math" panose="02040503050406030204" pitchFamily="18" charset="0"/>
                          </a:rPr>
                          <m:t>𝑛</m:t>
                        </m:r>
                      </m:sub>
                    </m:sSub>
                  </m:oMath>
                </a14:m>
                <a:r>
                  <a:rPr lang="en-US" sz="2800" dirty="0"/>
                  <a:t>)=poly(</a:t>
                </a:r>
                <a14:m>
                  <m:oMath xmlns:m="http://schemas.openxmlformats.org/officeDocument/2006/math">
                    <m:r>
                      <a:rPr lang="en-CA" sz="2800" i="1">
                        <a:latin typeface="Cambria Math" panose="02040503050406030204" pitchFamily="18" charset="0"/>
                      </a:rPr>
                      <m:t>𝑛</m:t>
                    </m:r>
                  </m:oMath>
                </a14:m>
                <a:r>
                  <a:rPr lang="en-US" sz="2800" dirty="0"/>
                  <a:t>)</a:t>
                </a:r>
                <a:r>
                  <a:rPr lang="en-US" sz="2800" b="1" dirty="0"/>
                  <a:t>, </a:t>
                </a:r>
                <a:r>
                  <a:rPr lang="en-US" sz="2800" dirty="0">
                    <a:latin typeface="Courier New" panose="02070309020205020404" pitchFamily="49" charset="0"/>
                    <a:cs typeface="Courier New" panose="02070309020205020404" pitchFamily="49" charset="0"/>
                  </a:rPr>
                  <a:t>Compress(</a:t>
                </a:r>
                <a14:m>
                  <m:oMath xmlns:m="http://schemas.openxmlformats.org/officeDocument/2006/math">
                    <m:acc>
                      <m:accPr>
                        <m:chr m:val="̂"/>
                        <m:ctrlPr>
                          <a:rPr lang="en-CA" sz="2800" i="1">
                            <a:latin typeface="Cambria Math" panose="02040503050406030204" pitchFamily="18" charset="0"/>
                          </a:rPr>
                        </m:ctrlPr>
                      </m:accPr>
                      <m:e>
                        <m:r>
                          <a:rPr lang="en-CA" sz="2800" i="1">
                            <a:latin typeface="Cambria Math" panose="02040503050406030204" pitchFamily="18" charset="0"/>
                          </a:rPr>
                          <m:t>𝐺</m:t>
                        </m:r>
                      </m:e>
                    </m:acc>
                  </m:oMath>
                </a14:m>
                <a:r>
                  <a:rPr lang="en-US" sz="2800" dirty="0">
                    <a:latin typeface="Courier New" panose="02070309020205020404" pitchFamily="49" charset="0"/>
                    <a:cs typeface="Courier New" panose="02070309020205020404" pitchFamily="49" charset="0"/>
                  </a:rPr>
                  <a:t>)</a:t>
                </a:r>
                <a:r>
                  <a:rPr lang="en-US" sz="2800" dirty="0"/>
                  <a:t>outputs TM </a:t>
                </a:r>
                <a14:m>
                  <m:oMath xmlns:m="http://schemas.openxmlformats.org/officeDocument/2006/math">
                    <m:acc>
                      <m:accPr>
                        <m:chr m:val="̂"/>
                        <m:ctrlPr>
                          <a:rPr lang="en-CA" sz="2800" i="1">
                            <a:latin typeface="Cambria Math" panose="02040503050406030204" pitchFamily="18" charset="0"/>
                          </a:rPr>
                        </m:ctrlPr>
                      </m:accPr>
                      <m:e>
                        <m:r>
                          <a:rPr lang="en-CA" sz="2800" b="0" i="1" smtClean="0">
                            <a:latin typeface="Cambria Math" panose="02040503050406030204" pitchFamily="18" charset="0"/>
                          </a:rPr>
                          <m:t>𝐹</m:t>
                        </m:r>
                      </m:e>
                    </m:acc>
                  </m:oMath>
                </a14:m>
                <a:r>
                  <a:rPr lang="en-US" sz="2800" dirty="0"/>
                  <a:t> generating </a:t>
                </a:r>
                <a14:m>
                  <m:oMath xmlns:m="http://schemas.openxmlformats.org/officeDocument/2006/math">
                    <m: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𝐹</m:t>
                        </m:r>
                      </m:e>
                      <m:sub>
                        <m:r>
                          <a:rPr lang="en-CA" sz="2800" b="0" i="1" smtClean="0">
                            <a:latin typeface="Cambria Math" panose="02040503050406030204" pitchFamily="18" charset="0"/>
                          </a:rPr>
                          <m:t>𝑛</m:t>
                        </m:r>
                      </m:sub>
                    </m:sSub>
                  </m:oMath>
                </a14:m>
                <a:r>
                  <a:rPr lang="en-US" sz="2800" dirty="0"/>
                  <a:t>} such that for all </a:t>
                </a:r>
                <a14:m>
                  <m:oMath xmlns:m="http://schemas.openxmlformats.org/officeDocument/2006/math">
                    <m:r>
                      <a:rPr lang="en-CA" sz="2800" i="1">
                        <a:latin typeface="Cambria Math" panose="02040503050406030204" pitchFamily="18" charset="0"/>
                      </a:rPr>
                      <m:t>𝑛</m:t>
                    </m:r>
                  </m:oMath>
                </a14:m>
                <a:r>
                  <a:rPr lang="en-US" sz="2800" dirty="0"/>
                  <a:t>,</a:t>
                </a:r>
              </a:p>
              <a:p>
                <a:endParaRPr lang="en-US" sz="2800" dirty="0"/>
              </a:p>
              <a:p>
                <a:pPr marL="457200" indent="-457200">
                  <a:buFont typeface="Arial" panose="020B0604020202020204" pitchFamily="34" charset="0"/>
                  <a:buChar char="•"/>
                  <a:tabLst>
                    <a:tab pos="4664075" algn="l"/>
                  </a:tabLst>
                </a:pPr>
                <a:r>
                  <a:rPr lang="en-US" sz="2800" dirty="0"/>
                  <a:t>Complexity(</a:t>
                </a:r>
                <a14:m>
                  <m:oMath xmlns:m="http://schemas.openxmlformats.org/officeDocument/2006/math">
                    <m:sSub>
                      <m:sSubPr>
                        <m:ctrlPr>
                          <a:rPr lang="en-CA" sz="2800" i="1">
                            <a:latin typeface="Cambria Math" panose="02040503050406030204" pitchFamily="18" charset="0"/>
                          </a:rPr>
                        </m:ctrlPr>
                      </m:sSubPr>
                      <m:e>
                        <m:r>
                          <a:rPr lang="en-CA" sz="2800" i="1">
                            <a:latin typeface="Cambria Math" panose="02040503050406030204" pitchFamily="18" charset="0"/>
                          </a:rPr>
                          <m:t>𝐹</m:t>
                        </m:r>
                      </m:e>
                      <m:sub>
                        <m:r>
                          <a:rPr lang="en-CA" sz="2800" i="1">
                            <a:latin typeface="Cambria Math" panose="02040503050406030204" pitchFamily="18" charset="0"/>
                          </a:rPr>
                          <m:t>𝑛</m:t>
                        </m:r>
                      </m:sub>
                    </m:sSub>
                  </m:oMath>
                </a14:m>
                <a:r>
                  <a:rPr lang="en-US" sz="2800" dirty="0"/>
                  <a:t>) = polylog(n)</a:t>
                </a:r>
                <a:endParaRPr lang="en-CA" sz="2800" b="0" i="1" dirty="0">
                  <a:latin typeface="Cambria Math" panose="02040503050406030204" pitchFamily="18" charset="0"/>
                </a:endParaRPr>
              </a:p>
              <a:p>
                <a:pPr marL="457200" indent="-457200">
                  <a:buFont typeface="Arial" panose="020B0604020202020204" pitchFamily="34" charset="0"/>
                  <a:buChar char="•"/>
                </a:pPr>
                <a:endParaRPr lang="en-CA" sz="2800" b="0" i="1" dirty="0">
                  <a:latin typeface="Cambria Math" panose="02040503050406030204" pitchFamily="18" charset="0"/>
                </a:endParaRPr>
              </a:p>
              <a:p>
                <a:pPr marL="457200" indent="-457200">
                  <a:buFont typeface="Arial" panose="020B0604020202020204" pitchFamily="34" charset="0"/>
                  <a:buChar char="•"/>
                </a:pPr>
                <a14:m>
                  <m:oMath xmlns:m="http://schemas.openxmlformats.org/officeDocument/2006/math">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𝜔</m:t>
                        </m:r>
                      </m:e>
                      <m:sub>
                        <m:r>
                          <a:rPr lang="en-CA" sz="2800" b="0" i="1" smtClean="0">
                            <a:latin typeface="Cambria Math" panose="02040503050406030204" pitchFamily="18" charset="0"/>
                          </a:rPr>
                          <m:t>𝑞</m:t>
                        </m:r>
                      </m:sub>
                    </m:sSub>
                    <m:d>
                      <m:dPr>
                        <m:ctrlPr>
                          <a:rPr lang="en-CA" sz="2800" b="0" i="1" smtClean="0">
                            <a:latin typeface="Cambria Math" panose="02040503050406030204" pitchFamily="18" charset="0"/>
                          </a:rPr>
                        </m:ctrlPr>
                      </m:dP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𝐺</m:t>
                            </m:r>
                          </m:e>
                          <m:sub>
                            <m:r>
                              <a:rPr lang="en-CA" sz="2800" b="0" i="1" smtClean="0">
                                <a:latin typeface="Cambria Math" panose="02040503050406030204" pitchFamily="18" charset="0"/>
                              </a:rPr>
                              <m:t>𝑛</m:t>
                            </m:r>
                          </m:sub>
                        </m:sSub>
                      </m:e>
                    </m:d>
                    <m:r>
                      <a:rPr lang="en-CA" sz="2800" b="0" i="1" smtClean="0">
                        <a:latin typeface="Cambria Math" panose="02040503050406030204" pitchFamily="18" charset="0"/>
                      </a:rPr>
                      <m:t>=1</m:t>
                    </m:r>
                    <m:r>
                      <a:rPr lang="en-CA" sz="2800" b="0" i="1" smtClean="0">
                        <a:latin typeface="Cambria Math" panose="02040503050406030204" pitchFamily="18" charset="0"/>
                      </a:rPr>
                      <m:t>      ⇒       </m:t>
                    </m:r>
                  </m:oMath>
                </a14:m>
                <a:r>
                  <a:rPr lang="en-US" sz="2800" dirty="0"/>
                  <a:t> </a:t>
                </a:r>
                <a14:m>
                  <m:oMath xmlns:m="http://schemas.openxmlformats.org/officeDocument/2006/math">
                    <m:sSub>
                      <m:sSubPr>
                        <m:ctrlPr>
                          <a:rPr lang="en-CA" sz="2800" i="1">
                            <a:latin typeface="Cambria Math" panose="02040503050406030204" pitchFamily="18" charset="0"/>
                          </a:rPr>
                        </m:ctrlPr>
                      </m:sSubPr>
                      <m:e>
                        <m:r>
                          <a:rPr lang="en-CA" sz="2800" i="1">
                            <a:latin typeface="Cambria Math" panose="02040503050406030204" pitchFamily="18" charset="0"/>
                          </a:rPr>
                          <m:t>𝜔</m:t>
                        </m:r>
                      </m:e>
                      <m:sub>
                        <m:r>
                          <a:rPr lang="en-CA" sz="2800" i="1">
                            <a:latin typeface="Cambria Math" panose="02040503050406030204" pitchFamily="18" charset="0"/>
                          </a:rPr>
                          <m:t>𝑞</m:t>
                        </m:r>
                      </m:sub>
                    </m:sSub>
                    <m:d>
                      <m:dPr>
                        <m:ctrlPr>
                          <a:rPr lang="en-CA" sz="2800" i="1">
                            <a:latin typeface="Cambria Math" panose="02040503050406030204" pitchFamily="18" charset="0"/>
                          </a:rPr>
                        </m:ctrlPr>
                      </m:dPr>
                      <m:e>
                        <m:sSub>
                          <m:sSubPr>
                            <m:ctrlPr>
                              <a:rPr lang="en-CA" sz="2800" i="1">
                                <a:latin typeface="Cambria Math" panose="02040503050406030204" pitchFamily="18" charset="0"/>
                              </a:rPr>
                            </m:ctrlPr>
                          </m:sSubPr>
                          <m:e>
                            <m:r>
                              <a:rPr lang="en-CA" sz="2800" i="1">
                                <a:latin typeface="Cambria Math" panose="02040503050406030204" pitchFamily="18" charset="0"/>
                              </a:rPr>
                              <m:t>𝐹</m:t>
                            </m:r>
                          </m:e>
                          <m:sub>
                            <m:r>
                              <a:rPr lang="en-CA" sz="2800" i="1">
                                <a:latin typeface="Cambria Math" panose="02040503050406030204" pitchFamily="18" charset="0"/>
                              </a:rPr>
                              <m:t>𝑛</m:t>
                            </m:r>
                          </m:sub>
                        </m:sSub>
                      </m:e>
                    </m:d>
                    <m:r>
                      <a:rPr lang="en-CA" sz="2800" i="1">
                        <a:latin typeface="Cambria Math" panose="02040503050406030204" pitchFamily="18" charset="0"/>
                      </a:rPr>
                      <m:t>=1</m:t>
                    </m:r>
                  </m:oMath>
                </a14:m>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14:m>
                  <m:oMath xmlns:m="http://schemas.openxmlformats.org/officeDocument/2006/math">
                    <m:r>
                      <a:rPr lang="en-CA" sz="2800" i="1" smtClean="0">
                        <a:latin typeface="Cambria Math" panose="02040503050406030204" pitchFamily="18" charset="0"/>
                        <a:ea typeface="Cambria Math" panose="02040503050406030204" pitchFamily="18" charset="0"/>
                      </a:rPr>
                      <m:t>ℇ</m:t>
                    </m:r>
                    <m:d>
                      <m:dPr>
                        <m:ctrlPr>
                          <a:rPr lang="en-CA" sz="2800" i="1">
                            <a:latin typeface="Cambria Math" panose="02040503050406030204" pitchFamily="18" charset="0"/>
                            <a:ea typeface="Cambria Math" panose="02040503050406030204" pitchFamily="18" charset="0"/>
                          </a:rPr>
                        </m:ctrlPr>
                      </m:dPr>
                      <m:e>
                        <m:sSub>
                          <m:sSubPr>
                            <m:ctrlPr>
                              <a:rPr lang="en-CA" sz="2800" b="0" i="1" smtClean="0">
                                <a:latin typeface="Cambria Math" panose="02040503050406030204" pitchFamily="18" charset="0"/>
                                <a:ea typeface="Cambria Math" panose="02040503050406030204" pitchFamily="18" charset="0"/>
                              </a:rPr>
                            </m:ctrlPr>
                          </m:sSubPr>
                          <m:e>
                            <m:r>
                              <a:rPr lang="en-CA" sz="2800" b="0" i="1" smtClean="0">
                                <a:latin typeface="Cambria Math" panose="02040503050406030204" pitchFamily="18" charset="0"/>
                                <a:ea typeface="Cambria Math" panose="02040503050406030204" pitchFamily="18" charset="0"/>
                              </a:rPr>
                              <m:t>𝐹</m:t>
                            </m:r>
                          </m:e>
                          <m:sub>
                            <m:r>
                              <a:rPr lang="en-CA" sz="2800" b="0" i="1" smtClean="0">
                                <a:latin typeface="Cambria Math" panose="02040503050406030204" pitchFamily="18" charset="0"/>
                                <a:ea typeface="Cambria Math" panose="02040503050406030204" pitchFamily="18" charset="0"/>
                              </a:rPr>
                              <m:t>𝑛</m:t>
                            </m:r>
                          </m:sub>
                        </m:sSub>
                        <m:r>
                          <a:rPr lang="en-CA" sz="2800" i="1">
                            <a:latin typeface="Cambria Math" panose="02040503050406030204" pitchFamily="18" charset="0"/>
                            <a:ea typeface="Cambria Math" panose="02040503050406030204" pitchFamily="18" charset="0"/>
                          </a:rPr>
                          <m:t>,</m:t>
                        </m:r>
                        <m:f>
                          <m:fPr>
                            <m:ctrlPr>
                              <a:rPr lang="en-CA" sz="2800" b="0" i="1" smtClean="0">
                                <a:latin typeface="Cambria Math" panose="02040503050406030204" pitchFamily="18" charset="0"/>
                                <a:ea typeface="Cambria Math" panose="02040503050406030204" pitchFamily="18" charset="0"/>
                              </a:rPr>
                            </m:ctrlPr>
                          </m:fPr>
                          <m:num>
                            <m:r>
                              <a:rPr lang="en-CA" sz="2800" b="0" i="1" smtClean="0">
                                <a:latin typeface="Cambria Math" panose="02040503050406030204" pitchFamily="18" charset="0"/>
                                <a:ea typeface="Cambria Math" panose="02040503050406030204" pitchFamily="18" charset="0"/>
                              </a:rPr>
                              <m:t>1</m:t>
                            </m:r>
                          </m:num>
                          <m:den>
                            <m:r>
                              <a:rPr lang="en-CA" sz="2800" b="0" i="1" smtClean="0">
                                <a:latin typeface="Cambria Math" panose="02040503050406030204" pitchFamily="18" charset="0"/>
                                <a:ea typeface="Cambria Math" panose="02040503050406030204" pitchFamily="18" charset="0"/>
                              </a:rPr>
                              <m:t>2</m:t>
                            </m:r>
                          </m:den>
                        </m:f>
                      </m:e>
                    </m:d>
                    <m:r>
                      <a:rPr lang="en-CA" sz="2800" b="0" i="1" smtClean="0">
                        <a:latin typeface="Cambria Math" panose="02040503050406030204" pitchFamily="18" charset="0"/>
                        <a:ea typeface="Cambria Math" panose="02040503050406030204" pitchFamily="18" charset="0"/>
                      </a:rPr>
                      <m:t>≥</m:t>
                    </m:r>
                    <m:func>
                      <m:funcPr>
                        <m:ctrlPr>
                          <a:rPr lang="en-CA" sz="2800" b="0" i="1" smtClean="0">
                            <a:latin typeface="Cambria Math" panose="02040503050406030204" pitchFamily="18" charset="0"/>
                            <a:ea typeface="Cambria Math" panose="02040503050406030204" pitchFamily="18" charset="0"/>
                          </a:rPr>
                        </m:ctrlPr>
                      </m:funcPr>
                      <m:fName>
                        <m:r>
                          <m:rPr>
                            <m:sty m:val="p"/>
                          </m:rPr>
                          <a:rPr lang="en-CA" sz="2800" b="0" i="0" smtClean="0">
                            <a:latin typeface="Cambria Math" panose="02040503050406030204" pitchFamily="18" charset="0"/>
                            <a:ea typeface="Cambria Math" panose="02040503050406030204" pitchFamily="18" charset="0"/>
                          </a:rPr>
                          <m:t>max</m:t>
                        </m:r>
                      </m:fName>
                      <m:e>
                        <m:d>
                          <m:dPr>
                            <m:ctrlPr>
                              <a:rPr lang="en-CA" sz="2800" b="0" i="1" smtClean="0">
                                <a:latin typeface="Cambria Math" panose="02040503050406030204" pitchFamily="18" charset="0"/>
                                <a:ea typeface="Cambria Math" panose="02040503050406030204" pitchFamily="18" charset="0"/>
                              </a:rPr>
                            </m:ctrlPr>
                          </m:dPr>
                          <m:e>
                            <m:r>
                              <a:rPr lang="en-CA" sz="2800" b="0" i="1" smtClean="0">
                                <a:latin typeface="Cambria Math" panose="02040503050406030204" pitchFamily="18" charset="0"/>
                                <a:ea typeface="Cambria Math" panose="02040503050406030204" pitchFamily="18" charset="0"/>
                              </a:rPr>
                              <m:t>     </m:t>
                            </m:r>
                            <m:sSup>
                              <m:sSupPr>
                                <m:ctrlPr>
                                  <a:rPr lang="en-CA" sz="2800" b="0" i="1" smtClean="0">
                                    <a:latin typeface="Cambria Math" panose="02040503050406030204" pitchFamily="18" charset="0"/>
                                    <a:ea typeface="Cambria Math" panose="02040503050406030204" pitchFamily="18" charset="0"/>
                                  </a:rPr>
                                </m:ctrlPr>
                              </m:sSupPr>
                              <m:e>
                                <m:r>
                                  <a:rPr lang="en-CA" sz="2800" b="0" i="1" smtClean="0">
                                    <a:latin typeface="Cambria Math" panose="02040503050406030204" pitchFamily="18" charset="0"/>
                                    <a:ea typeface="Cambria Math" panose="02040503050406030204" pitchFamily="18" charset="0"/>
                                  </a:rPr>
                                  <m:t>2</m:t>
                                </m:r>
                              </m:e>
                              <m:sup>
                                <m:r>
                                  <a:rPr lang="en-CA" sz="2800" b="0" i="1" smtClean="0">
                                    <a:latin typeface="Cambria Math" panose="02040503050406030204" pitchFamily="18" charset="0"/>
                                    <a:ea typeface="Cambria Math" panose="02040503050406030204" pitchFamily="18" charset="0"/>
                                  </a:rPr>
                                  <m:t>𝑛</m:t>
                                </m:r>
                              </m:sup>
                            </m:sSup>
                            <m:r>
                              <a:rPr lang="en-CA" sz="2800" b="0" i="1" smtClean="0">
                                <a:latin typeface="Cambria Math" panose="02040503050406030204" pitchFamily="18" charset="0"/>
                                <a:ea typeface="Cambria Math" panose="02040503050406030204" pitchFamily="18" charset="0"/>
                              </a:rPr>
                              <m:t>      </m:t>
                            </m:r>
                            <m:r>
                              <a:rPr lang="en-CA" sz="2800" i="1">
                                <a:latin typeface="Cambria Math" panose="02040503050406030204" pitchFamily="18" charset="0"/>
                                <a:ea typeface="Cambria Math" panose="02040503050406030204" pitchFamily="18" charset="0"/>
                              </a:rPr>
                              <m:t>,</m:t>
                            </m:r>
                            <m:r>
                              <a:rPr lang="en-CA" sz="2800" b="0" i="1" smtClean="0">
                                <a:latin typeface="Cambria Math" panose="02040503050406030204" pitchFamily="18" charset="0"/>
                                <a:ea typeface="Cambria Math" panose="02040503050406030204" pitchFamily="18" charset="0"/>
                              </a:rPr>
                              <m:t>     </m:t>
                            </m:r>
                            <m:r>
                              <a:rPr lang="en-CA" sz="2800" i="1">
                                <a:latin typeface="Cambria Math" panose="02040503050406030204" pitchFamily="18" charset="0"/>
                                <a:ea typeface="Cambria Math" panose="02040503050406030204" pitchFamily="18" charset="0"/>
                              </a:rPr>
                              <m:t>ℇ</m:t>
                            </m:r>
                            <m:d>
                              <m:dPr>
                                <m:ctrlPr>
                                  <a:rPr lang="en-CA" sz="2800" i="1">
                                    <a:latin typeface="Cambria Math" panose="02040503050406030204" pitchFamily="18" charset="0"/>
                                    <a:ea typeface="Cambria Math" panose="02040503050406030204" pitchFamily="18" charset="0"/>
                                  </a:rPr>
                                </m:ctrlPr>
                              </m:dPr>
                              <m:e>
                                <m:sSub>
                                  <m:sSubPr>
                                    <m:ctrlPr>
                                      <a:rPr lang="en-CA" sz="2800" i="1">
                                        <a:latin typeface="Cambria Math" panose="02040503050406030204" pitchFamily="18" charset="0"/>
                                        <a:ea typeface="Cambria Math" panose="02040503050406030204" pitchFamily="18" charset="0"/>
                                      </a:rPr>
                                    </m:ctrlPr>
                                  </m:sSubPr>
                                  <m:e>
                                    <m:r>
                                      <a:rPr lang="en-CA" sz="2800" i="1">
                                        <a:latin typeface="Cambria Math" panose="02040503050406030204" pitchFamily="18" charset="0"/>
                                        <a:ea typeface="Cambria Math" panose="02040503050406030204" pitchFamily="18" charset="0"/>
                                      </a:rPr>
                                      <m:t>𝐺</m:t>
                                    </m:r>
                                  </m:e>
                                  <m:sub>
                                    <m:r>
                                      <a:rPr lang="en-CA" sz="2800" i="1">
                                        <a:latin typeface="Cambria Math" panose="02040503050406030204" pitchFamily="18" charset="0"/>
                                        <a:ea typeface="Cambria Math" panose="02040503050406030204" pitchFamily="18" charset="0"/>
                                      </a:rPr>
                                      <m:t>𝑛</m:t>
                                    </m:r>
                                  </m:sub>
                                </m:sSub>
                                <m:r>
                                  <a:rPr lang="en-CA" sz="2800" i="1">
                                    <a:latin typeface="Cambria Math" panose="02040503050406030204" pitchFamily="18" charset="0"/>
                                    <a:ea typeface="Cambria Math" panose="02040503050406030204" pitchFamily="18" charset="0"/>
                                  </a:rPr>
                                  <m:t>,</m:t>
                                </m:r>
                                <m:f>
                                  <m:fPr>
                                    <m:ctrlPr>
                                      <a:rPr lang="en-CA" sz="2800" i="1">
                                        <a:latin typeface="Cambria Math" panose="02040503050406030204" pitchFamily="18" charset="0"/>
                                        <a:ea typeface="Cambria Math" panose="02040503050406030204" pitchFamily="18" charset="0"/>
                                      </a:rPr>
                                    </m:ctrlPr>
                                  </m:fPr>
                                  <m:num>
                                    <m:r>
                                      <a:rPr lang="en-CA" sz="2800" i="1">
                                        <a:latin typeface="Cambria Math" panose="02040503050406030204" pitchFamily="18" charset="0"/>
                                        <a:ea typeface="Cambria Math" panose="02040503050406030204" pitchFamily="18" charset="0"/>
                                      </a:rPr>
                                      <m:t>1</m:t>
                                    </m:r>
                                  </m:num>
                                  <m:den>
                                    <m:r>
                                      <a:rPr lang="en-CA" sz="2800" i="1">
                                        <a:latin typeface="Cambria Math" panose="02040503050406030204" pitchFamily="18" charset="0"/>
                                        <a:ea typeface="Cambria Math" panose="02040503050406030204" pitchFamily="18" charset="0"/>
                                      </a:rPr>
                                      <m:t>2</m:t>
                                    </m:r>
                                  </m:den>
                                </m:f>
                              </m:e>
                            </m:d>
                            <m:r>
                              <a:rPr lang="en-CA" sz="2800" b="0" i="1" smtClean="0">
                                <a:latin typeface="Cambria Math" panose="02040503050406030204" pitchFamily="18" charset="0"/>
                                <a:ea typeface="Cambria Math" panose="02040503050406030204" pitchFamily="18" charset="0"/>
                              </a:rPr>
                              <m:t>       </m:t>
                            </m:r>
                          </m:e>
                        </m:d>
                      </m:e>
                    </m:func>
                  </m:oMath>
                </a14:m>
                <a:endParaRPr lang="en-US" sz="2400" dirty="0"/>
              </a:p>
              <a:p>
                <a:endParaRPr lang="en-US" sz="2400" dirty="0"/>
              </a:p>
            </p:txBody>
          </p:sp>
        </mc:Choice>
        <mc:Fallback>
          <p:sp>
            <p:nvSpPr>
              <p:cNvPr id="4" name="Rectangle 3">
                <a:extLst>
                  <a:ext uri="{FF2B5EF4-FFF2-40B4-BE49-F238E27FC236}">
                    <a16:creationId xmlns:a16="http://schemas.microsoft.com/office/drawing/2014/main" id="{8BA939C0-8C5A-964D-8E0A-F9B9C60D3655}"/>
                  </a:ext>
                </a:extLst>
              </p:cNvPr>
              <p:cNvSpPr>
                <a:spLocks noRot="1" noChangeAspect="1" noMove="1" noResize="1" noEditPoints="1" noAdjustHandles="1" noChangeArrowheads="1" noChangeShapeType="1" noTextEdit="1"/>
              </p:cNvSpPr>
              <p:nvPr/>
            </p:nvSpPr>
            <p:spPr>
              <a:xfrm>
                <a:off x="838200" y="1690688"/>
                <a:ext cx="10515600" cy="4718279"/>
              </a:xfrm>
              <a:prstGeom prst="rect">
                <a:avLst/>
              </a:prstGeom>
              <a:blipFill>
                <a:blip r:embed="rId3"/>
                <a:stretch>
                  <a:fillRect l="-963" t="-1337"/>
                </a:stretch>
              </a:blipFill>
              <a:ln w="28575">
                <a:solidFill>
                  <a:schemeClr val="tx1"/>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E8D50B4D-4710-A74A-926C-E94DA966D5E7}"/>
              </a:ext>
            </a:extLst>
          </p:cNvPr>
          <p:cNvSpPr txBox="1"/>
          <p:nvPr/>
        </p:nvSpPr>
        <p:spPr>
          <a:xfrm>
            <a:off x="8831763" y="3539772"/>
            <a:ext cx="2274849" cy="369332"/>
          </a:xfrm>
          <a:prstGeom prst="rect">
            <a:avLst/>
          </a:prstGeom>
          <a:noFill/>
        </p:spPr>
        <p:txBody>
          <a:bodyPr wrap="square" rtlCol="0">
            <a:spAutoFit/>
          </a:bodyPr>
          <a:lstStyle/>
          <a:p>
            <a:r>
              <a:rPr lang="en-US" b="1" dirty="0">
                <a:solidFill>
                  <a:srgbClr val="C00000"/>
                </a:solidFill>
              </a:rPr>
              <a:t>Complexity reduction</a:t>
            </a:r>
          </a:p>
        </p:txBody>
      </p:sp>
      <p:sp>
        <p:nvSpPr>
          <p:cNvPr id="5" name="TextBox 4">
            <a:extLst>
              <a:ext uri="{FF2B5EF4-FFF2-40B4-BE49-F238E27FC236}">
                <a16:creationId xmlns:a16="http://schemas.microsoft.com/office/drawing/2014/main" id="{81E366B7-7F82-CD4F-869B-67DDEA9CC5BE}"/>
              </a:ext>
            </a:extLst>
          </p:cNvPr>
          <p:cNvSpPr txBox="1"/>
          <p:nvPr/>
        </p:nvSpPr>
        <p:spPr>
          <a:xfrm>
            <a:off x="8430321" y="4373060"/>
            <a:ext cx="3077735" cy="369332"/>
          </a:xfrm>
          <a:prstGeom prst="rect">
            <a:avLst/>
          </a:prstGeom>
          <a:noFill/>
        </p:spPr>
        <p:txBody>
          <a:bodyPr wrap="square" rtlCol="0">
            <a:spAutoFit/>
          </a:bodyPr>
          <a:lstStyle/>
          <a:p>
            <a:r>
              <a:rPr lang="en-US" b="1" dirty="0">
                <a:solidFill>
                  <a:srgbClr val="C00000"/>
                </a:solidFill>
              </a:rPr>
              <a:t>Completeness preserving</a:t>
            </a:r>
          </a:p>
        </p:txBody>
      </p:sp>
      <p:sp>
        <p:nvSpPr>
          <p:cNvPr id="6" name="TextBox 5">
            <a:extLst>
              <a:ext uri="{FF2B5EF4-FFF2-40B4-BE49-F238E27FC236}">
                <a16:creationId xmlns:a16="http://schemas.microsoft.com/office/drawing/2014/main" id="{7F25BFBF-665D-9143-A1A3-6332137C0F3C}"/>
              </a:ext>
            </a:extLst>
          </p:cNvPr>
          <p:cNvSpPr txBox="1"/>
          <p:nvPr/>
        </p:nvSpPr>
        <p:spPr>
          <a:xfrm>
            <a:off x="8430322" y="5391013"/>
            <a:ext cx="2553630" cy="369332"/>
          </a:xfrm>
          <a:prstGeom prst="rect">
            <a:avLst/>
          </a:prstGeom>
          <a:noFill/>
        </p:spPr>
        <p:txBody>
          <a:bodyPr wrap="square" rtlCol="0">
            <a:spAutoFit/>
          </a:bodyPr>
          <a:lstStyle/>
          <a:p>
            <a:r>
              <a:rPr lang="en-US" b="1" dirty="0">
                <a:solidFill>
                  <a:srgbClr val="C00000"/>
                </a:solidFill>
              </a:rPr>
              <a:t>Dimension lower bound</a:t>
            </a:r>
          </a:p>
        </p:txBody>
      </p:sp>
      <p:sp>
        <p:nvSpPr>
          <p:cNvPr id="7" name="Oval 6">
            <a:extLst>
              <a:ext uri="{FF2B5EF4-FFF2-40B4-BE49-F238E27FC236}">
                <a16:creationId xmlns:a16="http://schemas.microsoft.com/office/drawing/2014/main" id="{D0F75BBB-F09F-3448-8675-C942DC4DDE18}"/>
              </a:ext>
            </a:extLst>
          </p:cNvPr>
          <p:cNvSpPr/>
          <p:nvPr/>
        </p:nvSpPr>
        <p:spPr>
          <a:xfrm>
            <a:off x="838200" y="4841191"/>
            <a:ext cx="4414024" cy="1468977"/>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F0294B6-C635-5448-9532-BE7199E0F4B2}"/>
              </a:ext>
            </a:extLst>
          </p:cNvPr>
          <p:cNvSpPr/>
          <p:nvPr/>
        </p:nvSpPr>
        <p:spPr>
          <a:xfrm>
            <a:off x="1291683" y="2989949"/>
            <a:ext cx="4414024" cy="1468977"/>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49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F968A-B552-DA4B-AFAD-475FD056ECC6}"/>
              </a:ext>
            </a:extLst>
          </p:cNvPr>
          <p:cNvSpPr>
            <a:spLocks noGrp="1"/>
          </p:cNvSpPr>
          <p:nvPr>
            <p:ph type="title"/>
          </p:nvPr>
        </p:nvSpPr>
        <p:spPr/>
        <p:txBody>
          <a:bodyPr/>
          <a:lstStyle/>
          <a:p>
            <a:r>
              <a:rPr lang="en-US" dirty="0"/>
              <a:t>The CHSH game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5A13272-4C1E-5749-A67B-8F4F439DDDF7}"/>
                  </a:ext>
                </a:extLst>
              </p:cNvPr>
              <p:cNvSpPr>
                <a:spLocks noGrp="1"/>
              </p:cNvSpPr>
              <p:nvPr>
                <p:ph idx="1"/>
              </p:nvPr>
            </p:nvSpPr>
            <p:spPr/>
            <p:txBody>
              <a:bodyPr>
                <a:normAutofit/>
              </a:bodyPr>
              <a:lstStyle/>
              <a:p>
                <a14:m>
                  <m:oMath xmlns:m="http://schemas.openxmlformats.org/officeDocument/2006/math">
                    <m:r>
                      <a:rPr lang="en-US" sz="2200" i="1">
                        <a:latin typeface="Cambria Math" panose="02040503050406030204" pitchFamily="18" charset="0"/>
                      </a:rPr>
                      <m:t>𝐷</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r>
                          <a:rPr lang="en-US" sz="2200" i="1">
                            <a:latin typeface="Cambria Math" panose="02040503050406030204" pitchFamily="18" charset="0"/>
                          </a:rPr>
                          <m:t>,</m:t>
                        </m:r>
                        <m:r>
                          <a:rPr lang="en-US" sz="2200" i="1">
                            <a:latin typeface="Cambria Math" panose="02040503050406030204" pitchFamily="18" charset="0"/>
                          </a:rPr>
                          <m:t>𝑎</m:t>
                        </m:r>
                        <m:r>
                          <a:rPr lang="en-US" sz="2200" i="1">
                            <a:latin typeface="Cambria Math" panose="02040503050406030204" pitchFamily="18" charset="0"/>
                          </a:rPr>
                          <m:t>,</m:t>
                        </m:r>
                        <m:r>
                          <a:rPr lang="en-US" sz="2200" i="1">
                            <a:latin typeface="Cambria Math" panose="02040503050406030204" pitchFamily="18" charset="0"/>
                          </a:rPr>
                          <m:t>𝑏</m:t>
                        </m:r>
                      </m:e>
                    </m:d>
                    <m:r>
                      <a:rPr lang="en-US" sz="2200" i="1">
                        <a:latin typeface="Cambria Math" panose="02040503050406030204" pitchFamily="18" charset="0"/>
                      </a:rPr>
                      <m:t>=1</m:t>
                    </m:r>
                  </m:oMath>
                </a14:m>
                <a:r>
                  <a:rPr lang="en-US" sz="2200" dirty="0"/>
                  <a:t> if and only if </a:t>
                </a:r>
                <a14:m>
                  <m:oMath xmlns:m="http://schemas.openxmlformats.org/officeDocument/2006/math">
                    <m:r>
                      <a:rPr lang="en-US" sz="2200" i="1">
                        <a:latin typeface="Cambria Math" panose="02040503050406030204" pitchFamily="18" charset="0"/>
                      </a:rPr>
                      <m:t>𝑎</m:t>
                    </m:r>
                    <m:r>
                      <a:rPr lang="en-US" sz="2200" i="1">
                        <a:latin typeface="Cambria Math" panose="02040503050406030204" pitchFamily="18" charset="0"/>
                      </a:rPr>
                      <m:t>⊕</m:t>
                    </m:r>
                    <m:r>
                      <a:rPr lang="en-US" sz="2200" i="1">
                        <a:latin typeface="Cambria Math" panose="02040503050406030204" pitchFamily="18" charset="0"/>
                      </a:rPr>
                      <m:t>𝑏</m:t>
                    </m:r>
                    <m:r>
                      <a:rPr lang="en-US" sz="2200" i="1">
                        <a:latin typeface="Cambria Math" panose="02040503050406030204" pitchFamily="18" charset="0"/>
                      </a:rPr>
                      <m:t>=</m:t>
                    </m:r>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oMath>
                </a14:m>
                <a:endParaRPr lang="en-US" sz="2200" dirty="0"/>
              </a:p>
              <a:p>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𝜔</m:t>
                        </m:r>
                      </m:e>
                      <m:sub>
                        <m:r>
                          <a:rPr lang="en-CA" sz="2400" b="0" i="1" smtClean="0">
                            <a:latin typeface="Cambria Math" panose="02040503050406030204" pitchFamily="18" charset="0"/>
                          </a:rPr>
                          <m:t>𝑐</m:t>
                        </m:r>
                      </m:sub>
                    </m:sSub>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𝐶𝐻𝑆𝐻</m:t>
                        </m:r>
                      </m:e>
                    </m:d>
                    <m:r>
                      <a:rPr lang="en-CA" sz="2400" b="0" i="1" smtClean="0">
                        <a:latin typeface="Cambria Math" panose="02040503050406030204" pitchFamily="18" charset="0"/>
                      </a:rPr>
                      <m:t>=</m:t>
                    </m:r>
                    <m:f>
                      <m:fPr>
                        <m:ctrlPr>
                          <a:rPr lang="en-CA" sz="2400" b="0" i="1" smtClean="0">
                            <a:latin typeface="Cambria Math" panose="02040503050406030204" pitchFamily="18" charset="0"/>
                          </a:rPr>
                        </m:ctrlPr>
                      </m:fPr>
                      <m:num>
                        <m:r>
                          <a:rPr lang="en-CA" sz="2400" b="0" i="1" smtClean="0">
                            <a:latin typeface="Cambria Math" panose="02040503050406030204" pitchFamily="18" charset="0"/>
                          </a:rPr>
                          <m:t>3</m:t>
                        </m:r>
                      </m:num>
                      <m:den>
                        <m:r>
                          <a:rPr lang="en-CA" sz="2400" b="0" i="1" smtClean="0">
                            <a:latin typeface="Cambria Math" panose="02040503050406030204" pitchFamily="18" charset="0"/>
                          </a:rPr>
                          <m:t>4</m:t>
                        </m:r>
                      </m:den>
                    </m:f>
                  </m:oMath>
                </a14:m>
                <a:endParaRPr lang="en-CA" sz="2400" b="0" dirty="0"/>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b="0" i="1" smtClean="0">
                            <a:latin typeface="Cambria Math" panose="02040503050406030204" pitchFamily="18" charset="0"/>
                          </a:rPr>
                          <m:t>𝑞</m:t>
                        </m:r>
                      </m:sub>
                    </m:sSub>
                    <m:d>
                      <m:dPr>
                        <m:ctrlPr>
                          <a:rPr lang="en-CA" sz="2400" i="1">
                            <a:latin typeface="Cambria Math" panose="02040503050406030204" pitchFamily="18" charset="0"/>
                          </a:rPr>
                        </m:ctrlPr>
                      </m:dPr>
                      <m:e>
                        <m:r>
                          <a:rPr lang="en-CA" sz="2400" i="1">
                            <a:latin typeface="Cambria Math" panose="02040503050406030204" pitchFamily="18" charset="0"/>
                          </a:rPr>
                          <m:t>𝐶𝐻𝑆𝐻</m:t>
                        </m:r>
                      </m:e>
                    </m:d>
                    <m:r>
                      <a:rPr lang="en-CA" sz="2400" i="1">
                        <a:latin typeface="Cambria Math" panose="02040503050406030204" pitchFamily="18" charset="0"/>
                      </a:rPr>
                      <m:t>=</m:t>
                    </m:r>
                    <m:r>
                      <a:rPr lang="en-CA" sz="2400" b="0" i="1" smtClean="0">
                        <a:latin typeface="Cambria Math" panose="02040503050406030204" pitchFamily="18" charset="0"/>
                      </a:rPr>
                      <m:t>.854…</m:t>
                    </m:r>
                  </m:oMath>
                </a14:m>
                <a:endParaRPr lang="en-CA" sz="2400" dirty="0"/>
              </a:p>
              <a:p>
                <a:pPr lvl="1"/>
                <a:endParaRPr lang="en-CA" sz="2000" dirty="0"/>
              </a:p>
              <a:p>
                <a:r>
                  <a:rPr lang="en-CA" sz="2400" dirty="0"/>
                  <a:t>Observing a winning probability greater than 75% indicates presence of entanglement</a:t>
                </a:r>
              </a:p>
              <a:p>
                <a:endParaRPr lang="en-CA" sz="2400" dirty="0"/>
              </a:p>
              <a:p>
                <a:r>
                  <a:rPr lang="en-CA" sz="2400" dirty="0"/>
                  <a:t>CHSH game guarantees more: it has a </a:t>
                </a:r>
                <a:r>
                  <a:rPr lang="en-CA" sz="2400" b="1" i="1" dirty="0"/>
                  <a:t>rigidity </a:t>
                </a:r>
                <a:r>
                  <a:rPr lang="en-CA" sz="2400" dirty="0"/>
                  <a:t>property.</a:t>
                </a:r>
              </a:p>
              <a:p>
                <a:pPr lvl="1"/>
                <a:endParaRPr lang="en-US" dirty="0"/>
              </a:p>
              <a:p>
                <a:endParaRPr lang="en-US" dirty="0"/>
              </a:p>
            </p:txBody>
          </p:sp>
        </mc:Choice>
        <mc:Fallback>
          <p:sp>
            <p:nvSpPr>
              <p:cNvPr id="3" name="Content Placeholder 2">
                <a:extLst>
                  <a:ext uri="{FF2B5EF4-FFF2-40B4-BE49-F238E27FC236}">
                    <a16:creationId xmlns:a16="http://schemas.microsoft.com/office/drawing/2014/main" id="{75A13272-4C1E-5749-A67B-8F4F439DDDF7}"/>
                  </a:ext>
                </a:extLst>
              </p:cNvPr>
              <p:cNvSpPr>
                <a:spLocks noGrp="1" noRot="1" noChangeAspect="1" noMove="1" noResize="1" noEditPoints="1" noAdjustHandles="1" noChangeArrowheads="1" noChangeShapeType="1" noTextEdit="1"/>
              </p:cNvSpPr>
              <p:nvPr>
                <p:ph idx="1"/>
              </p:nvPr>
            </p:nvSpPr>
            <p:spPr>
              <a:blipFill>
                <a:blip r:embed="rId2"/>
                <a:stretch>
                  <a:fillRect l="-724" t="-2047"/>
                </a:stretch>
              </a:blipFill>
            </p:spPr>
            <p:txBody>
              <a:bodyPr/>
              <a:lstStyle/>
              <a:p>
                <a:r>
                  <a:rPr lang="en-US">
                    <a:noFill/>
                  </a:rPr>
                  <a:t> </a:t>
                </a:r>
              </a:p>
            </p:txBody>
          </p:sp>
        </mc:Fallback>
      </mc:AlternateContent>
    </p:spTree>
    <p:extLst>
      <p:ext uri="{BB962C8B-B14F-4D97-AF65-F5344CB8AC3E}">
        <p14:creationId xmlns:p14="http://schemas.microsoft.com/office/powerpoint/2010/main" val="347163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7E9D-C649-5241-8739-C75EAA228B7C}"/>
              </a:ext>
            </a:extLst>
          </p:cNvPr>
          <p:cNvSpPr>
            <a:spLocks noGrp="1"/>
          </p:cNvSpPr>
          <p:nvPr>
            <p:ph type="title"/>
          </p:nvPr>
        </p:nvSpPr>
        <p:spPr/>
        <p:txBody>
          <a:bodyPr/>
          <a:lstStyle/>
          <a:p>
            <a:r>
              <a:rPr lang="en-US" dirty="0"/>
              <a:t>CHSH game rigidity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6CE760E-FED7-E540-92BC-F133462CD041}"/>
                  </a:ext>
                </a:extLst>
              </p:cNvPr>
              <p:cNvSpPr>
                <a:spLocks noGrp="1"/>
              </p:cNvSpPr>
              <p:nvPr>
                <p:ph idx="1"/>
              </p:nvPr>
            </p:nvSpPr>
            <p:spPr/>
            <p:txBody>
              <a:bodyPr>
                <a:normAutofit fontScale="85000" lnSpcReduction="20000"/>
              </a:bodyPr>
              <a:lstStyle/>
              <a:p>
                <a:r>
                  <a:rPr lang="en-US" dirty="0"/>
                  <a:t>Textbook quantum strategy for CHSH:</a:t>
                </a:r>
              </a:p>
              <a:p>
                <a:pPr lvl="1"/>
                <a:r>
                  <a:rPr lang="en-CA" dirty="0"/>
                  <a:t>Correlation: </a:t>
                </a:r>
                <a14:m>
                  <m:oMath xmlns:m="http://schemas.openxmlformats.org/officeDocument/2006/math">
                    <m:r>
                      <a:rPr lang="en-CA" b="0" i="1" smtClean="0">
                        <a:latin typeface="Cambria Math" panose="02040503050406030204" pitchFamily="18" charset="0"/>
                      </a:rPr>
                      <m:t>𝑝</m:t>
                    </m:r>
                    <m:d>
                      <m:dPr>
                        <m:ctrlPr>
                          <a:rPr lang="en-CA" b="0" i="1" smtClean="0">
                            <a:latin typeface="Cambria Math" panose="02040503050406030204" pitchFamily="18" charset="0"/>
                          </a:rPr>
                        </m:ctrlPr>
                      </m:dPr>
                      <m:e>
                        <m:r>
                          <a:rPr lang="en-CA" b="0" i="1" smtClean="0">
                            <a:latin typeface="Cambria Math" panose="02040503050406030204" pitchFamily="18" charset="0"/>
                          </a:rPr>
                          <m:t>𝑎</m:t>
                        </m:r>
                        <m:r>
                          <a:rPr lang="en-CA" b="0" i="1" smtClean="0">
                            <a:latin typeface="Cambria Math" panose="02040503050406030204" pitchFamily="18" charset="0"/>
                          </a:rPr>
                          <m:t>,</m:t>
                        </m:r>
                        <m:r>
                          <a:rPr lang="en-CA" b="0" i="1" smtClean="0">
                            <a:latin typeface="Cambria Math" panose="02040503050406030204" pitchFamily="18" charset="0"/>
                          </a:rPr>
                          <m:t>𝑏</m:t>
                        </m:r>
                      </m:e>
                      <m:e>
                        <m:r>
                          <a:rPr lang="en-CA" b="0" i="1" smtClean="0">
                            <a:latin typeface="Cambria Math" panose="02040503050406030204" pitchFamily="18" charset="0"/>
                          </a:rPr>
                          <m:t>𝑥</m:t>
                        </m:r>
                        <m:r>
                          <a:rPr lang="en-CA" b="0" i="1" smtClean="0">
                            <a:latin typeface="Cambria Math" panose="02040503050406030204" pitchFamily="18" charset="0"/>
                          </a:rPr>
                          <m:t>,</m:t>
                        </m:r>
                        <m:r>
                          <a:rPr lang="en-CA" b="0" i="1" smtClean="0">
                            <a:latin typeface="Cambria Math" panose="02040503050406030204" pitchFamily="18" charset="0"/>
                          </a:rPr>
                          <m:t>𝑦</m:t>
                        </m:r>
                      </m:e>
                    </m:d>
                    <m:r>
                      <a:rPr lang="en-US" i="1">
                        <a:latin typeface="Cambria Math" panose="02040503050406030204" pitchFamily="18" charset="0"/>
                      </a:rPr>
                      <m:t>=⟨</m:t>
                    </m:r>
                    <m:r>
                      <a:rPr lang="en-US" i="1">
                        <a:latin typeface="Cambria Math" panose="02040503050406030204" pitchFamily="18" charset="0"/>
                      </a:rPr>
                      <m:t>𝜓</m:t>
                    </m:r>
                    <m:r>
                      <a:rPr lang="en-US" i="1">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CA" i="1">
                            <a:latin typeface="Cambria Math" panose="02040503050406030204" pitchFamily="18" charset="0"/>
                          </a:rPr>
                          <m:t>𝑥</m:t>
                        </m:r>
                        <m:r>
                          <a:rPr lang="en-CA" i="1">
                            <a:latin typeface="Cambria Math" panose="02040503050406030204" pitchFamily="18" charset="0"/>
                          </a:rPr>
                          <m:t>,</m:t>
                        </m:r>
                        <m:r>
                          <a:rPr lang="en-US" i="1">
                            <a:latin typeface="Cambria Math" panose="02040503050406030204" pitchFamily="18" charset="0"/>
                          </a:rPr>
                          <m:t>𝑎</m:t>
                        </m:r>
                      </m:sub>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𝐵</m:t>
                        </m:r>
                      </m:e>
                      <m:sub>
                        <m:r>
                          <a:rPr lang="en-CA" i="1">
                            <a:latin typeface="Cambria Math" panose="02040503050406030204" pitchFamily="18" charset="0"/>
                          </a:rPr>
                          <m:t>𝑦</m:t>
                        </m:r>
                        <m:r>
                          <a:rPr lang="en-CA" i="1">
                            <a:latin typeface="Cambria Math" panose="02040503050406030204" pitchFamily="18" charset="0"/>
                          </a:rPr>
                          <m:t>,</m:t>
                        </m:r>
                        <m:r>
                          <a:rPr lang="en-US" i="1">
                            <a:latin typeface="Cambria Math" panose="02040503050406030204" pitchFamily="18" charset="0"/>
                          </a:rPr>
                          <m:t>𝑏</m:t>
                        </m:r>
                      </m:sub>
                      <m:sup/>
                    </m:sSubSup>
                    <m:r>
                      <a:rPr lang="en-US" i="1">
                        <a:latin typeface="Cambria Math" panose="02040503050406030204" pitchFamily="18" charset="0"/>
                      </a:rPr>
                      <m:t> </m:t>
                    </m:r>
                    <m:r>
                      <a:rPr lang="en-US" i="1">
                        <a:latin typeface="Cambria Math" panose="02040503050406030204" pitchFamily="18" charset="0"/>
                      </a:rPr>
                      <m:t>𝜓</m:t>
                    </m:r>
                    <m:r>
                      <a:rPr lang="en-US" i="1">
                        <a:latin typeface="Cambria Math" panose="02040503050406030204" pitchFamily="18" charset="0"/>
                      </a:rPr>
                      <m:t>⟩</m:t>
                    </m:r>
                  </m:oMath>
                </a14:m>
                <a:endParaRPr lang="en-US" dirty="0"/>
              </a:p>
              <a:p>
                <a:pPr lvl="1"/>
                <a:r>
                  <a:rPr lang="en-US" dirty="0"/>
                  <a:t>State </a:t>
                </a:r>
                <a14:m>
                  <m:oMath xmlns:m="http://schemas.openxmlformats.org/officeDocument/2006/math">
                    <m:d>
                      <m:dPr>
                        <m:begChr m:val="|"/>
                        <m:endChr m:val="⟩"/>
                        <m:ctrlPr>
                          <a:rPr lang="en-CA" b="0" i="0" smtClean="0">
                            <a:latin typeface="Cambria Math" panose="02040503050406030204" pitchFamily="18" charset="0"/>
                          </a:rPr>
                        </m:ctrlPr>
                      </m:dPr>
                      <m:e>
                        <m:r>
                          <a:rPr lang="en-US" i="1">
                            <a:latin typeface="Cambria Math" panose="02040503050406030204" pitchFamily="18" charset="0"/>
                          </a:rPr>
                          <m:t>𝜓</m:t>
                        </m:r>
                      </m:e>
                    </m:d>
                    <m:r>
                      <a:rPr lang="en-CA" b="0" i="1" smtClean="0">
                        <a:latin typeface="Cambria Math" panose="02040503050406030204" pitchFamily="18" charset="0"/>
                      </a:rPr>
                      <m:t>=</m:t>
                    </m:r>
                    <m:f>
                      <m:fPr>
                        <m:ctrlPr>
                          <a:rPr lang="en-CA" b="0" i="1" smtClean="0">
                            <a:latin typeface="Cambria Math" panose="02040503050406030204" pitchFamily="18" charset="0"/>
                          </a:rPr>
                        </m:ctrlPr>
                      </m:fPr>
                      <m:num>
                        <m:r>
                          <a:rPr lang="en-CA" b="0" i="1" smtClean="0">
                            <a:latin typeface="Cambria Math" panose="02040503050406030204" pitchFamily="18" charset="0"/>
                          </a:rPr>
                          <m:t>1</m:t>
                        </m:r>
                      </m:num>
                      <m:den>
                        <m:rad>
                          <m:radPr>
                            <m:degHide m:val="on"/>
                            <m:ctrlPr>
                              <a:rPr lang="en-CA" b="0" i="1" smtClean="0">
                                <a:latin typeface="Cambria Math" panose="02040503050406030204" pitchFamily="18" charset="0"/>
                              </a:rPr>
                            </m:ctrlPr>
                          </m:radPr>
                          <m:deg/>
                          <m:e>
                            <m:r>
                              <a:rPr lang="en-CA" b="0" i="1" smtClean="0">
                                <a:latin typeface="Cambria Math" panose="02040503050406030204" pitchFamily="18" charset="0"/>
                              </a:rPr>
                              <m:t>2</m:t>
                            </m:r>
                          </m:e>
                        </m:rad>
                      </m:den>
                    </m:f>
                    <m:d>
                      <m:dPr>
                        <m:ctrlPr>
                          <a:rPr lang="en-CA" b="0" i="1" smtClean="0">
                            <a:latin typeface="Cambria Math" panose="02040503050406030204" pitchFamily="18" charset="0"/>
                          </a:rPr>
                        </m:ctrlPr>
                      </m:dPr>
                      <m:e>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00</m:t>
                            </m:r>
                          </m:e>
                        </m:d>
                        <m:r>
                          <a:rPr lang="en-CA" b="0" i="1" smtClean="0">
                            <a:latin typeface="Cambria Math" panose="02040503050406030204" pitchFamily="18" charset="0"/>
                          </a:rPr>
                          <m:t>+|11⟩</m:t>
                        </m:r>
                      </m:e>
                    </m:d>
                    <m:r>
                      <a:rPr lang="en-CA" b="0" i="1" smtClean="0">
                        <a:latin typeface="Cambria Math" panose="02040503050406030204" pitchFamily="18" charset="0"/>
                      </a:rPr>
                      <m:t>∈</m:t>
                    </m:r>
                    <m:sSup>
                      <m:sSupPr>
                        <m:ctrlPr>
                          <a:rPr lang="en-CA" b="0" i="1" smtClean="0">
                            <a:latin typeface="Cambria Math" panose="02040503050406030204" pitchFamily="18" charset="0"/>
                            <a:ea typeface="Cambria Math" panose="02040503050406030204" pitchFamily="18" charset="0"/>
                          </a:rPr>
                        </m:ctrlPr>
                      </m:sSupPr>
                      <m:e>
                        <m:r>
                          <a:rPr lang="en-CA" b="0" i="1" smtClean="0">
                            <a:latin typeface="Cambria Math" panose="02040503050406030204" pitchFamily="18" charset="0"/>
                            <a:ea typeface="Cambria Math" panose="02040503050406030204" pitchFamily="18" charset="0"/>
                          </a:rPr>
                          <m:t>ℂ</m:t>
                        </m:r>
                      </m:e>
                      <m:sup>
                        <m:r>
                          <a:rPr lang="en-CA" b="0" i="1" smtClean="0">
                            <a:latin typeface="Cambria Math" panose="02040503050406030204" pitchFamily="18" charset="0"/>
                            <a:ea typeface="Cambria Math" panose="02040503050406030204" pitchFamily="18" charset="0"/>
                          </a:rPr>
                          <m:t>2</m:t>
                        </m:r>
                      </m:sup>
                    </m:sSup>
                    <m:r>
                      <a:rPr lang="en-CA" b="0" i="1" smtClean="0">
                        <a:latin typeface="Cambria Math" panose="02040503050406030204" pitchFamily="18" charset="0"/>
                        <a:ea typeface="Cambria Math" panose="02040503050406030204" pitchFamily="18" charset="0"/>
                      </a:rPr>
                      <m:t>⊗</m:t>
                    </m:r>
                    <m:sSup>
                      <m:sSupPr>
                        <m:ctrlPr>
                          <a:rPr lang="en-CA" i="1">
                            <a:latin typeface="Cambria Math" panose="02040503050406030204" pitchFamily="18" charset="0"/>
                            <a:ea typeface="Cambria Math" panose="02040503050406030204" pitchFamily="18" charset="0"/>
                          </a:rPr>
                        </m:ctrlPr>
                      </m:sSupPr>
                      <m:e>
                        <m:r>
                          <a:rPr lang="en-CA" i="1">
                            <a:latin typeface="Cambria Math" panose="02040503050406030204" pitchFamily="18" charset="0"/>
                            <a:ea typeface="Cambria Math" panose="02040503050406030204" pitchFamily="18" charset="0"/>
                          </a:rPr>
                          <m:t>ℂ</m:t>
                        </m:r>
                      </m:e>
                      <m:sup>
                        <m:r>
                          <a:rPr lang="en-CA" i="1">
                            <a:latin typeface="Cambria Math" panose="02040503050406030204" pitchFamily="18" charset="0"/>
                            <a:ea typeface="Cambria Math" panose="02040503050406030204" pitchFamily="18" charset="0"/>
                          </a:rPr>
                          <m:t>2</m:t>
                        </m:r>
                      </m:sup>
                    </m:sSup>
                  </m:oMath>
                </a14:m>
                <a:endParaRPr lang="en-US" dirty="0"/>
              </a:p>
              <a:p>
                <a:pPr lvl="1"/>
                <a:r>
                  <a:rPr lang="en-US" dirty="0"/>
                  <a:t>Measurement operators: </a:t>
                </a:r>
                <a:br>
                  <a:rPr lang="en-US" dirty="0"/>
                </a:br>
                <a:br>
                  <a:rPr lang="en-US" dirty="0"/>
                </a:b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0</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0,0</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0,1</m:t>
                        </m:r>
                      </m:sub>
                    </m:sSub>
                    <m:r>
                      <a:rPr lang="en-CA" b="0" i="1" smtClean="0">
                        <a:latin typeface="Cambria Math" panose="02040503050406030204" pitchFamily="18" charset="0"/>
                      </a:rPr>
                      <m:t>=</m:t>
                    </m:r>
                    <m:d>
                      <m:dPr>
                        <m:ctrlPr>
                          <a:rPr lang="en-CA" b="0" i="1" smtClean="0">
                            <a:latin typeface="Cambria Math" panose="02040503050406030204" pitchFamily="18" charset="0"/>
                          </a:rPr>
                        </m:ctrlPr>
                      </m:dPr>
                      <m:e>
                        <m:m>
                          <m:mPr>
                            <m:mcs>
                              <m:mc>
                                <m:mcPr>
                                  <m:count m:val="2"/>
                                  <m:mcJc m:val="center"/>
                                </m:mcPr>
                              </m:mc>
                            </m:mcs>
                            <m:ctrlPr>
                              <a:rPr lang="en-CA" b="0" i="1" smtClean="0">
                                <a:latin typeface="Cambria Math" panose="02040503050406030204" pitchFamily="18" charset="0"/>
                              </a:rPr>
                            </m:ctrlPr>
                          </m:mPr>
                          <m:mr>
                            <m:e>
                              <m:r>
                                <m:rPr>
                                  <m:brk m:alnAt="7"/>
                                </m:rPr>
                                <a:rPr lang="en-CA" b="0" i="1" smtClean="0">
                                  <a:latin typeface="Cambria Math" panose="02040503050406030204" pitchFamily="18" charset="0"/>
                                </a:rPr>
                                <m:t>1</m:t>
                              </m:r>
                            </m:e>
                            <m:e>
                              <m:r>
                                <a:rPr lang="en-CA" b="0" i="1" smtClean="0">
                                  <a:latin typeface="Cambria Math" panose="02040503050406030204" pitchFamily="18" charset="0"/>
                                </a:rPr>
                                <m:t>0</m:t>
                              </m:r>
                            </m:e>
                          </m:mr>
                          <m:mr>
                            <m:e>
                              <m:r>
                                <a:rPr lang="en-CA" b="0" i="1" smtClean="0">
                                  <a:latin typeface="Cambria Math" panose="02040503050406030204" pitchFamily="18" charset="0"/>
                                </a:rPr>
                                <m:t>0</m:t>
                              </m:r>
                            </m:e>
                            <m:e>
                              <m:r>
                                <a:rPr lang="en-CA" b="0" i="1" smtClean="0">
                                  <a:latin typeface="Cambria Math" panose="02040503050406030204" pitchFamily="18" charset="0"/>
                                </a:rPr>
                                <m:t>−1</m:t>
                              </m:r>
                            </m:e>
                          </m:mr>
                        </m:m>
                      </m:e>
                    </m:d>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𝜎</m:t>
                        </m:r>
                      </m:e>
                      <m:sub>
                        <m:r>
                          <a:rPr lang="en-CA" b="0" i="1" smtClean="0">
                            <a:latin typeface="Cambria Math" panose="02040503050406030204" pitchFamily="18" charset="0"/>
                          </a:rPr>
                          <m:t>𝑍</m:t>
                        </m:r>
                      </m:sub>
                    </m:sSub>
                  </m:oMath>
                </a14:m>
                <a:br>
                  <a:rPr lang="en-CA" dirty="0"/>
                </a:br>
                <a:br>
                  <a:rPr lang="en-CA" dirty="0"/>
                </a:b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𝐴</m:t>
                        </m:r>
                      </m:e>
                      <m:sub>
                        <m:r>
                          <a:rPr lang="en-CA" b="0" i="1" smtClean="0">
                            <a:latin typeface="Cambria Math" panose="02040503050406030204" pitchFamily="18" charset="0"/>
                          </a:rPr>
                          <m:t>1</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𝐴</m:t>
                        </m:r>
                      </m:e>
                      <m:sub>
                        <m:r>
                          <a:rPr lang="en-CA" b="0" i="1" smtClean="0">
                            <a:latin typeface="Cambria Math" panose="02040503050406030204" pitchFamily="18" charset="0"/>
                          </a:rPr>
                          <m:t>1</m:t>
                        </m:r>
                        <m:r>
                          <a:rPr lang="en-CA" i="1">
                            <a:latin typeface="Cambria Math" panose="02040503050406030204" pitchFamily="18" charset="0"/>
                          </a:rPr>
                          <m:t>,0</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𝐴</m:t>
                        </m:r>
                      </m:e>
                      <m:sub>
                        <m:r>
                          <a:rPr lang="en-CA" b="0" i="1" smtClean="0">
                            <a:latin typeface="Cambria Math" panose="02040503050406030204" pitchFamily="18" charset="0"/>
                          </a:rPr>
                          <m:t>1</m:t>
                        </m:r>
                        <m:r>
                          <a:rPr lang="en-CA" i="1">
                            <a:latin typeface="Cambria Math" panose="02040503050406030204" pitchFamily="18" charset="0"/>
                          </a:rPr>
                          <m:t>,1</m:t>
                        </m:r>
                      </m:sub>
                    </m:sSub>
                    <m:r>
                      <a:rPr lang="en-CA" i="1">
                        <a:latin typeface="Cambria Math" panose="02040503050406030204" pitchFamily="18" charset="0"/>
                      </a:rPr>
                      <m:t>=</m:t>
                    </m:r>
                    <m:d>
                      <m:dPr>
                        <m:ctrlPr>
                          <a:rPr lang="en-CA" i="1">
                            <a:latin typeface="Cambria Math" panose="02040503050406030204" pitchFamily="18" charset="0"/>
                          </a:rPr>
                        </m:ctrlPr>
                      </m:dPr>
                      <m:e>
                        <m:m>
                          <m:mPr>
                            <m:mcs>
                              <m:mc>
                                <m:mcPr>
                                  <m:count m:val="2"/>
                                  <m:mcJc m:val="center"/>
                                </m:mcPr>
                              </m:mc>
                            </m:mcs>
                            <m:ctrlPr>
                              <a:rPr lang="en-CA" i="1">
                                <a:latin typeface="Cambria Math" panose="02040503050406030204" pitchFamily="18" charset="0"/>
                              </a:rPr>
                            </m:ctrlPr>
                          </m:mPr>
                          <m:mr>
                            <m:e>
                              <m:r>
                                <m:rPr>
                                  <m:brk m:alnAt="7"/>
                                </m:rPr>
                                <a:rPr lang="en-CA" b="0" i="1" smtClean="0">
                                  <a:latin typeface="Cambria Math" panose="02040503050406030204" pitchFamily="18" charset="0"/>
                                </a:rPr>
                                <m:t>0</m:t>
                              </m:r>
                            </m:e>
                            <m:e>
                              <m:r>
                                <a:rPr lang="en-CA" b="0" i="1" smtClean="0">
                                  <a:latin typeface="Cambria Math" panose="02040503050406030204" pitchFamily="18" charset="0"/>
                                </a:rPr>
                                <m:t>1</m:t>
                              </m:r>
                            </m:e>
                          </m:mr>
                          <m:mr>
                            <m:e>
                              <m:r>
                                <a:rPr lang="en-CA" b="0" i="1" smtClean="0">
                                  <a:latin typeface="Cambria Math" panose="02040503050406030204" pitchFamily="18" charset="0"/>
                                </a:rPr>
                                <m:t>1</m:t>
                              </m:r>
                            </m:e>
                            <m:e>
                              <m:r>
                                <a:rPr lang="en-CA" b="0" i="1" smtClean="0">
                                  <a:latin typeface="Cambria Math" panose="02040503050406030204" pitchFamily="18" charset="0"/>
                                </a:rPr>
                                <m:t>0</m:t>
                              </m:r>
                            </m:e>
                          </m:mr>
                        </m:m>
                      </m:e>
                    </m:d>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𝜎</m:t>
                        </m:r>
                      </m:e>
                      <m:sub>
                        <m:r>
                          <a:rPr lang="en-CA" b="0" i="1" smtClean="0">
                            <a:latin typeface="Cambria Math" panose="02040503050406030204" pitchFamily="18" charset="0"/>
                          </a:rPr>
                          <m:t>𝑋</m:t>
                        </m:r>
                      </m:sub>
                    </m:sSub>
                  </m:oMath>
                </a14:m>
                <a:br>
                  <a:rPr lang="en-CA" dirty="0"/>
                </a:br>
                <a:br>
                  <a:rPr lang="en-CA" dirty="0"/>
                </a:br>
                <a:br>
                  <a:rPr lang="en-CA" dirty="0"/>
                </a:b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𝐵</m:t>
                        </m:r>
                      </m:e>
                      <m:sub>
                        <m:r>
                          <a:rPr lang="en-CA" b="0" i="1" smtClean="0">
                            <a:latin typeface="Cambria Math" panose="02040503050406030204" pitchFamily="18" charset="0"/>
                          </a:rPr>
                          <m:t>0</m:t>
                        </m:r>
                      </m:sub>
                    </m:sSub>
                    <m:r>
                      <a:rPr lang="en-CA" i="1">
                        <a:latin typeface="Cambria Math" panose="02040503050406030204" pitchFamily="18" charset="0"/>
                      </a:rPr>
                      <m:t>=</m:t>
                    </m:r>
                    <m:f>
                      <m:fPr>
                        <m:ctrlPr>
                          <a:rPr lang="en-CA" b="0" i="1" smtClean="0">
                            <a:latin typeface="Cambria Math" panose="02040503050406030204" pitchFamily="18" charset="0"/>
                          </a:rPr>
                        </m:ctrlPr>
                      </m:fPr>
                      <m:num>
                        <m:r>
                          <a:rPr lang="en-CA" b="0" i="1" smtClean="0">
                            <a:latin typeface="Cambria Math" panose="02040503050406030204" pitchFamily="18" charset="0"/>
                          </a:rPr>
                          <m:t>1</m:t>
                        </m:r>
                      </m:num>
                      <m:den>
                        <m:rad>
                          <m:radPr>
                            <m:degHide m:val="on"/>
                            <m:ctrlPr>
                              <a:rPr lang="en-CA" b="0" i="1" smtClean="0">
                                <a:latin typeface="Cambria Math" panose="02040503050406030204" pitchFamily="18" charset="0"/>
                              </a:rPr>
                            </m:ctrlPr>
                          </m:radPr>
                          <m:deg/>
                          <m:e>
                            <m:r>
                              <a:rPr lang="en-CA" b="0" i="1" smtClean="0">
                                <a:latin typeface="Cambria Math" panose="02040503050406030204" pitchFamily="18" charset="0"/>
                              </a:rPr>
                              <m:t>2</m:t>
                            </m:r>
                          </m:e>
                        </m:rad>
                      </m:den>
                    </m:f>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𝜎</m:t>
                        </m:r>
                      </m:e>
                      <m:sub>
                        <m:r>
                          <a:rPr lang="en-CA" i="1">
                            <a:latin typeface="Cambria Math" panose="02040503050406030204" pitchFamily="18" charset="0"/>
                          </a:rPr>
                          <m:t>𝑍</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𝜎</m:t>
                        </m:r>
                      </m:e>
                      <m:sub>
                        <m:r>
                          <a:rPr lang="en-CA" b="0" i="1" smtClean="0">
                            <a:latin typeface="Cambria Math" panose="02040503050406030204" pitchFamily="18" charset="0"/>
                          </a:rPr>
                          <m:t>𝑋</m:t>
                        </m:r>
                      </m:sub>
                    </m:sSub>
                    <m:r>
                      <a:rPr lang="en-CA" b="0" i="1" smtClean="0">
                        <a:latin typeface="Cambria Math" panose="02040503050406030204" pitchFamily="18" charset="0"/>
                      </a:rPr>
                      <m:t>)</m:t>
                    </m:r>
                  </m:oMath>
                </a14:m>
                <a:br>
                  <a:rPr lang="en-CA" dirty="0"/>
                </a:br>
                <a:br>
                  <a:rPr lang="en-CA" dirty="0"/>
                </a:b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𝐵</m:t>
                        </m:r>
                      </m:e>
                      <m:sub>
                        <m:r>
                          <a:rPr lang="en-CA" i="1">
                            <a:latin typeface="Cambria Math" panose="02040503050406030204" pitchFamily="18" charset="0"/>
                          </a:rPr>
                          <m:t>0</m:t>
                        </m:r>
                      </m:sub>
                    </m:sSub>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1</m:t>
                        </m:r>
                      </m:num>
                      <m:den>
                        <m:rad>
                          <m:radPr>
                            <m:degHide m:val="on"/>
                            <m:ctrlPr>
                              <a:rPr lang="en-CA" i="1">
                                <a:latin typeface="Cambria Math" panose="02040503050406030204" pitchFamily="18" charset="0"/>
                              </a:rPr>
                            </m:ctrlPr>
                          </m:radPr>
                          <m:deg/>
                          <m:e>
                            <m:r>
                              <a:rPr lang="en-CA" i="1">
                                <a:latin typeface="Cambria Math" panose="02040503050406030204" pitchFamily="18" charset="0"/>
                              </a:rPr>
                              <m:t>2</m:t>
                            </m:r>
                          </m:e>
                        </m:rad>
                      </m:den>
                    </m:f>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𝜎</m:t>
                        </m:r>
                      </m:e>
                      <m:sub>
                        <m:r>
                          <a:rPr lang="en-CA" i="1">
                            <a:latin typeface="Cambria Math" panose="02040503050406030204" pitchFamily="18" charset="0"/>
                          </a:rPr>
                          <m:t>𝑍</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𝜎</m:t>
                        </m:r>
                      </m:e>
                      <m:sub>
                        <m:r>
                          <a:rPr lang="en-CA" i="1">
                            <a:latin typeface="Cambria Math" panose="02040503050406030204" pitchFamily="18" charset="0"/>
                          </a:rPr>
                          <m:t>𝑋</m:t>
                        </m:r>
                      </m:sub>
                    </m:sSub>
                    <m:r>
                      <a:rPr lang="en-CA" i="1">
                        <a:latin typeface="Cambria Math" panose="02040503050406030204" pitchFamily="18" charset="0"/>
                      </a:rPr>
                      <m:t>)</m:t>
                    </m:r>
                  </m:oMath>
                </a14:m>
                <a:endParaRPr lang="en-US" dirty="0"/>
              </a:p>
            </p:txBody>
          </p:sp>
        </mc:Choice>
        <mc:Fallback>
          <p:sp>
            <p:nvSpPr>
              <p:cNvPr id="3" name="Content Placeholder 2">
                <a:extLst>
                  <a:ext uri="{FF2B5EF4-FFF2-40B4-BE49-F238E27FC236}">
                    <a16:creationId xmlns:a16="http://schemas.microsoft.com/office/drawing/2014/main" id="{B6CE760E-FED7-E540-92BC-F133462CD041}"/>
                  </a:ext>
                </a:extLst>
              </p:cNvPr>
              <p:cNvSpPr>
                <a:spLocks noGrp="1" noRot="1" noChangeAspect="1" noMove="1" noResize="1" noEditPoints="1" noAdjustHandles="1" noChangeArrowheads="1" noChangeShapeType="1" noTextEdit="1"/>
              </p:cNvSpPr>
              <p:nvPr>
                <p:ph idx="1"/>
              </p:nvPr>
            </p:nvSpPr>
            <p:spPr>
              <a:blipFill>
                <a:blip r:embed="rId2"/>
                <a:stretch>
                  <a:fillRect l="-724" t="-3509"/>
                </a:stretch>
              </a:blipFill>
            </p:spPr>
            <p:txBody>
              <a:bodyPr/>
              <a:lstStyle/>
              <a:p>
                <a:r>
                  <a:rPr lang="en-US">
                    <a:noFill/>
                  </a:rPr>
                  <a:t> </a:t>
                </a:r>
              </a:p>
            </p:txBody>
          </p:sp>
        </mc:Fallback>
      </mc:AlternateContent>
    </p:spTree>
    <p:extLst>
      <p:ext uri="{BB962C8B-B14F-4D97-AF65-F5344CB8AC3E}">
        <p14:creationId xmlns:p14="http://schemas.microsoft.com/office/powerpoint/2010/main" val="325255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7E9D-C649-5241-8739-C75EAA228B7C}"/>
              </a:ext>
            </a:extLst>
          </p:cNvPr>
          <p:cNvSpPr>
            <a:spLocks noGrp="1"/>
          </p:cNvSpPr>
          <p:nvPr>
            <p:ph type="title"/>
          </p:nvPr>
        </p:nvSpPr>
        <p:spPr/>
        <p:txBody>
          <a:bodyPr/>
          <a:lstStyle/>
          <a:p>
            <a:r>
              <a:rPr lang="en-US" dirty="0"/>
              <a:t>CHSH game rigidity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6CE760E-FED7-E540-92BC-F133462CD041}"/>
                  </a:ext>
                </a:extLst>
              </p:cNvPr>
              <p:cNvSpPr>
                <a:spLocks noGrp="1"/>
              </p:cNvSpPr>
              <p:nvPr>
                <p:ph idx="1"/>
              </p:nvPr>
            </p:nvSpPr>
            <p:spPr/>
            <p:txBody>
              <a:bodyPr>
                <a:normAutofit lnSpcReduction="10000"/>
              </a:bodyPr>
              <a:lstStyle/>
              <a:p>
                <a:r>
                  <a:rPr lang="en-US" sz="2400" dirty="0"/>
                  <a:t>Suppose </a:t>
                </a:r>
                <a:r>
                  <a:rPr lang="en-CA" sz="2400" dirty="0"/>
                  <a:t>: </a:t>
                </a:r>
                <a14:m>
                  <m:oMath xmlns:m="http://schemas.openxmlformats.org/officeDocument/2006/math">
                    <m:r>
                      <a:rPr lang="en-CA" sz="2400" i="1">
                        <a:latin typeface="Cambria Math" panose="02040503050406030204" pitchFamily="18" charset="0"/>
                      </a:rPr>
                      <m:t>𝑝</m:t>
                    </m:r>
                    <m:d>
                      <m:dPr>
                        <m:ctrlPr>
                          <a:rPr lang="en-CA" sz="2400" i="1">
                            <a:latin typeface="Cambria Math" panose="02040503050406030204" pitchFamily="18" charset="0"/>
                          </a:rPr>
                        </m:ctrlPr>
                      </m:dPr>
                      <m:e>
                        <m:r>
                          <a:rPr lang="en-CA" sz="2400" i="1">
                            <a:latin typeface="Cambria Math" panose="02040503050406030204" pitchFamily="18" charset="0"/>
                          </a:rPr>
                          <m:t>𝑎</m:t>
                        </m:r>
                        <m:r>
                          <a:rPr lang="en-CA" sz="2400" i="1">
                            <a:latin typeface="Cambria Math" panose="02040503050406030204" pitchFamily="18" charset="0"/>
                          </a:rPr>
                          <m:t>,</m:t>
                        </m:r>
                        <m:r>
                          <a:rPr lang="en-CA" sz="2400" i="1">
                            <a:latin typeface="Cambria Math" panose="02040503050406030204" pitchFamily="18" charset="0"/>
                          </a:rPr>
                          <m:t>𝑏</m:t>
                        </m:r>
                      </m:e>
                      <m:e>
                        <m:r>
                          <a:rPr lang="en-CA" sz="2400" i="1">
                            <a:latin typeface="Cambria Math" panose="02040503050406030204" pitchFamily="18" charset="0"/>
                          </a:rPr>
                          <m:t>𝑥</m:t>
                        </m:r>
                        <m:r>
                          <a:rPr lang="en-CA" sz="2400" i="1">
                            <a:latin typeface="Cambria Math" panose="02040503050406030204" pitchFamily="18" charset="0"/>
                          </a:rPr>
                          <m:t>,</m:t>
                        </m:r>
                        <m:r>
                          <a:rPr lang="en-CA" sz="2400" i="1">
                            <a:latin typeface="Cambria Math" panose="02040503050406030204" pitchFamily="18" charset="0"/>
                          </a:rPr>
                          <m:t>𝑦</m:t>
                        </m:r>
                      </m:e>
                    </m:d>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𝜓</m:t>
                        </m:r>
                        <m:r>
                          <a:rPr lang="en-US" sz="2400" i="1">
                            <a:latin typeface="Cambria Math" panose="02040503050406030204" pitchFamily="18" charset="0"/>
                          </a:rPr>
                          <m:t>, </m:t>
                        </m:r>
                        <m:sSubSup>
                          <m:sSubSupPr>
                            <m:ctrlPr>
                              <a:rPr lang="en-US" sz="2400" i="1">
                                <a:latin typeface="Cambria Math" panose="02040503050406030204" pitchFamily="18" charset="0"/>
                              </a:rPr>
                            </m:ctrlPr>
                          </m:sSubSupPr>
                          <m:e>
                            <m:r>
                              <a:rPr lang="en-US" sz="2400" i="1">
                                <a:latin typeface="Cambria Math" panose="02040503050406030204" pitchFamily="18" charset="0"/>
                              </a:rPr>
                              <m:t>𝐴</m:t>
                            </m:r>
                          </m:e>
                          <m:sub>
                            <m:r>
                              <a:rPr lang="en-CA" sz="2400" i="1">
                                <a:latin typeface="Cambria Math" panose="02040503050406030204" pitchFamily="18" charset="0"/>
                              </a:rPr>
                              <m:t>𝑥</m:t>
                            </m:r>
                            <m:r>
                              <a:rPr lang="en-CA" sz="2400" i="1">
                                <a:latin typeface="Cambria Math" panose="02040503050406030204" pitchFamily="18" charset="0"/>
                              </a:rPr>
                              <m:t>,</m:t>
                            </m:r>
                            <m:r>
                              <a:rPr lang="en-US" sz="2400" i="1">
                                <a:latin typeface="Cambria Math" panose="02040503050406030204" pitchFamily="18" charset="0"/>
                              </a:rPr>
                              <m:t>𝑎</m:t>
                            </m:r>
                          </m:sub>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𝐵</m:t>
                            </m:r>
                          </m:e>
                          <m:sub>
                            <m:r>
                              <a:rPr lang="en-CA" sz="2400" i="1">
                                <a:latin typeface="Cambria Math" panose="02040503050406030204" pitchFamily="18" charset="0"/>
                              </a:rPr>
                              <m:t>𝑦</m:t>
                            </m:r>
                            <m:r>
                              <a:rPr lang="en-CA" sz="2400" i="1">
                                <a:latin typeface="Cambria Math" panose="02040503050406030204" pitchFamily="18" charset="0"/>
                              </a:rPr>
                              <m:t>,</m:t>
                            </m:r>
                            <m:r>
                              <a:rPr lang="en-US" sz="2400" i="1">
                                <a:latin typeface="Cambria Math" panose="02040503050406030204" pitchFamily="18" charset="0"/>
                              </a:rPr>
                              <m:t>𝑏</m:t>
                            </m:r>
                          </m:sub>
                          <m:sup/>
                        </m:sSubSup>
                        <m:r>
                          <a:rPr lang="en-US" sz="2400" i="1">
                            <a:latin typeface="Cambria Math" panose="02040503050406030204" pitchFamily="18" charset="0"/>
                          </a:rPr>
                          <m:t> </m:t>
                        </m:r>
                        <m:r>
                          <a:rPr lang="en-US" sz="2400" i="1">
                            <a:latin typeface="Cambria Math" panose="02040503050406030204" pitchFamily="18" charset="0"/>
                          </a:rPr>
                          <m:t>𝜓</m:t>
                        </m:r>
                      </m:e>
                    </m:d>
                  </m:oMath>
                </a14:m>
                <a:r>
                  <a:rPr lang="en-US" sz="2400" dirty="0"/>
                  <a:t> achieves optimal winning probability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i="1">
                            <a:latin typeface="Cambria Math" panose="02040503050406030204" pitchFamily="18" charset="0"/>
                          </a:rPr>
                          <m:t>𝑞</m:t>
                        </m:r>
                      </m:sub>
                    </m:sSub>
                    <m:d>
                      <m:dPr>
                        <m:ctrlPr>
                          <a:rPr lang="en-CA" sz="2400" i="1">
                            <a:latin typeface="Cambria Math" panose="02040503050406030204" pitchFamily="18" charset="0"/>
                          </a:rPr>
                        </m:ctrlPr>
                      </m:dPr>
                      <m:e>
                        <m:r>
                          <a:rPr lang="en-CA" sz="2400" i="1">
                            <a:latin typeface="Cambria Math" panose="02040503050406030204" pitchFamily="18" charset="0"/>
                          </a:rPr>
                          <m:t>𝐶𝐻𝑆𝐻</m:t>
                        </m:r>
                      </m:e>
                    </m:d>
                    <m:r>
                      <a:rPr lang="en-CA" sz="2400" b="0" i="0" smtClean="0">
                        <a:latin typeface="Cambria Math" panose="02040503050406030204" pitchFamily="18" charset="0"/>
                      </a:rPr>
                      <m:t>.</m:t>
                    </m:r>
                  </m:oMath>
                </a14:m>
                <a:endParaRPr lang="en-US" sz="2400" dirty="0"/>
              </a:p>
              <a:p>
                <a:endParaRPr lang="en-US" sz="2400" dirty="0"/>
              </a:p>
              <a:p>
                <a:r>
                  <a:rPr lang="en-US" sz="2400" dirty="0"/>
                  <a:t>This forces certain anti-commutation relations:</a:t>
                </a:r>
              </a:p>
              <a:p>
                <a:pPr lvl="1"/>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0</m:t>
                        </m:r>
                      </m:sub>
                    </m:s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1</m:t>
                        </m:r>
                      </m:sub>
                    </m:sSub>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𝜓</m:t>
                        </m:r>
                      </m:e>
                    </m:d>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1</m:t>
                        </m:r>
                      </m:sub>
                    </m:s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0</m:t>
                        </m:r>
                      </m:sub>
                    </m:sSub>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𝜓</m:t>
                        </m:r>
                      </m:e>
                    </m:d>
                  </m:oMath>
                </a14:m>
                <a:endParaRPr lang="en-CA" sz="2000" b="0" dirty="0"/>
              </a:p>
              <a:p>
                <a:pPr lvl="1"/>
                <a14:m>
                  <m:oMath xmlns:m="http://schemas.openxmlformats.org/officeDocument/2006/math">
                    <m:sSub>
                      <m:sSubPr>
                        <m:ctrlPr>
                          <a:rPr lang="en-CA" sz="2000" i="1">
                            <a:latin typeface="Cambria Math" panose="02040503050406030204" pitchFamily="18" charset="0"/>
                          </a:rPr>
                        </m:ctrlPr>
                      </m:sSubPr>
                      <m:e>
                        <m:r>
                          <a:rPr lang="en-CA" sz="2000" b="0" i="1" smtClean="0">
                            <a:latin typeface="Cambria Math" panose="02040503050406030204" pitchFamily="18" charset="0"/>
                          </a:rPr>
                          <m:t>𝐵</m:t>
                        </m:r>
                      </m:e>
                      <m:sub>
                        <m:r>
                          <a:rPr lang="en-CA" sz="2000" i="1">
                            <a:latin typeface="Cambria Math" panose="02040503050406030204" pitchFamily="18" charset="0"/>
                          </a:rPr>
                          <m:t>0</m:t>
                        </m:r>
                      </m:sub>
                    </m:sSub>
                    <m:r>
                      <a:rPr lang="en-CA" sz="2000" b="0" i="1" smtClean="0">
                        <a:latin typeface="Cambria Math" panose="02040503050406030204" pitchFamily="18" charset="0"/>
                      </a:rPr>
                      <m:t>𝐵</m:t>
                    </m:r>
                    <m:d>
                      <m:dPr>
                        <m:begChr m:val="|"/>
                        <m:endChr m:val="⟩"/>
                        <m:ctrlPr>
                          <a:rPr lang="en-CA" sz="2000" i="1">
                            <a:latin typeface="Cambria Math" panose="02040503050406030204" pitchFamily="18" charset="0"/>
                          </a:rPr>
                        </m:ctrlPr>
                      </m:dPr>
                      <m:e>
                        <m:r>
                          <a:rPr lang="en-CA" sz="2000" i="1">
                            <a:latin typeface="Cambria Math" panose="02040503050406030204" pitchFamily="18" charset="0"/>
                          </a:rPr>
                          <m:t>𝜓</m:t>
                        </m:r>
                      </m:e>
                    </m:d>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b="0" i="1" smtClean="0">
                            <a:latin typeface="Cambria Math" panose="02040503050406030204" pitchFamily="18" charset="0"/>
                          </a:rPr>
                          <m:t>𝐵</m:t>
                        </m:r>
                      </m:e>
                      <m:sub>
                        <m:r>
                          <a:rPr lang="en-CA" sz="2000" i="1">
                            <a:latin typeface="Cambria Math" panose="02040503050406030204" pitchFamily="18" charset="0"/>
                          </a:rPr>
                          <m:t>1</m:t>
                        </m:r>
                      </m:sub>
                    </m:sSub>
                    <m:sSub>
                      <m:sSubPr>
                        <m:ctrlPr>
                          <a:rPr lang="en-CA" sz="2000" i="1">
                            <a:latin typeface="Cambria Math" panose="02040503050406030204" pitchFamily="18" charset="0"/>
                          </a:rPr>
                        </m:ctrlPr>
                      </m:sSubPr>
                      <m:e>
                        <m:r>
                          <a:rPr lang="en-CA" sz="2000" b="0" i="1" smtClean="0">
                            <a:latin typeface="Cambria Math" panose="02040503050406030204" pitchFamily="18" charset="0"/>
                          </a:rPr>
                          <m:t>𝐵</m:t>
                        </m:r>
                      </m:e>
                      <m:sub>
                        <m:r>
                          <a:rPr lang="en-CA" sz="2000" i="1">
                            <a:latin typeface="Cambria Math" panose="02040503050406030204" pitchFamily="18" charset="0"/>
                          </a:rPr>
                          <m:t>0</m:t>
                        </m:r>
                      </m:sub>
                    </m:sSub>
                    <m:r>
                      <a:rPr lang="en-CA" sz="2000" i="1">
                        <a:latin typeface="Cambria Math" panose="02040503050406030204" pitchFamily="18" charset="0"/>
                      </a:rPr>
                      <m:t>|</m:t>
                    </m:r>
                    <m:r>
                      <a:rPr lang="en-CA" sz="2000" i="1">
                        <a:latin typeface="Cambria Math" panose="02040503050406030204" pitchFamily="18" charset="0"/>
                      </a:rPr>
                      <m:t>𝜓</m:t>
                    </m:r>
                    <m:r>
                      <a:rPr lang="en-CA" sz="2000" i="1">
                        <a:latin typeface="Cambria Math" panose="02040503050406030204" pitchFamily="18" charset="0"/>
                      </a:rPr>
                      <m:t>⟩</m:t>
                    </m:r>
                  </m:oMath>
                </a14:m>
                <a:endParaRPr lang="en-US" sz="2000" dirty="0"/>
              </a:p>
              <a:p>
                <a:pPr lvl="1"/>
                <a:endParaRPr lang="en-US" sz="2000" dirty="0"/>
              </a:p>
              <a:p>
                <a:r>
                  <a:rPr lang="en-US" sz="2400" dirty="0"/>
                  <a:t>Furthermore, there exist local isometries, under which</a:t>
                </a:r>
                <a:br>
                  <a:rPr lang="en-US" sz="2400" dirty="0"/>
                </a:br>
                <a:br>
                  <a:rPr lang="en-US" sz="2400" dirty="0"/>
                </a:b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0</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𝜎</m:t>
                        </m:r>
                      </m:e>
                      <m:sub>
                        <m:r>
                          <a:rPr lang="en-CA" sz="2000" b="0" i="1" smtClean="0">
                            <a:latin typeface="Cambria Math" panose="02040503050406030204" pitchFamily="18" charset="0"/>
                          </a:rPr>
                          <m:t>𝑍</m:t>
                        </m:r>
                      </m:sub>
                    </m:sSub>
                  </m:oMath>
                </a14:m>
                <a:r>
                  <a:rPr lang="en-US" sz="2000" dirty="0"/>
                  <a:t>		</a:t>
                </a:r>
                <a:r>
                  <a:rPr lang="en-CA" sz="2000" dirty="0"/>
                  <a:t>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𝐴</m:t>
                        </m:r>
                      </m:e>
                      <m:sub>
                        <m:r>
                          <a:rPr lang="en-CA" sz="2000" b="0" i="1" smtClean="0">
                            <a:latin typeface="Cambria Math" panose="02040503050406030204" pitchFamily="18" charset="0"/>
                          </a:rPr>
                          <m:t>1</m:t>
                        </m:r>
                      </m:sub>
                    </m:sSub>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𝜎</m:t>
                        </m:r>
                      </m:e>
                      <m:sub>
                        <m:r>
                          <a:rPr lang="en-CA" sz="2000" b="0" i="1" smtClean="0">
                            <a:latin typeface="Cambria Math" panose="02040503050406030204" pitchFamily="18" charset="0"/>
                          </a:rPr>
                          <m:t>𝑋</m:t>
                        </m:r>
                      </m:sub>
                    </m:sSub>
                  </m:oMath>
                </a14:m>
                <a:br>
                  <a:rPr lang="en-CA" sz="2000" dirty="0"/>
                </a:br>
                <a:br>
                  <a:rPr lang="en-CA" sz="2000" dirty="0"/>
                </a:br>
                <a14:m>
                  <m:oMath xmlns:m="http://schemas.openxmlformats.org/officeDocument/2006/math">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𝜓</m:t>
                        </m:r>
                      </m:e>
                    </m:d>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2</m:t>
                        </m:r>
                      </m:den>
                    </m:f>
                    <m:d>
                      <m:dPr>
                        <m:ctrlPr>
                          <a:rPr lang="en-CA" sz="2000" b="0" i="1" smtClean="0">
                            <a:latin typeface="Cambria Math" panose="02040503050406030204" pitchFamily="18" charset="0"/>
                          </a:rPr>
                        </m:ctrlPr>
                      </m:dPr>
                      <m:e>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00</m:t>
                            </m:r>
                          </m:e>
                        </m:d>
                        <m:r>
                          <a:rPr lang="en-CA" sz="2000" b="0" i="1" smtClean="0">
                            <a:latin typeface="Cambria Math" panose="02040503050406030204" pitchFamily="18" charset="0"/>
                          </a:rPr>
                          <m:t>+|11⟩</m:t>
                        </m:r>
                      </m:e>
                    </m:d>
                  </m:oMath>
                </a14:m>
                <a:r>
                  <a:rPr lang="en-US" sz="2000" dirty="0"/>
                  <a:t>	</a:t>
                </a:r>
              </a:p>
            </p:txBody>
          </p:sp>
        </mc:Choice>
        <mc:Fallback>
          <p:sp>
            <p:nvSpPr>
              <p:cNvPr id="3" name="Content Placeholder 2">
                <a:extLst>
                  <a:ext uri="{FF2B5EF4-FFF2-40B4-BE49-F238E27FC236}">
                    <a16:creationId xmlns:a16="http://schemas.microsoft.com/office/drawing/2014/main" id="{B6CE760E-FED7-E540-92BC-F133462CD041}"/>
                  </a:ext>
                </a:extLst>
              </p:cNvPr>
              <p:cNvSpPr>
                <a:spLocks noGrp="1" noRot="1" noChangeAspect="1" noMove="1" noResize="1" noEditPoints="1" noAdjustHandles="1" noChangeArrowheads="1" noChangeShapeType="1" noTextEdit="1"/>
              </p:cNvSpPr>
              <p:nvPr>
                <p:ph idx="1"/>
              </p:nvPr>
            </p:nvSpPr>
            <p:spPr>
              <a:blipFill>
                <a:blip r:embed="rId2"/>
                <a:stretch>
                  <a:fillRect l="-724" t="-1754" r="-96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38AFD75-E9C2-484B-A6C7-B844630885B9}"/>
              </a:ext>
            </a:extLst>
          </p:cNvPr>
          <p:cNvSpPr txBox="1"/>
          <p:nvPr/>
        </p:nvSpPr>
        <p:spPr>
          <a:xfrm>
            <a:off x="8597586" y="4911372"/>
            <a:ext cx="3066589" cy="1015663"/>
          </a:xfrm>
          <a:prstGeom prst="rect">
            <a:avLst/>
          </a:prstGeom>
          <a:noFill/>
        </p:spPr>
        <p:txBody>
          <a:bodyPr wrap="square" rtlCol="0">
            <a:spAutoFit/>
          </a:bodyPr>
          <a:lstStyle/>
          <a:p>
            <a:r>
              <a:rPr lang="en-US" sz="2000" b="1" dirty="0">
                <a:solidFill>
                  <a:srgbClr val="C00000"/>
                </a:solidFill>
              </a:rPr>
              <a:t>Textbook strategy for CHSH is unique optimal solution (up to local isometries)!</a:t>
            </a:r>
          </a:p>
        </p:txBody>
      </p:sp>
    </p:spTree>
    <p:extLst>
      <p:ext uri="{BB962C8B-B14F-4D97-AF65-F5344CB8AC3E}">
        <p14:creationId xmlns:p14="http://schemas.microsoft.com/office/powerpoint/2010/main" val="19174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7E9D-C649-5241-8739-C75EAA228B7C}"/>
              </a:ext>
            </a:extLst>
          </p:cNvPr>
          <p:cNvSpPr>
            <a:spLocks noGrp="1"/>
          </p:cNvSpPr>
          <p:nvPr>
            <p:ph type="title"/>
          </p:nvPr>
        </p:nvSpPr>
        <p:spPr/>
        <p:txBody>
          <a:bodyPr/>
          <a:lstStyle/>
          <a:p>
            <a:r>
              <a:rPr lang="en-US" dirty="0"/>
              <a:t>CHSH game rigidity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6CE760E-FED7-E540-92BC-F133462CD041}"/>
                  </a:ext>
                </a:extLst>
              </p:cNvPr>
              <p:cNvSpPr>
                <a:spLocks noGrp="1"/>
              </p:cNvSpPr>
              <p:nvPr>
                <p:ph idx="1"/>
              </p:nvPr>
            </p:nvSpPr>
            <p:spPr/>
            <p:txBody>
              <a:bodyPr>
                <a:normAutofit lnSpcReduction="10000"/>
              </a:bodyPr>
              <a:lstStyle/>
              <a:p>
                <a:r>
                  <a:rPr lang="en-US" sz="2400" dirty="0"/>
                  <a:t>Suppose </a:t>
                </a:r>
                <a:r>
                  <a:rPr lang="en-CA" sz="2400" dirty="0"/>
                  <a:t>: </a:t>
                </a:r>
                <a14:m>
                  <m:oMath xmlns:m="http://schemas.openxmlformats.org/officeDocument/2006/math">
                    <m:r>
                      <a:rPr lang="en-CA" sz="2400" i="1">
                        <a:latin typeface="Cambria Math" panose="02040503050406030204" pitchFamily="18" charset="0"/>
                      </a:rPr>
                      <m:t>𝑝</m:t>
                    </m:r>
                    <m:d>
                      <m:dPr>
                        <m:ctrlPr>
                          <a:rPr lang="en-CA" sz="2400" i="1">
                            <a:latin typeface="Cambria Math" panose="02040503050406030204" pitchFamily="18" charset="0"/>
                          </a:rPr>
                        </m:ctrlPr>
                      </m:dPr>
                      <m:e>
                        <m:r>
                          <a:rPr lang="en-CA" sz="2400" i="1">
                            <a:latin typeface="Cambria Math" panose="02040503050406030204" pitchFamily="18" charset="0"/>
                          </a:rPr>
                          <m:t>𝑎</m:t>
                        </m:r>
                        <m:r>
                          <a:rPr lang="en-CA" sz="2400" i="1">
                            <a:latin typeface="Cambria Math" panose="02040503050406030204" pitchFamily="18" charset="0"/>
                          </a:rPr>
                          <m:t>,</m:t>
                        </m:r>
                        <m:r>
                          <a:rPr lang="en-CA" sz="2400" i="1">
                            <a:latin typeface="Cambria Math" panose="02040503050406030204" pitchFamily="18" charset="0"/>
                          </a:rPr>
                          <m:t>𝑏</m:t>
                        </m:r>
                      </m:e>
                      <m:e>
                        <m:r>
                          <a:rPr lang="en-CA" sz="2400" i="1">
                            <a:latin typeface="Cambria Math" panose="02040503050406030204" pitchFamily="18" charset="0"/>
                          </a:rPr>
                          <m:t>𝑥</m:t>
                        </m:r>
                        <m:r>
                          <a:rPr lang="en-CA" sz="2400" i="1">
                            <a:latin typeface="Cambria Math" panose="02040503050406030204" pitchFamily="18" charset="0"/>
                          </a:rPr>
                          <m:t>,</m:t>
                        </m:r>
                        <m:r>
                          <a:rPr lang="en-CA" sz="2400" i="1">
                            <a:latin typeface="Cambria Math" panose="02040503050406030204" pitchFamily="18" charset="0"/>
                          </a:rPr>
                          <m:t>𝑦</m:t>
                        </m:r>
                      </m:e>
                    </m:d>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𝜓</m:t>
                        </m:r>
                        <m:r>
                          <a:rPr lang="en-US" sz="2400" i="1">
                            <a:latin typeface="Cambria Math" panose="02040503050406030204" pitchFamily="18" charset="0"/>
                          </a:rPr>
                          <m:t>, </m:t>
                        </m:r>
                        <m:sSubSup>
                          <m:sSubSupPr>
                            <m:ctrlPr>
                              <a:rPr lang="en-US" sz="2400" i="1">
                                <a:latin typeface="Cambria Math" panose="02040503050406030204" pitchFamily="18" charset="0"/>
                              </a:rPr>
                            </m:ctrlPr>
                          </m:sSubSupPr>
                          <m:e>
                            <m:r>
                              <a:rPr lang="en-US" sz="2400" i="1">
                                <a:latin typeface="Cambria Math" panose="02040503050406030204" pitchFamily="18" charset="0"/>
                              </a:rPr>
                              <m:t>𝐴</m:t>
                            </m:r>
                          </m:e>
                          <m:sub>
                            <m:r>
                              <a:rPr lang="en-CA" sz="2400" i="1">
                                <a:latin typeface="Cambria Math" panose="02040503050406030204" pitchFamily="18" charset="0"/>
                              </a:rPr>
                              <m:t>𝑥</m:t>
                            </m:r>
                            <m:r>
                              <a:rPr lang="en-CA" sz="2400" i="1">
                                <a:latin typeface="Cambria Math" panose="02040503050406030204" pitchFamily="18" charset="0"/>
                              </a:rPr>
                              <m:t>,</m:t>
                            </m:r>
                            <m:r>
                              <a:rPr lang="en-US" sz="2400" i="1">
                                <a:latin typeface="Cambria Math" panose="02040503050406030204" pitchFamily="18" charset="0"/>
                              </a:rPr>
                              <m:t>𝑎</m:t>
                            </m:r>
                          </m:sub>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𝐵</m:t>
                            </m:r>
                          </m:e>
                          <m:sub>
                            <m:r>
                              <a:rPr lang="en-CA" sz="2400" i="1">
                                <a:latin typeface="Cambria Math" panose="02040503050406030204" pitchFamily="18" charset="0"/>
                              </a:rPr>
                              <m:t>𝑦</m:t>
                            </m:r>
                            <m:r>
                              <a:rPr lang="en-CA" sz="2400" i="1">
                                <a:latin typeface="Cambria Math" panose="02040503050406030204" pitchFamily="18" charset="0"/>
                              </a:rPr>
                              <m:t>,</m:t>
                            </m:r>
                            <m:r>
                              <a:rPr lang="en-US" sz="2400" i="1">
                                <a:latin typeface="Cambria Math" panose="02040503050406030204" pitchFamily="18" charset="0"/>
                              </a:rPr>
                              <m:t>𝑏</m:t>
                            </m:r>
                          </m:sub>
                          <m:sup/>
                        </m:sSubSup>
                        <m:r>
                          <a:rPr lang="en-US" sz="2400" i="1">
                            <a:latin typeface="Cambria Math" panose="02040503050406030204" pitchFamily="18" charset="0"/>
                          </a:rPr>
                          <m:t> </m:t>
                        </m:r>
                        <m:r>
                          <a:rPr lang="en-US" sz="2400" i="1">
                            <a:latin typeface="Cambria Math" panose="02040503050406030204" pitchFamily="18" charset="0"/>
                          </a:rPr>
                          <m:t>𝜓</m:t>
                        </m:r>
                      </m:e>
                    </m:d>
                  </m:oMath>
                </a14:m>
                <a:r>
                  <a:rPr lang="en-US" sz="2400" dirty="0"/>
                  <a:t> achieves </a:t>
                </a:r>
                <a:r>
                  <a:rPr lang="en-US" sz="2400" b="1" i="1" dirty="0">
                    <a:solidFill>
                      <a:srgbClr val="C00000"/>
                    </a:solidFill>
                  </a:rPr>
                  <a:t>approximately</a:t>
                </a:r>
                <a:r>
                  <a:rPr lang="en-US" sz="2400" dirty="0"/>
                  <a:t> optimal winning probability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𝜔</m:t>
                        </m:r>
                      </m:e>
                      <m:sub>
                        <m:r>
                          <a:rPr lang="en-CA" sz="2400" i="1">
                            <a:latin typeface="Cambria Math" panose="02040503050406030204" pitchFamily="18" charset="0"/>
                          </a:rPr>
                          <m:t>𝑞</m:t>
                        </m:r>
                      </m:sub>
                    </m:sSub>
                    <m:d>
                      <m:dPr>
                        <m:ctrlPr>
                          <a:rPr lang="en-CA" sz="2400" i="1">
                            <a:latin typeface="Cambria Math" panose="02040503050406030204" pitchFamily="18" charset="0"/>
                          </a:rPr>
                        </m:ctrlPr>
                      </m:dPr>
                      <m:e>
                        <m:r>
                          <a:rPr lang="en-CA" sz="2400" i="1">
                            <a:latin typeface="Cambria Math" panose="02040503050406030204" pitchFamily="18" charset="0"/>
                          </a:rPr>
                          <m:t>𝐶𝐻𝑆𝐻</m:t>
                        </m:r>
                      </m:e>
                    </m:d>
                    <m:r>
                      <a:rPr lang="en-CA" sz="2400" b="0" i="0" smtClean="0">
                        <a:latin typeface="Cambria Math" panose="02040503050406030204" pitchFamily="18" charset="0"/>
                      </a:rPr>
                      <m:t>−</m:t>
                    </m:r>
                    <m:r>
                      <a:rPr lang="en-CA" sz="2400" b="0" i="1" smtClean="0">
                        <a:latin typeface="Cambria Math" panose="02040503050406030204" pitchFamily="18" charset="0"/>
                      </a:rPr>
                      <m:t>𝜖</m:t>
                    </m:r>
                    <m:r>
                      <a:rPr lang="en-CA" sz="2400" b="0" i="0" smtClean="0">
                        <a:latin typeface="Cambria Math" panose="02040503050406030204" pitchFamily="18" charset="0"/>
                      </a:rPr>
                      <m:t>.</m:t>
                    </m:r>
                  </m:oMath>
                </a14:m>
                <a:endParaRPr lang="en-US" sz="2400" dirty="0"/>
              </a:p>
              <a:p>
                <a:endParaRPr lang="en-US" sz="2400" dirty="0"/>
              </a:p>
              <a:p>
                <a:r>
                  <a:rPr lang="en-US" sz="2400" dirty="0"/>
                  <a:t>This forces certain approximate anti-commutation relations:</a:t>
                </a:r>
              </a:p>
              <a:p>
                <a:pPr lvl="1"/>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0</m:t>
                        </m:r>
                      </m:sub>
                    </m:s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1</m:t>
                        </m:r>
                      </m:sub>
                    </m:sSub>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𝜓</m:t>
                        </m:r>
                      </m:e>
                    </m:d>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m:t>
                        </m:r>
                      </m:e>
                      <m:sub>
                        <m:rad>
                          <m:radPr>
                            <m:degHide m:val="on"/>
                            <m:ctrlPr>
                              <a:rPr lang="en-CA" sz="2000" b="0" i="1" smtClean="0">
                                <a:latin typeface="Cambria Math" panose="02040503050406030204" pitchFamily="18" charset="0"/>
                              </a:rPr>
                            </m:ctrlPr>
                          </m:radPr>
                          <m:deg/>
                          <m:e>
                            <m:r>
                              <a:rPr lang="en-CA" sz="2000" b="0" i="1" smtClean="0">
                                <a:latin typeface="Cambria Math" panose="02040503050406030204" pitchFamily="18" charset="0"/>
                              </a:rPr>
                              <m:t>𝜖</m:t>
                            </m:r>
                          </m:e>
                        </m:rad>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1</m:t>
                        </m:r>
                      </m:sub>
                    </m:s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0</m:t>
                        </m:r>
                      </m:sub>
                    </m:sSub>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𝜓</m:t>
                        </m:r>
                      </m:e>
                    </m:d>
                  </m:oMath>
                </a14:m>
                <a:endParaRPr lang="en-CA" sz="2000" b="0" dirty="0"/>
              </a:p>
              <a:p>
                <a:pPr lvl="1"/>
                <a14:m>
                  <m:oMath xmlns:m="http://schemas.openxmlformats.org/officeDocument/2006/math">
                    <m:sSub>
                      <m:sSubPr>
                        <m:ctrlPr>
                          <a:rPr lang="en-CA" sz="2000" i="1">
                            <a:latin typeface="Cambria Math" panose="02040503050406030204" pitchFamily="18" charset="0"/>
                          </a:rPr>
                        </m:ctrlPr>
                      </m:sSubPr>
                      <m:e>
                        <m:r>
                          <a:rPr lang="en-CA" sz="2000" b="0" i="1" smtClean="0">
                            <a:latin typeface="Cambria Math" panose="02040503050406030204" pitchFamily="18" charset="0"/>
                          </a:rPr>
                          <m:t>𝐵</m:t>
                        </m:r>
                      </m:e>
                      <m:sub>
                        <m:r>
                          <a:rPr lang="en-CA" sz="2000" i="1">
                            <a:latin typeface="Cambria Math" panose="02040503050406030204" pitchFamily="18" charset="0"/>
                          </a:rPr>
                          <m:t>0</m:t>
                        </m:r>
                      </m:sub>
                    </m:sSub>
                    <m:r>
                      <a:rPr lang="en-CA" sz="2000" b="0" i="1" smtClean="0">
                        <a:latin typeface="Cambria Math" panose="02040503050406030204" pitchFamily="18" charset="0"/>
                      </a:rPr>
                      <m:t>𝐵</m:t>
                    </m:r>
                    <m:d>
                      <m:dPr>
                        <m:begChr m:val="|"/>
                        <m:endChr m:val="⟩"/>
                        <m:ctrlPr>
                          <a:rPr lang="en-CA" sz="2000" i="1">
                            <a:latin typeface="Cambria Math" panose="02040503050406030204" pitchFamily="18" charset="0"/>
                          </a:rPr>
                        </m:ctrlPr>
                      </m:dPr>
                      <m:e>
                        <m:r>
                          <a:rPr lang="en-CA" sz="2000" i="1">
                            <a:latin typeface="Cambria Math" panose="02040503050406030204" pitchFamily="18" charset="0"/>
                          </a:rPr>
                          <m:t>𝜓</m:t>
                        </m:r>
                      </m:e>
                    </m:d>
                    <m:sSub>
                      <m:sSubPr>
                        <m:ctrlPr>
                          <a:rPr lang="en-CA" sz="2000" i="1">
                            <a:latin typeface="Cambria Math" panose="02040503050406030204" pitchFamily="18" charset="0"/>
                          </a:rPr>
                        </m:ctrlPr>
                      </m:sSubPr>
                      <m:e>
                        <m:r>
                          <a:rPr lang="en-CA" sz="2000" i="1">
                            <a:latin typeface="Cambria Math" panose="02040503050406030204" pitchFamily="18" charset="0"/>
                          </a:rPr>
                          <m:t>≈</m:t>
                        </m:r>
                      </m:e>
                      <m:sub>
                        <m:rad>
                          <m:radPr>
                            <m:degHide m:val="on"/>
                            <m:ctrlPr>
                              <a:rPr lang="en-CA" sz="2000" i="1">
                                <a:latin typeface="Cambria Math" panose="02040503050406030204" pitchFamily="18" charset="0"/>
                              </a:rPr>
                            </m:ctrlPr>
                          </m:radPr>
                          <m:deg/>
                          <m:e>
                            <m:r>
                              <a:rPr lang="en-CA" sz="2000" i="1">
                                <a:latin typeface="Cambria Math" panose="02040503050406030204" pitchFamily="18" charset="0"/>
                              </a:rPr>
                              <m:t>𝜖</m:t>
                            </m:r>
                          </m:e>
                        </m:rad>
                      </m:sub>
                    </m:sSub>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b="0" i="1" smtClean="0">
                            <a:latin typeface="Cambria Math" panose="02040503050406030204" pitchFamily="18" charset="0"/>
                          </a:rPr>
                          <m:t>𝐵</m:t>
                        </m:r>
                      </m:e>
                      <m:sub>
                        <m:r>
                          <a:rPr lang="en-CA" sz="2000" i="1">
                            <a:latin typeface="Cambria Math" panose="02040503050406030204" pitchFamily="18" charset="0"/>
                          </a:rPr>
                          <m:t>1</m:t>
                        </m:r>
                      </m:sub>
                    </m:sSub>
                    <m:sSub>
                      <m:sSubPr>
                        <m:ctrlPr>
                          <a:rPr lang="en-CA" sz="2000" i="1">
                            <a:latin typeface="Cambria Math" panose="02040503050406030204" pitchFamily="18" charset="0"/>
                          </a:rPr>
                        </m:ctrlPr>
                      </m:sSubPr>
                      <m:e>
                        <m:r>
                          <a:rPr lang="en-CA" sz="2000" b="0" i="1" smtClean="0">
                            <a:latin typeface="Cambria Math" panose="02040503050406030204" pitchFamily="18" charset="0"/>
                          </a:rPr>
                          <m:t>𝐵</m:t>
                        </m:r>
                      </m:e>
                      <m:sub>
                        <m:r>
                          <a:rPr lang="en-CA" sz="2000" i="1">
                            <a:latin typeface="Cambria Math" panose="02040503050406030204" pitchFamily="18" charset="0"/>
                          </a:rPr>
                          <m:t>0</m:t>
                        </m:r>
                      </m:sub>
                    </m:sSub>
                    <m:r>
                      <a:rPr lang="en-CA" sz="2000" i="1">
                        <a:latin typeface="Cambria Math" panose="02040503050406030204" pitchFamily="18" charset="0"/>
                      </a:rPr>
                      <m:t>|</m:t>
                    </m:r>
                    <m:r>
                      <a:rPr lang="en-CA" sz="2000" i="1">
                        <a:latin typeface="Cambria Math" panose="02040503050406030204" pitchFamily="18" charset="0"/>
                      </a:rPr>
                      <m:t>𝜓</m:t>
                    </m:r>
                    <m:r>
                      <a:rPr lang="en-CA" sz="2000" i="1">
                        <a:latin typeface="Cambria Math" panose="02040503050406030204" pitchFamily="18" charset="0"/>
                      </a:rPr>
                      <m:t>⟩</m:t>
                    </m:r>
                  </m:oMath>
                </a14:m>
                <a:endParaRPr lang="en-US" sz="2000" dirty="0"/>
              </a:p>
              <a:p>
                <a:pPr lvl="1"/>
                <a:endParaRPr lang="en-US" sz="2000" dirty="0"/>
              </a:p>
              <a:p>
                <a:r>
                  <a:rPr lang="en-US" sz="2400" dirty="0"/>
                  <a:t>Furthermore, there exist approximate local isometries, under which</a:t>
                </a:r>
                <a:br>
                  <a:rPr lang="en-US" sz="2400" dirty="0"/>
                </a:br>
                <a:br>
                  <a:rPr lang="en-US" sz="2400" dirty="0"/>
                </a:b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0</m:t>
                        </m:r>
                      </m:sub>
                    </m:s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m:t>
                        </m:r>
                      </m:e>
                      <m:sub>
                        <m:r>
                          <a:rPr lang="en-CA" sz="2000" b="0" i="1" smtClean="0">
                            <a:latin typeface="Cambria Math" panose="02040503050406030204" pitchFamily="18" charset="0"/>
                          </a:rPr>
                          <m:t>√</m:t>
                        </m:r>
                        <m:r>
                          <a:rPr lang="en-CA" sz="2000" b="0" i="1" smtClean="0">
                            <a:latin typeface="Cambria Math" panose="02040503050406030204" pitchFamily="18" charset="0"/>
                          </a:rPr>
                          <m:t>𝜖</m:t>
                        </m:r>
                      </m:sub>
                    </m:s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𝜎</m:t>
                        </m:r>
                      </m:e>
                      <m:sub>
                        <m:r>
                          <a:rPr lang="en-CA" sz="2000" b="0" i="1" smtClean="0">
                            <a:latin typeface="Cambria Math" panose="02040503050406030204" pitchFamily="18" charset="0"/>
                          </a:rPr>
                          <m:t>𝑍</m:t>
                        </m:r>
                      </m:sub>
                    </m:sSub>
                  </m:oMath>
                </a14:m>
                <a:r>
                  <a:rPr lang="en-US" sz="2000" dirty="0"/>
                  <a:t>		</a:t>
                </a:r>
                <a:r>
                  <a:rPr lang="en-CA" sz="2000" dirty="0"/>
                  <a:t>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𝐴</m:t>
                        </m:r>
                      </m:e>
                      <m:sub>
                        <m:r>
                          <a:rPr lang="en-CA" sz="2000" b="0" i="1" smtClean="0">
                            <a:latin typeface="Cambria Math" panose="02040503050406030204" pitchFamily="18" charset="0"/>
                          </a:rPr>
                          <m:t>1</m:t>
                        </m:r>
                      </m:sub>
                    </m:sSub>
                    <m:sSub>
                      <m:sSubPr>
                        <m:ctrlPr>
                          <a:rPr lang="en-CA" sz="2000" i="1">
                            <a:latin typeface="Cambria Math" panose="02040503050406030204" pitchFamily="18" charset="0"/>
                          </a:rPr>
                        </m:ctrlPr>
                      </m:sSubPr>
                      <m:e>
                        <m:r>
                          <a:rPr lang="en-CA" sz="2000" i="1">
                            <a:latin typeface="Cambria Math" panose="02040503050406030204" pitchFamily="18" charset="0"/>
                          </a:rPr>
                          <m:t>≅</m:t>
                        </m:r>
                      </m:e>
                      <m:sub>
                        <m:r>
                          <a:rPr lang="en-CA" sz="2000" i="1">
                            <a:latin typeface="Cambria Math" panose="02040503050406030204" pitchFamily="18" charset="0"/>
                          </a:rPr>
                          <m:t>√</m:t>
                        </m:r>
                        <m:r>
                          <a:rPr lang="en-CA" sz="2000" i="1">
                            <a:latin typeface="Cambria Math" panose="02040503050406030204" pitchFamily="18" charset="0"/>
                          </a:rPr>
                          <m:t>𝜖</m:t>
                        </m:r>
                      </m:sub>
                    </m:sSub>
                    <m:sSub>
                      <m:sSubPr>
                        <m:ctrlPr>
                          <a:rPr lang="en-CA" sz="2000" i="1">
                            <a:latin typeface="Cambria Math" panose="02040503050406030204" pitchFamily="18" charset="0"/>
                          </a:rPr>
                        </m:ctrlPr>
                      </m:sSubPr>
                      <m:e>
                        <m:r>
                          <a:rPr lang="en-CA" sz="2000" i="1">
                            <a:latin typeface="Cambria Math" panose="02040503050406030204" pitchFamily="18" charset="0"/>
                          </a:rPr>
                          <m:t>𝜎</m:t>
                        </m:r>
                      </m:e>
                      <m:sub>
                        <m:r>
                          <a:rPr lang="en-CA" sz="2000" b="0" i="1" smtClean="0">
                            <a:latin typeface="Cambria Math" panose="02040503050406030204" pitchFamily="18" charset="0"/>
                          </a:rPr>
                          <m:t>𝑋</m:t>
                        </m:r>
                      </m:sub>
                    </m:sSub>
                  </m:oMath>
                </a14:m>
                <a:br>
                  <a:rPr lang="en-CA" sz="2000" dirty="0"/>
                </a:br>
                <a:br>
                  <a:rPr lang="en-CA" sz="2000" dirty="0"/>
                </a:br>
                <a14:m>
                  <m:oMath xmlns:m="http://schemas.openxmlformats.org/officeDocument/2006/math">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𝜓</m:t>
                        </m:r>
                      </m:e>
                    </m:d>
                    <m:sSub>
                      <m:sSubPr>
                        <m:ctrlPr>
                          <a:rPr lang="en-CA" sz="2000" i="1">
                            <a:latin typeface="Cambria Math" panose="02040503050406030204" pitchFamily="18" charset="0"/>
                          </a:rPr>
                        </m:ctrlPr>
                      </m:sSubPr>
                      <m:e>
                        <m:r>
                          <a:rPr lang="en-CA" sz="2000" i="1">
                            <a:latin typeface="Cambria Math" panose="02040503050406030204" pitchFamily="18" charset="0"/>
                          </a:rPr>
                          <m:t>≅</m:t>
                        </m:r>
                      </m:e>
                      <m:sub>
                        <m:r>
                          <a:rPr lang="en-CA" sz="2000" i="1">
                            <a:latin typeface="Cambria Math" panose="02040503050406030204" pitchFamily="18" charset="0"/>
                          </a:rPr>
                          <m:t>√</m:t>
                        </m:r>
                        <m:r>
                          <a:rPr lang="en-CA" sz="2000" i="1">
                            <a:latin typeface="Cambria Math" panose="02040503050406030204" pitchFamily="18" charset="0"/>
                          </a:rPr>
                          <m:t>𝜖</m:t>
                        </m:r>
                      </m:sub>
                    </m:sSub>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2</m:t>
                        </m:r>
                      </m:den>
                    </m:f>
                    <m:d>
                      <m:dPr>
                        <m:ctrlPr>
                          <a:rPr lang="en-CA" sz="2000" b="0" i="1" smtClean="0">
                            <a:latin typeface="Cambria Math" panose="02040503050406030204" pitchFamily="18" charset="0"/>
                          </a:rPr>
                        </m:ctrlPr>
                      </m:dPr>
                      <m:e>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00</m:t>
                            </m:r>
                          </m:e>
                        </m:d>
                        <m:r>
                          <a:rPr lang="en-CA" sz="2000" b="0" i="1" smtClean="0">
                            <a:latin typeface="Cambria Math" panose="02040503050406030204" pitchFamily="18" charset="0"/>
                          </a:rPr>
                          <m:t>+|11⟩</m:t>
                        </m:r>
                      </m:e>
                    </m:d>
                  </m:oMath>
                </a14:m>
                <a:r>
                  <a:rPr lang="en-US" sz="2000" dirty="0"/>
                  <a:t>	</a:t>
                </a:r>
              </a:p>
            </p:txBody>
          </p:sp>
        </mc:Choice>
        <mc:Fallback>
          <p:sp>
            <p:nvSpPr>
              <p:cNvPr id="3" name="Content Placeholder 2">
                <a:extLst>
                  <a:ext uri="{FF2B5EF4-FFF2-40B4-BE49-F238E27FC236}">
                    <a16:creationId xmlns:a16="http://schemas.microsoft.com/office/drawing/2014/main" id="{B6CE760E-FED7-E540-92BC-F133462CD041}"/>
                  </a:ext>
                </a:extLst>
              </p:cNvPr>
              <p:cNvSpPr>
                <a:spLocks noGrp="1" noRot="1" noChangeAspect="1" noMove="1" noResize="1" noEditPoints="1" noAdjustHandles="1" noChangeArrowheads="1" noChangeShapeType="1" noTextEdit="1"/>
              </p:cNvSpPr>
              <p:nvPr>
                <p:ph idx="1"/>
              </p:nvPr>
            </p:nvSpPr>
            <p:spPr>
              <a:blipFill>
                <a:blip r:embed="rId2"/>
                <a:stretch>
                  <a:fillRect l="-724" t="-175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38AFD75-E9C2-484B-A6C7-B844630885B9}"/>
              </a:ext>
            </a:extLst>
          </p:cNvPr>
          <p:cNvSpPr txBox="1"/>
          <p:nvPr/>
        </p:nvSpPr>
        <p:spPr>
          <a:xfrm>
            <a:off x="8608737" y="5257060"/>
            <a:ext cx="3066589" cy="707886"/>
          </a:xfrm>
          <a:prstGeom prst="rect">
            <a:avLst/>
          </a:prstGeom>
          <a:noFill/>
        </p:spPr>
        <p:txBody>
          <a:bodyPr wrap="square" rtlCol="0">
            <a:spAutoFit/>
          </a:bodyPr>
          <a:lstStyle/>
          <a:p>
            <a:r>
              <a:rPr lang="en-US" sz="2000" b="1" dirty="0">
                <a:solidFill>
                  <a:srgbClr val="C00000"/>
                </a:solidFill>
              </a:rPr>
              <a:t>Rigidity phenomenon is robust!</a:t>
            </a:r>
          </a:p>
        </p:txBody>
      </p:sp>
    </p:spTree>
    <p:extLst>
      <p:ext uri="{BB962C8B-B14F-4D97-AF65-F5344CB8AC3E}">
        <p14:creationId xmlns:p14="http://schemas.microsoft.com/office/powerpoint/2010/main" val="3194689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5A9A-624B-2A4C-9291-31517B769BE2}"/>
              </a:ext>
            </a:extLst>
          </p:cNvPr>
          <p:cNvSpPr>
            <a:spLocks noGrp="1"/>
          </p:cNvSpPr>
          <p:nvPr>
            <p:ph type="title"/>
          </p:nvPr>
        </p:nvSpPr>
        <p:spPr/>
        <p:txBody>
          <a:bodyPr/>
          <a:lstStyle/>
          <a:p>
            <a:r>
              <a:rPr lang="en-US" dirty="0"/>
              <a:t>Correlations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C487BD1-6F25-FE4E-98BB-CC6257945381}"/>
                  </a:ext>
                </a:extLst>
              </p:cNvPr>
              <p:cNvSpPr>
                <a:spLocks noGrp="1"/>
              </p:cNvSpPr>
              <p:nvPr>
                <p:ph idx="1"/>
              </p:nvPr>
            </p:nvSpPr>
            <p:spPr/>
            <p:txBody>
              <a:bodyPr>
                <a:normAutofit/>
              </a:bodyPr>
              <a:lstStyle/>
              <a:p>
                <a:pPr marL="0" indent="0">
                  <a:buNone/>
                </a:pPr>
                <a:r>
                  <a:rPr lang="en-US" sz="2400" dirty="0"/>
                  <a:t>Two separated systems receive </a:t>
                </a:r>
                <a:r>
                  <a:rPr lang="en-US" sz="2400" b="1" dirty="0"/>
                  <a:t>inputs</a:t>
                </a:r>
                <a:r>
                  <a:rPr lang="en-US" sz="2400" dirty="0"/>
                  <a:t> </a:t>
                </a:r>
                <a14:m>
                  <m:oMath xmlns:m="http://schemas.openxmlformats.org/officeDocument/2006/math">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oMath>
                </a14:m>
                <a:r>
                  <a:rPr lang="en-US" sz="2400" dirty="0"/>
                  <a:t>, and produce </a:t>
                </a:r>
                <a:r>
                  <a:rPr lang="en-US" sz="2400" b="1" dirty="0"/>
                  <a:t>outputs</a:t>
                </a:r>
                <a:r>
                  <a:rPr lang="en-US" sz="2400" dirty="0"/>
                  <a:t> </a:t>
                </a:r>
                <a14:m>
                  <m:oMath xmlns:m="http://schemas.openxmlformats.org/officeDocument/2006/math">
                    <m:r>
                      <m:rPr>
                        <m:brk m:alnAt="9"/>
                      </m:rPr>
                      <a:rPr lang="en-US" sz="2400" i="1">
                        <a:latin typeface="Cambria Math" panose="02040503050406030204" pitchFamily="18" charset="0"/>
                      </a:rPr>
                      <m:t>𝑎</m:t>
                    </m:r>
                    <m:r>
                      <a:rPr lang="en-US" sz="2400" i="1">
                        <a:latin typeface="Cambria Math" panose="02040503050406030204" pitchFamily="18" charset="0"/>
                      </a:rPr>
                      <m:t>,</m:t>
                    </m:r>
                    <m:r>
                      <a:rPr lang="en-US" sz="2400" i="1">
                        <a:latin typeface="Cambria Math" panose="02040503050406030204" pitchFamily="18" charset="0"/>
                      </a:rPr>
                      <m:t>𝑏</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𝑘</m:t>
                        </m:r>
                      </m:e>
                    </m:d>
                  </m:oMath>
                </a14:m>
                <a:r>
                  <a:rPr lang="en-US" sz="2400" dirty="0"/>
                  <a:t> .</a:t>
                </a:r>
              </a:p>
              <a:p>
                <a:pPr marL="0" indent="0">
                  <a:buNone/>
                </a:pPr>
                <a:endParaRPr lang="en-US" sz="1400" dirty="0"/>
              </a:p>
              <a:p>
                <a:pPr marL="0" indent="0">
                  <a:buNone/>
                </a:pPr>
                <a:r>
                  <a:rPr lang="en-US" sz="2400" dirty="0"/>
                  <a:t>A</a:t>
                </a:r>
                <a:r>
                  <a:rPr lang="en-US" sz="2400" b="1" dirty="0"/>
                  <a:t> </a:t>
                </a:r>
                <a14:m>
                  <m:oMath xmlns:m="http://schemas.openxmlformats.org/officeDocument/2006/math">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oMath>
                </a14:m>
                <a:r>
                  <a:rPr lang="en-US" sz="2400" b="1" dirty="0"/>
                  <a:t>-correlation</a:t>
                </a:r>
                <a:r>
                  <a:rPr lang="en-US" sz="2400" dirty="0"/>
                  <a:t> is conditional probability </a:t>
                </a:r>
                <a14:m>
                  <m:oMath xmlns:m="http://schemas.openxmlformats.org/officeDocument/2006/math">
                    <m:r>
                      <a:rPr lang="en-US" sz="2400" i="1">
                        <a:latin typeface="Cambria Math" panose="02040503050406030204" pitchFamily="18" charset="0"/>
                      </a:rPr>
                      <m:t>𝑝</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r>
                      <a:rPr lang="en-US" sz="2400" i="1">
                        <a:latin typeface="Cambria Math" panose="02040503050406030204" pitchFamily="18" charset="0"/>
                      </a:rPr>
                      <m:t>𝑏</m:t>
                    </m:r>
                    <m:r>
                      <a:rPr lang="en-US" sz="2400" i="1">
                        <a:latin typeface="Cambria Math" panose="02040503050406030204" pitchFamily="18" charset="0"/>
                      </a:rPr>
                      <m:t> |</m:t>
                    </m:r>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r>
                      <a:rPr lang="en-US" sz="2400" i="1">
                        <a:latin typeface="Cambria Math" panose="02040503050406030204" pitchFamily="18" charset="0"/>
                      </a:rPr>
                      <m:t>)</m:t>
                    </m:r>
                  </m:oMath>
                </a14:m>
                <a:r>
                  <a:rPr lang="en-US" sz="2400" dirty="0"/>
                  <a:t> describing the joint </a:t>
                </a:r>
                <a:r>
                  <a:rPr lang="en-US" sz="2400" dirty="0" err="1"/>
                  <a:t>behaviour</a:t>
                </a:r>
                <a:r>
                  <a:rPr lang="en-US" sz="2400" dirty="0"/>
                  <a:t> of the two systems.</a:t>
                </a:r>
              </a:p>
              <a:p>
                <a:pPr marL="0" indent="0">
                  <a:buNone/>
                </a:pPr>
                <a:endParaRPr lang="en-US" sz="1200" dirty="0"/>
              </a:p>
              <a:p>
                <a:pPr marL="0" indent="0">
                  <a:buNone/>
                </a:pPr>
                <a:r>
                  <a:rPr lang="en-US" sz="2400" dirty="0"/>
                  <a:t>Correlations represented as vectors in </a:t>
                </a:r>
                <a14:m>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[0,1]</m:t>
                        </m:r>
                      </m:e>
                      <m:sup>
                        <m:r>
                          <a:rPr lang="en-US" sz="2400" b="0" i="1" smtClean="0">
                            <a:latin typeface="Cambria Math" panose="02040503050406030204" pitchFamily="18" charset="0"/>
                            <a:ea typeface="Cambria Math" panose="02040503050406030204" pitchFamily="18" charset="0"/>
                          </a:rPr>
                          <m:t>𝑘</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𝑘</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𝑛</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𝑛</m:t>
                        </m:r>
                      </m:sup>
                    </m:sSup>
                  </m:oMath>
                </a14:m>
                <a:r>
                  <a:rPr lang="en-US" sz="2400" dirty="0"/>
                  <a:t>.</a:t>
                </a:r>
              </a:p>
              <a:p>
                <a:pPr marL="0" indent="0">
                  <a:buNone/>
                </a:pPr>
                <a:endParaRPr lang="en-US" sz="2400" dirty="0"/>
              </a:p>
              <a:p>
                <a:pPr marL="0" indent="0">
                  <a:buNone/>
                </a:pPr>
                <a:endParaRPr lang="en-US" sz="2400" dirty="0"/>
              </a:p>
            </p:txBody>
          </p:sp>
        </mc:Choice>
        <mc:Fallback>
          <p:sp>
            <p:nvSpPr>
              <p:cNvPr id="3" name="Content Placeholder 2">
                <a:extLst>
                  <a:ext uri="{FF2B5EF4-FFF2-40B4-BE49-F238E27FC236}">
                    <a16:creationId xmlns:a16="http://schemas.microsoft.com/office/drawing/2014/main" id="{3C487BD1-6F25-FE4E-98BB-CC6257945381}"/>
                  </a:ext>
                </a:extLst>
              </p:cNvPr>
              <p:cNvSpPr>
                <a:spLocks noGrp="1" noRot="1" noChangeAspect="1" noMove="1" noResize="1" noEditPoints="1" noAdjustHandles="1" noChangeArrowheads="1" noChangeShapeType="1" noTextEdit="1"/>
              </p:cNvSpPr>
              <p:nvPr>
                <p:ph idx="1"/>
              </p:nvPr>
            </p:nvSpPr>
            <p:spPr>
              <a:blipFill>
                <a:blip r:embed="rId3"/>
                <a:stretch>
                  <a:fillRect l="-844" t="-2047"/>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57A1F484-3B5E-C040-95DB-B150B0EEA9D4}"/>
              </a:ext>
            </a:extLst>
          </p:cNvPr>
          <p:cNvSpPr/>
          <p:nvPr/>
        </p:nvSpPr>
        <p:spPr>
          <a:xfrm>
            <a:off x="2528890" y="4902696"/>
            <a:ext cx="1224367" cy="113137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6776E9B-AFA0-374B-8195-0C4E2DDC3204}"/>
              </a:ext>
            </a:extLst>
          </p:cNvPr>
          <p:cNvSpPr/>
          <p:nvPr/>
        </p:nvSpPr>
        <p:spPr>
          <a:xfrm>
            <a:off x="8663635" y="4902696"/>
            <a:ext cx="1224367" cy="113137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45F56F3-8BC8-3449-A463-2BE3E53C9961}"/>
                  </a:ext>
                </a:extLst>
              </p:cNvPr>
              <p:cNvSpPr txBox="1"/>
              <p:nvPr/>
            </p:nvSpPr>
            <p:spPr>
              <a:xfrm>
                <a:off x="2850479" y="4159412"/>
                <a:ext cx="48044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p>
            </p:txBody>
          </p:sp>
        </mc:Choice>
        <mc:Fallback xmlns="">
          <p:sp>
            <p:nvSpPr>
              <p:cNvPr id="45" name="TextBox 44">
                <a:extLst>
                  <a:ext uri="{FF2B5EF4-FFF2-40B4-BE49-F238E27FC236}">
                    <a16:creationId xmlns:a16="http://schemas.microsoft.com/office/drawing/2014/main" id="{845F56F3-8BC8-3449-A463-2BE3E53C9961}"/>
                  </a:ext>
                </a:extLst>
              </p:cNvPr>
              <p:cNvSpPr txBox="1">
                <a:spLocks noRot="1" noChangeAspect="1" noMove="1" noResize="1" noEditPoints="1" noAdjustHandles="1" noChangeArrowheads="1" noChangeShapeType="1" noTextEdit="1"/>
              </p:cNvSpPr>
              <p:nvPr/>
            </p:nvSpPr>
            <p:spPr>
              <a:xfrm>
                <a:off x="2850479" y="4159412"/>
                <a:ext cx="480447"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7A794B8-1C88-1440-9936-7AC513235EA6}"/>
                  </a:ext>
                </a:extLst>
              </p:cNvPr>
              <p:cNvSpPr txBox="1"/>
              <p:nvPr/>
            </p:nvSpPr>
            <p:spPr>
              <a:xfrm>
                <a:off x="8961975" y="4163150"/>
                <a:ext cx="48044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oMath>
                  </m:oMathPara>
                </a14:m>
                <a:endParaRPr lang="en-US" sz="2400" dirty="0"/>
              </a:p>
            </p:txBody>
          </p:sp>
        </mc:Choice>
        <mc:Fallback xmlns="">
          <p:sp>
            <p:nvSpPr>
              <p:cNvPr id="46" name="TextBox 45">
                <a:extLst>
                  <a:ext uri="{FF2B5EF4-FFF2-40B4-BE49-F238E27FC236}">
                    <a16:creationId xmlns:a16="http://schemas.microsoft.com/office/drawing/2014/main" id="{A7A794B8-1C88-1440-9936-7AC513235EA6}"/>
                  </a:ext>
                </a:extLst>
              </p:cNvPr>
              <p:cNvSpPr txBox="1">
                <a:spLocks noRot="1" noChangeAspect="1" noMove="1" noResize="1" noEditPoints="1" noAdjustHandles="1" noChangeArrowheads="1" noChangeShapeType="1" noTextEdit="1"/>
              </p:cNvSpPr>
              <p:nvPr/>
            </p:nvSpPr>
            <p:spPr>
              <a:xfrm>
                <a:off x="8961975" y="4163150"/>
                <a:ext cx="480447" cy="461665"/>
              </a:xfrm>
              <a:prstGeom prst="rect">
                <a:avLst/>
              </a:prstGeom>
              <a:blipFill>
                <a:blip r:embed="rId5"/>
                <a:stretch>
                  <a:fillRect b="-8108"/>
                </a:stretch>
              </a:blipFill>
            </p:spPr>
            <p:txBody>
              <a:bodyPr/>
              <a:lstStyle/>
              <a:p>
                <a:r>
                  <a:rPr lang="en-US">
                    <a:noFill/>
                  </a:rPr>
                  <a:t> </a:t>
                </a:r>
              </a:p>
            </p:txBody>
          </p:sp>
        </mc:Fallback>
      </mc:AlternateContent>
      <p:sp>
        <p:nvSpPr>
          <p:cNvPr id="47" name="Down Arrow 46">
            <a:extLst>
              <a:ext uri="{FF2B5EF4-FFF2-40B4-BE49-F238E27FC236}">
                <a16:creationId xmlns:a16="http://schemas.microsoft.com/office/drawing/2014/main" id="{F3224E83-BDAD-754F-BCCA-A8686864C66B}"/>
              </a:ext>
            </a:extLst>
          </p:cNvPr>
          <p:cNvSpPr/>
          <p:nvPr/>
        </p:nvSpPr>
        <p:spPr>
          <a:xfrm>
            <a:off x="2970592" y="4555169"/>
            <a:ext cx="240223" cy="2983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a:extLst>
              <a:ext uri="{FF2B5EF4-FFF2-40B4-BE49-F238E27FC236}">
                <a16:creationId xmlns:a16="http://schemas.microsoft.com/office/drawing/2014/main" id="{49985C1D-1C5B-BD46-81E8-9101FECA3922}"/>
              </a:ext>
            </a:extLst>
          </p:cNvPr>
          <p:cNvSpPr/>
          <p:nvPr/>
        </p:nvSpPr>
        <p:spPr>
          <a:xfrm>
            <a:off x="9082088" y="4590180"/>
            <a:ext cx="240223" cy="2983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E8A323CF-D049-0A43-A264-87B566004CF5}"/>
              </a:ext>
            </a:extLst>
          </p:cNvPr>
          <p:cNvSpPr txBox="1"/>
          <p:nvPr/>
        </p:nvSpPr>
        <p:spPr>
          <a:xfrm>
            <a:off x="2947345" y="5207200"/>
            <a:ext cx="480447" cy="584775"/>
          </a:xfrm>
          <a:prstGeom prst="rect">
            <a:avLst/>
          </a:prstGeom>
          <a:noFill/>
        </p:spPr>
        <p:txBody>
          <a:bodyPr wrap="square" rtlCol="0">
            <a:spAutoFit/>
          </a:bodyPr>
          <a:lstStyle/>
          <a:p>
            <a:r>
              <a:rPr lang="en-US" sz="3200" dirty="0"/>
              <a:t>A</a:t>
            </a:r>
          </a:p>
        </p:txBody>
      </p:sp>
      <p:sp>
        <p:nvSpPr>
          <p:cNvPr id="50" name="TextBox 49">
            <a:extLst>
              <a:ext uri="{FF2B5EF4-FFF2-40B4-BE49-F238E27FC236}">
                <a16:creationId xmlns:a16="http://schemas.microsoft.com/office/drawing/2014/main" id="{BF71E184-1C66-7E4B-BF25-EADC747C39C0}"/>
              </a:ext>
            </a:extLst>
          </p:cNvPr>
          <p:cNvSpPr txBox="1"/>
          <p:nvPr/>
        </p:nvSpPr>
        <p:spPr>
          <a:xfrm>
            <a:off x="9035594" y="5207200"/>
            <a:ext cx="480447" cy="584775"/>
          </a:xfrm>
          <a:prstGeom prst="rect">
            <a:avLst/>
          </a:prstGeom>
          <a:noFill/>
        </p:spPr>
        <p:txBody>
          <a:bodyPr wrap="square" rtlCol="0">
            <a:spAutoFit/>
          </a:bodyPr>
          <a:lstStyle/>
          <a:p>
            <a:r>
              <a:rPr lang="en-US" sz="3200" dirty="0"/>
              <a:t>B</a:t>
            </a:r>
          </a:p>
        </p:txBody>
      </p:sp>
      <p:sp>
        <p:nvSpPr>
          <p:cNvPr id="51" name="Down Arrow 50">
            <a:extLst>
              <a:ext uri="{FF2B5EF4-FFF2-40B4-BE49-F238E27FC236}">
                <a16:creationId xmlns:a16="http://schemas.microsoft.com/office/drawing/2014/main" id="{87D28291-F36B-644C-AC91-E8489A325FB8}"/>
              </a:ext>
            </a:extLst>
          </p:cNvPr>
          <p:cNvSpPr/>
          <p:nvPr/>
        </p:nvSpPr>
        <p:spPr>
          <a:xfrm>
            <a:off x="2924098" y="6059285"/>
            <a:ext cx="240223" cy="2983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own Arrow 51">
            <a:extLst>
              <a:ext uri="{FF2B5EF4-FFF2-40B4-BE49-F238E27FC236}">
                <a16:creationId xmlns:a16="http://schemas.microsoft.com/office/drawing/2014/main" id="{BFB54A9A-3054-C849-9D71-CDF0A2E48208}"/>
              </a:ext>
            </a:extLst>
          </p:cNvPr>
          <p:cNvSpPr/>
          <p:nvPr/>
        </p:nvSpPr>
        <p:spPr>
          <a:xfrm>
            <a:off x="9035594" y="6094296"/>
            <a:ext cx="240223" cy="2983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D22CA421-7A74-2F4C-8C17-9EBFC172F5F5}"/>
              </a:ext>
            </a:extLst>
          </p:cNvPr>
          <p:cNvGrpSpPr/>
          <p:nvPr/>
        </p:nvGrpSpPr>
        <p:grpSpPr>
          <a:xfrm>
            <a:off x="3799751" y="5243289"/>
            <a:ext cx="4863882" cy="450190"/>
            <a:chOff x="1835198" y="3980128"/>
            <a:chExt cx="4375371" cy="682855"/>
          </a:xfrm>
        </p:grpSpPr>
        <p:sp>
          <p:nvSpPr>
            <p:cNvPr id="54" name="Freeform 53">
              <a:extLst>
                <a:ext uri="{FF2B5EF4-FFF2-40B4-BE49-F238E27FC236}">
                  <a16:creationId xmlns:a16="http://schemas.microsoft.com/office/drawing/2014/main" id="{25C22511-ECC4-6243-A140-A372B863A6B8}"/>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a:extLst>
                <a:ext uri="{FF2B5EF4-FFF2-40B4-BE49-F238E27FC236}">
                  <a16:creationId xmlns:a16="http://schemas.microsoft.com/office/drawing/2014/main" id="{0F87821F-6FC9-B346-B1D8-3FF0B088E1A3}"/>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6" name="Down Arrow 55">
            <a:extLst>
              <a:ext uri="{FF2B5EF4-FFF2-40B4-BE49-F238E27FC236}">
                <a16:creationId xmlns:a16="http://schemas.microsoft.com/office/drawing/2014/main" id="{4B33292C-742B-4243-898D-45A50125BD7C}"/>
              </a:ext>
            </a:extLst>
          </p:cNvPr>
          <p:cNvSpPr/>
          <p:nvPr/>
        </p:nvSpPr>
        <p:spPr>
          <a:xfrm>
            <a:off x="2924098" y="6059285"/>
            <a:ext cx="240223" cy="2983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wn Arrow 56">
            <a:extLst>
              <a:ext uri="{FF2B5EF4-FFF2-40B4-BE49-F238E27FC236}">
                <a16:creationId xmlns:a16="http://schemas.microsoft.com/office/drawing/2014/main" id="{1803BAED-129A-2D4C-954A-E82C9163FB27}"/>
              </a:ext>
            </a:extLst>
          </p:cNvPr>
          <p:cNvSpPr/>
          <p:nvPr/>
        </p:nvSpPr>
        <p:spPr>
          <a:xfrm>
            <a:off x="9035594" y="6094296"/>
            <a:ext cx="240223" cy="2983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DECD57A4-5261-8046-99A5-A0D3FD8F65BE}"/>
                  </a:ext>
                </a:extLst>
              </p:cNvPr>
              <p:cNvSpPr txBox="1"/>
              <p:nvPr/>
            </p:nvSpPr>
            <p:spPr>
              <a:xfrm>
                <a:off x="2850479" y="6392597"/>
                <a:ext cx="48044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oMath>
                  </m:oMathPara>
                </a14:m>
                <a:endParaRPr lang="en-US" sz="2400" dirty="0"/>
              </a:p>
            </p:txBody>
          </p:sp>
        </mc:Choice>
        <mc:Fallback xmlns="">
          <p:sp>
            <p:nvSpPr>
              <p:cNvPr id="58" name="TextBox 57">
                <a:extLst>
                  <a:ext uri="{FF2B5EF4-FFF2-40B4-BE49-F238E27FC236}">
                    <a16:creationId xmlns:a16="http://schemas.microsoft.com/office/drawing/2014/main" id="{DECD57A4-5261-8046-99A5-A0D3FD8F65BE}"/>
                  </a:ext>
                </a:extLst>
              </p:cNvPr>
              <p:cNvSpPr txBox="1">
                <a:spLocks noRot="1" noChangeAspect="1" noMove="1" noResize="1" noEditPoints="1" noAdjustHandles="1" noChangeArrowheads="1" noChangeShapeType="1" noTextEdit="1"/>
              </p:cNvSpPr>
              <p:nvPr/>
            </p:nvSpPr>
            <p:spPr>
              <a:xfrm>
                <a:off x="2850479" y="6392597"/>
                <a:ext cx="480447"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8BED883-D9FC-0A43-8186-23808AF8F8A0}"/>
                  </a:ext>
                </a:extLst>
              </p:cNvPr>
              <p:cNvSpPr txBox="1"/>
              <p:nvPr/>
            </p:nvSpPr>
            <p:spPr>
              <a:xfrm>
                <a:off x="8961975" y="6396335"/>
                <a:ext cx="48044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𝑏</m:t>
                      </m:r>
                    </m:oMath>
                  </m:oMathPara>
                </a14:m>
                <a:endParaRPr lang="en-US" sz="2400" dirty="0"/>
              </a:p>
            </p:txBody>
          </p:sp>
        </mc:Choice>
        <mc:Fallback xmlns="">
          <p:sp>
            <p:nvSpPr>
              <p:cNvPr id="59" name="TextBox 58">
                <a:extLst>
                  <a:ext uri="{FF2B5EF4-FFF2-40B4-BE49-F238E27FC236}">
                    <a16:creationId xmlns:a16="http://schemas.microsoft.com/office/drawing/2014/main" id="{58BED883-D9FC-0A43-8186-23808AF8F8A0}"/>
                  </a:ext>
                </a:extLst>
              </p:cNvPr>
              <p:cNvSpPr txBox="1">
                <a:spLocks noRot="1" noChangeAspect="1" noMove="1" noResize="1" noEditPoints="1" noAdjustHandles="1" noChangeArrowheads="1" noChangeShapeType="1" noTextEdit="1"/>
              </p:cNvSpPr>
              <p:nvPr/>
            </p:nvSpPr>
            <p:spPr>
              <a:xfrm>
                <a:off x="8961975" y="6396335"/>
                <a:ext cx="480447" cy="46166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43506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7EC23-86A1-6447-85B0-B2CAA8D861F1}"/>
              </a:ext>
            </a:extLst>
          </p:cNvPr>
          <p:cNvSpPr>
            <a:spLocks noGrp="1"/>
          </p:cNvSpPr>
          <p:nvPr>
            <p:ph type="title"/>
          </p:nvPr>
        </p:nvSpPr>
        <p:spPr/>
        <p:txBody>
          <a:bodyPr/>
          <a:lstStyle/>
          <a:p>
            <a:r>
              <a:rPr lang="en-US" dirty="0"/>
              <a:t>Testing quantum behavior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194F75F-3BC9-674F-9559-61E4C19498C0}"/>
                  </a:ext>
                </a:extLst>
              </p:cNvPr>
              <p:cNvSpPr>
                <a:spLocks noGrp="1"/>
              </p:cNvSpPr>
              <p:nvPr>
                <p:ph idx="1"/>
              </p:nvPr>
            </p:nvSpPr>
            <p:spPr/>
            <p:txBody>
              <a:bodyPr>
                <a:normAutofit lnSpcReduction="10000"/>
              </a:bodyPr>
              <a:lstStyle/>
              <a:p>
                <a:r>
                  <a:rPr lang="en-US" sz="2400" dirty="0"/>
                  <a:t>CHSH game tests for anticommuting measurements.</a:t>
                </a:r>
              </a:p>
              <a:p>
                <a:endParaRPr lang="en-US" sz="2400" dirty="0"/>
              </a:p>
              <a:p>
                <a:r>
                  <a:rPr lang="en-US" sz="2400" dirty="0"/>
                  <a:t>What about testing higher dimensional strategies?</a:t>
                </a:r>
              </a:p>
              <a:p>
                <a:endParaRPr lang="en-US" sz="2400" dirty="0"/>
              </a:p>
              <a:p>
                <a:r>
                  <a:rPr lang="en-US" sz="2400" dirty="0"/>
                  <a:t>Idea: play </a:t>
                </a:r>
                <a14:m>
                  <m:oMath xmlns:m="http://schemas.openxmlformats.org/officeDocument/2006/math">
                    <m:r>
                      <a:rPr lang="en-CA" sz="2400" b="0" i="1" smtClean="0">
                        <a:latin typeface="Cambria Math" panose="02040503050406030204" pitchFamily="18" charset="0"/>
                      </a:rPr>
                      <m:t>𝑛</m:t>
                    </m:r>
                  </m:oMath>
                </a14:m>
                <a:r>
                  <a:rPr lang="en-US" sz="2400" dirty="0"/>
                  <a:t> instances of CHSH in parallel, and check that players win all of the instances. </a:t>
                </a:r>
              </a:p>
              <a:p>
                <a:pPr lvl="1"/>
                <a:r>
                  <a:rPr lang="en-US" sz="2000" dirty="0"/>
                  <a:t>Optimal strategy requires strategy of dimension </a:t>
                </a:r>
                <a14:m>
                  <m:oMath xmlns:m="http://schemas.openxmlformats.org/officeDocument/2006/math">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2</m:t>
                        </m:r>
                      </m:e>
                      <m:sup>
                        <m:r>
                          <a:rPr lang="en-CA" sz="2000" b="0" i="1" smtClean="0">
                            <a:latin typeface="Cambria Math" panose="02040503050406030204" pitchFamily="18" charset="0"/>
                          </a:rPr>
                          <m:t>𝑛</m:t>
                        </m:r>
                      </m:sup>
                    </m:sSup>
                  </m:oMath>
                </a14:m>
                <a:r>
                  <a:rPr lang="en-US" sz="2000" dirty="0"/>
                  <a:t>.</a:t>
                </a:r>
              </a:p>
              <a:p>
                <a:endParaRPr lang="en-US" sz="2400" dirty="0"/>
              </a:p>
              <a:p>
                <a:r>
                  <a:rPr lang="en-US" sz="2400" dirty="0"/>
                  <a:t>Undesirable aspects of parallel repeated CHSH game:</a:t>
                </a:r>
              </a:p>
              <a:p>
                <a:pPr lvl="1"/>
                <a:r>
                  <a:rPr lang="en-US" sz="2000" dirty="0"/>
                  <a:t>Max success probability goes down exponentially with </a:t>
                </a:r>
                <a14:m>
                  <m:oMath xmlns:m="http://schemas.openxmlformats.org/officeDocument/2006/math">
                    <m:r>
                      <a:rPr lang="en-CA" sz="2000" i="1">
                        <a:latin typeface="Cambria Math" panose="02040503050406030204" pitchFamily="18" charset="0"/>
                      </a:rPr>
                      <m:t>𝑛</m:t>
                    </m:r>
                  </m:oMath>
                </a14:m>
                <a:endParaRPr lang="en-CA" sz="2000" dirty="0"/>
              </a:p>
              <a:p>
                <a:pPr lvl="1"/>
                <a:r>
                  <a:rPr lang="en-US" sz="2000" dirty="0"/>
                  <a:t>Complexity of game scales linearly with </a:t>
                </a:r>
                <a14:m>
                  <m:oMath xmlns:m="http://schemas.openxmlformats.org/officeDocument/2006/math">
                    <m:r>
                      <a:rPr lang="en-CA" sz="2000" i="1">
                        <a:latin typeface="Cambria Math" panose="02040503050406030204" pitchFamily="18" charset="0"/>
                      </a:rPr>
                      <m:t>𝑛</m:t>
                    </m:r>
                  </m:oMath>
                </a14:m>
                <a:endParaRPr lang="en-US" sz="2000" dirty="0"/>
              </a:p>
              <a:p>
                <a:endParaRPr lang="en-US" sz="2400" dirty="0"/>
              </a:p>
              <a:p>
                <a:pPr marL="0" indent="0">
                  <a:buNone/>
                </a:pPr>
                <a:endParaRPr lang="en-US" sz="2400" dirty="0"/>
              </a:p>
            </p:txBody>
          </p:sp>
        </mc:Choice>
        <mc:Fallback>
          <p:sp>
            <p:nvSpPr>
              <p:cNvPr id="3" name="Content Placeholder 2">
                <a:extLst>
                  <a:ext uri="{FF2B5EF4-FFF2-40B4-BE49-F238E27FC236}">
                    <a16:creationId xmlns:a16="http://schemas.microsoft.com/office/drawing/2014/main" id="{F194F75F-3BC9-674F-9559-61E4C19498C0}"/>
                  </a:ext>
                </a:extLst>
              </p:cNvPr>
              <p:cNvSpPr>
                <a:spLocks noGrp="1" noRot="1" noChangeAspect="1" noMove="1" noResize="1" noEditPoints="1" noAdjustHandles="1" noChangeArrowheads="1" noChangeShapeType="1" noTextEdit="1"/>
              </p:cNvSpPr>
              <p:nvPr>
                <p:ph idx="1"/>
              </p:nvPr>
            </p:nvSpPr>
            <p:spPr>
              <a:blipFill>
                <a:blip r:embed="rId2"/>
                <a:stretch>
                  <a:fillRect l="-724" t="-2924"/>
                </a:stretch>
              </a:blipFill>
            </p:spPr>
            <p:txBody>
              <a:bodyPr/>
              <a:lstStyle/>
              <a:p>
                <a:r>
                  <a:rPr lang="en-US">
                    <a:noFill/>
                  </a:rPr>
                  <a:t> </a:t>
                </a:r>
              </a:p>
            </p:txBody>
          </p:sp>
        </mc:Fallback>
      </mc:AlternateContent>
    </p:spTree>
    <p:extLst>
      <p:ext uri="{BB962C8B-B14F-4D97-AF65-F5344CB8AC3E}">
        <p14:creationId xmlns:p14="http://schemas.microsoft.com/office/powerpoint/2010/main" val="33118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DA6F-416C-CA48-8FEE-FD24810E1F50}"/>
              </a:ext>
            </a:extLst>
          </p:cNvPr>
          <p:cNvSpPr>
            <a:spLocks noGrp="1"/>
          </p:cNvSpPr>
          <p:nvPr>
            <p:ph type="title"/>
          </p:nvPr>
        </p:nvSpPr>
        <p:spPr/>
        <p:txBody>
          <a:bodyPr/>
          <a:lstStyle/>
          <a:p>
            <a:r>
              <a:rPr lang="en-US" dirty="0"/>
              <a:t>Testing for high dimensional entanglement</a:t>
            </a:r>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64B8172F-7CFE-5F48-B0B1-839003DA8F01}"/>
                  </a:ext>
                </a:extLst>
              </p:cNvPr>
              <p:cNvSpPr/>
              <p:nvPr/>
            </p:nvSpPr>
            <p:spPr>
              <a:xfrm>
                <a:off x="838200" y="1690688"/>
                <a:ext cx="10515600" cy="3941977"/>
              </a:xfrm>
              <a:prstGeom prst="rect">
                <a:avLst/>
              </a:prstGeom>
              <a:solidFill>
                <a:schemeClr val="accent4">
                  <a:lumMod val="20000"/>
                  <a:lumOff val="80000"/>
                </a:schemeClr>
              </a:solidFill>
              <a:ln w="28575">
                <a:solidFill>
                  <a:schemeClr val="tx1"/>
                </a:solidFill>
              </a:ln>
            </p:spPr>
            <p:txBody>
              <a:bodyPr wrap="square">
                <a:spAutoFit/>
              </a:bodyPr>
              <a:lstStyle/>
              <a:p>
                <a:r>
                  <a:rPr lang="en-US" sz="2800" b="1" dirty="0"/>
                  <a:t>Quantum Low-Degree Test </a:t>
                </a:r>
                <a:r>
                  <a:rPr lang="en-US" sz="2400" dirty="0"/>
                  <a:t>(Natarajan-</a:t>
                </a:r>
                <a:r>
                  <a:rPr lang="en-US" sz="2400" dirty="0" err="1"/>
                  <a:t>Vidick</a:t>
                </a:r>
                <a:r>
                  <a:rPr lang="en-US" sz="2400" dirty="0"/>
                  <a:t> 2018)</a:t>
                </a:r>
                <a:r>
                  <a:rPr lang="en-US" sz="2800" b="1" dirty="0"/>
                  <a:t>: </a:t>
                </a:r>
                <a:r>
                  <a:rPr lang="en-US" sz="2800" dirty="0"/>
                  <a:t>There exists a family of games </a:t>
                </a:r>
                <a14:m>
                  <m:oMath xmlns:m="http://schemas.openxmlformats.org/officeDocument/2006/math">
                    <m: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𝑄</m:t>
                        </m:r>
                      </m:e>
                      <m:sub>
                        <m:r>
                          <a:rPr lang="en-CA" sz="2800" b="0" i="1" smtClean="0">
                            <a:latin typeface="Cambria Math" panose="02040503050406030204" pitchFamily="18" charset="0"/>
                          </a:rPr>
                          <m:t>𝑛</m:t>
                        </m:r>
                      </m:sub>
                    </m:sSub>
                    <m:r>
                      <a:rPr lang="en-CA" sz="2800" b="0" i="1" smtClean="0">
                        <a:latin typeface="Cambria Math" panose="02040503050406030204" pitchFamily="18" charset="0"/>
                      </a:rPr>
                      <m:t>}</m:t>
                    </m:r>
                  </m:oMath>
                </a14:m>
                <a:r>
                  <a:rPr lang="en-US" sz="2800" dirty="0"/>
                  <a:t> such that for all </a:t>
                </a:r>
                <a14:m>
                  <m:oMath xmlns:m="http://schemas.openxmlformats.org/officeDocument/2006/math">
                    <m:r>
                      <a:rPr lang="en-CA" sz="2800" i="1">
                        <a:latin typeface="Cambria Math" panose="02040503050406030204" pitchFamily="18" charset="0"/>
                      </a:rPr>
                      <m:t>𝑛</m:t>
                    </m:r>
                  </m:oMath>
                </a14:m>
                <a:r>
                  <a:rPr lang="en-US" sz="2800" dirty="0"/>
                  <a:t>,</a:t>
                </a:r>
              </a:p>
              <a:p>
                <a:endParaRPr lang="en-US" sz="2800" dirty="0"/>
              </a:p>
              <a:p>
                <a:pPr marL="457200" indent="-457200">
                  <a:buFont typeface="Arial" panose="020B0604020202020204" pitchFamily="34" charset="0"/>
                  <a:buChar char="•"/>
                  <a:tabLst>
                    <a:tab pos="4664075" algn="l"/>
                  </a:tabLst>
                </a:pPr>
                <a:r>
                  <a:rPr lang="en-US" sz="2800" dirty="0"/>
                  <a:t>Complexity(</a:t>
                </a:r>
                <a14:m>
                  <m:oMath xmlns:m="http://schemas.openxmlformats.org/officeDocument/2006/math">
                    <m:sSub>
                      <m:sSubPr>
                        <m:ctrlPr>
                          <a:rPr lang="en-CA" sz="2800" i="1">
                            <a:latin typeface="Cambria Math" panose="02040503050406030204" pitchFamily="18" charset="0"/>
                          </a:rPr>
                        </m:ctrlPr>
                      </m:sSubPr>
                      <m:e>
                        <m:r>
                          <a:rPr lang="en-CA" sz="2800" b="0" i="1" smtClean="0">
                            <a:latin typeface="Cambria Math" panose="02040503050406030204" pitchFamily="18" charset="0"/>
                          </a:rPr>
                          <m:t>𝑄</m:t>
                        </m:r>
                      </m:e>
                      <m:sub>
                        <m:r>
                          <a:rPr lang="en-CA" sz="2800" i="1">
                            <a:latin typeface="Cambria Math" panose="02040503050406030204" pitchFamily="18" charset="0"/>
                          </a:rPr>
                          <m:t>𝑛</m:t>
                        </m:r>
                      </m:sub>
                    </m:sSub>
                  </m:oMath>
                </a14:m>
                <a:r>
                  <a:rPr lang="en-US" sz="2800" dirty="0"/>
                  <a:t>) = polylog(n)</a:t>
                </a:r>
                <a:endParaRPr lang="en-CA" sz="2800" b="0" i="1" dirty="0">
                  <a:latin typeface="Cambria Math" panose="02040503050406030204" pitchFamily="18" charset="0"/>
                </a:endParaRPr>
              </a:p>
              <a:p>
                <a:pPr marL="457200" indent="-457200">
                  <a:buFont typeface="Arial" panose="020B0604020202020204" pitchFamily="34" charset="0"/>
                  <a:buChar char="•"/>
                </a:pPr>
                <a:endParaRPr lang="en-CA" sz="2800" b="0" i="1" dirty="0">
                  <a:latin typeface="Cambria Math" panose="02040503050406030204" pitchFamily="18" charset="0"/>
                </a:endParaRPr>
              </a:p>
              <a:p>
                <a:pPr marL="457200" indent="-457200">
                  <a:buFont typeface="Arial" panose="020B0604020202020204" pitchFamily="34" charset="0"/>
                  <a:buChar char="•"/>
                </a:pPr>
                <a14:m>
                  <m:oMath xmlns:m="http://schemas.openxmlformats.org/officeDocument/2006/math">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𝜔</m:t>
                        </m:r>
                      </m:e>
                      <m:sub>
                        <m:r>
                          <a:rPr lang="en-CA" sz="2800" b="0" i="1" smtClean="0">
                            <a:latin typeface="Cambria Math" panose="02040503050406030204" pitchFamily="18" charset="0"/>
                          </a:rPr>
                          <m:t>𝑞</m:t>
                        </m:r>
                      </m:sub>
                    </m:sSub>
                    <m:d>
                      <m:dPr>
                        <m:ctrlPr>
                          <a:rPr lang="en-CA" sz="2800" b="0" i="1" smtClean="0">
                            <a:latin typeface="Cambria Math" panose="02040503050406030204" pitchFamily="18" charset="0"/>
                          </a:rPr>
                        </m:ctrlPr>
                      </m:dPr>
                      <m:e>
                        <m:r>
                          <a:rPr lang="en-CA" sz="2800" b="0" i="1" smtClean="0">
                            <a:latin typeface="Cambria Math" panose="02040503050406030204" pitchFamily="18" charset="0"/>
                          </a:rPr>
                          <m:t>𝑄</m:t>
                        </m:r>
                      </m:e>
                    </m:d>
                    <m:r>
                      <a:rPr lang="en-CA" sz="2800" b="0" i="1" smtClean="0">
                        <a:latin typeface="Cambria Math" panose="02040503050406030204" pitchFamily="18" charset="0"/>
                      </a:rPr>
                      <m:t>=1</m:t>
                    </m:r>
                  </m:oMath>
                </a14:m>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14:m>
                  <m:oMath xmlns:m="http://schemas.openxmlformats.org/officeDocument/2006/math">
                    <m:r>
                      <a:rPr lang="en-CA" sz="2800" i="1" smtClean="0">
                        <a:latin typeface="Cambria Math" panose="02040503050406030204" pitchFamily="18" charset="0"/>
                        <a:ea typeface="Cambria Math" panose="02040503050406030204" pitchFamily="18" charset="0"/>
                      </a:rPr>
                      <m:t>ℇ</m:t>
                    </m:r>
                    <m:d>
                      <m:dPr>
                        <m:ctrlPr>
                          <a:rPr lang="en-CA" sz="2800" i="1">
                            <a:latin typeface="Cambria Math" panose="02040503050406030204" pitchFamily="18" charset="0"/>
                            <a:ea typeface="Cambria Math" panose="02040503050406030204" pitchFamily="18" charset="0"/>
                          </a:rPr>
                        </m:ctrlPr>
                      </m:dPr>
                      <m:e>
                        <m:sSub>
                          <m:sSubPr>
                            <m:ctrlPr>
                              <a:rPr lang="en-CA" sz="2800" b="0" i="1" smtClean="0">
                                <a:latin typeface="Cambria Math" panose="02040503050406030204" pitchFamily="18" charset="0"/>
                                <a:ea typeface="Cambria Math" panose="02040503050406030204" pitchFamily="18" charset="0"/>
                              </a:rPr>
                            </m:ctrlPr>
                          </m:sSubPr>
                          <m:e>
                            <m:r>
                              <a:rPr lang="en-CA" sz="2800" b="0" i="1" smtClean="0">
                                <a:latin typeface="Cambria Math" panose="02040503050406030204" pitchFamily="18" charset="0"/>
                                <a:ea typeface="Cambria Math" panose="02040503050406030204" pitchFamily="18" charset="0"/>
                              </a:rPr>
                              <m:t>𝑄</m:t>
                            </m:r>
                          </m:e>
                          <m:sub>
                            <m:r>
                              <a:rPr lang="en-CA" sz="2800" b="0" i="1" smtClean="0">
                                <a:latin typeface="Cambria Math" panose="02040503050406030204" pitchFamily="18" charset="0"/>
                                <a:ea typeface="Cambria Math" panose="02040503050406030204" pitchFamily="18" charset="0"/>
                              </a:rPr>
                              <m:t>𝑛</m:t>
                            </m:r>
                          </m:sub>
                        </m:sSub>
                        <m:r>
                          <a:rPr lang="en-CA" sz="2800" i="1">
                            <a:latin typeface="Cambria Math" panose="02040503050406030204" pitchFamily="18" charset="0"/>
                            <a:ea typeface="Cambria Math" panose="02040503050406030204" pitchFamily="18" charset="0"/>
                          </a:rPr>
                          <m:t>,</m:t>
                        </m:r>
                        <m:r>
                          <a:rPr lang="en-CA" sz="2800" b="0" i="1" smtClean="0">
                            <a:latin typeface="Cambria Math" panose="02040503050406030204" pitchFamily="18" charset="0"/>
                            <a:ea typeface="Cambria Math" panose="02040503050406030204" pitchFamily="18" charset="0"/>
                          </a:rPr>
                          <m:t>1−</m:t>
                        </m:r>
                        <m:r>
                          <a:rPr lang="en-CA" sz="2800" b="0" i="1" smtClean="0">
                            <a:latin typeface="Cambria Math" panose="02040503050406030204" pitchFamily="18" charset="0"/>
                            <a:ea typeface="Cambria Math" panose="02040503050406030204" pitchFamily="18" charset="0"/>
                          </a:rPr>
                          <m:t>𝜖</m:t>
                        </m:r>
                      </m:e>
                    </m:d>
                    <m:r>
                      <a:rPr lang="en-CA" sz="2800" b="0" i="1" smtClean="0">
                        <a:latin typeface="Cambria Math" panose="02040503050406030204" pitchFamily="18" charset="0"/>
                        <a:ea typeface="Cambria Math" panose="02040503050406030204" pitchFamily="18" charset="0"/>
                      </a:rPr>
                      <m:t>≥</m:t>
                    </m:r>
                    <m:sSup>
                      <m:sSupPr>
                        <m:ctrlPr>
                          <a:rPr lang="en-CA" sz="2800" b="0" i="1" smtClean="0">
                            <a:latin typeface="Cambria Math" panose="02040503050406030204" pitchFamily="18" charset="0"/>
                            <a:ea typeface="Cambria Math" panose="02040503050406030204" pitchFamily="18" charset="0"/>
                          </a:rPr>
                        </m:ctrlPr>
                      </m:sSupPr>
                      <m:e>
                        <m:d>
                          <m:dPr>
                            <m:ctrlPr>
                              <a:rPr lang="en-CA" sz="2800" b="0" i="1" smtClean="0">
                                <a:latin typeface="Cambria Math" panose="02040503050406030204" pitchFamily="18" charset="0"/>
                                <a:ea typeface="Cambria Math" panose="02040503050406030204" pitchFamily="18" charset="0"/>
                              </a:rPr>
                            </m:ctrlPr>
                          </m:dPr>
                          <m:e>
                            <m:r>
                              <a:rPr lang="en-CA" sz="2800" b="0" i="1" smtClean="0">
                                <a:latin typeface="Cambria Math" panose="02040503050406030204" pitchFamily="18" charset="0"/>
                                <a:ea typeface="Cambria Math" panose="02040503050406030204" pitchFamily="18" charset="0"/>
                              </a:rPr>
                              <m:t>1 −</m:t>
                            </m:r>
                            <m:sSup>
                              <m:sSupPr>
                                <m:ctrlPr>
                                  <a:rPr lang="en-CA" sz="2800" b="0" i="1" smtClean="0">
                                    <a:latin typeface="Cambria Math" panose="02040503050406030204" pitchFamily="18" charset="0"/>
                                    <a:ea typeface="Cambria Math" panose="02040503050406030204" pitchFamily="18" charset="0"/>
                                  </a:rPr>
                                </m:ctrlPr>
                              </m:sSupPr>
                              <m:e>
                                <m:r>
                                  <a:rPr lang="en-CA" sz="2800" b="0" i="1" smtClean="0">
                                    <a:latin typeface="Cambria Math" panose="02040503050406030204" pitchFamily="18" charset="0"/>
                                    <a:ea typeface="Cambria Math" panose="02040503050406030204" pitchFamily="18" charset="0"/>
                                  </a:rPr>
                                  <m:t>𝑂</m:t>
                                </m:r>
                                <m:r>
                                  <a:rPr lang="en-CA" sz="2800" b="0" i="1" smtClean="0">
                                    <a:latin typeface="Cambria Math" panose="02040503050406030204" pitchFamily="18" charset="0"/>
                                    <a:ea typeface="Cambria Math" panose="02040503050406030204" pitchFamily="18" charset="0"/>
                                  </a:rPr>
                                  <m:t>(</m:t>
                                </m:r>
                                <m:r>
                                  <a:rPr lang="en-CA" sz="2800" b="0" i="1" smtClean="0">
                                    <a:latin typeface="Cambria Math" panose="02040503050406030204" pitchFamily="18" charset="0"/>
                                    <a:ea typeface="Cambria Math" panose="02040503050406030204" pitchFamily="18" charset="0"/>
                                  </a:rPr>
                                  <m:t>𝜖</m:t>
                                </m:r>
                              </m:e>
                              <m:sup>
                                <m:r>
                                  <a:rPr lang="en-CA" sz="2800" b="0" i="1" smtClean="0">
                                    <a:latin typeface="Cambria Math" panose="02040503050406030204" pitchFamily="18" charset="0"/>
                                    <a:ea typeface="Cambria Math" panose="02040503050406030204" pitchFamily="18" charset="0"/>
                                  </a:rPr>
                                  <m:t>𝑐</m:t>
                                </m:r>
                              </m:sup>
                            </m:sSup>
                            <m:r>
                              <a:rPr lang="en-CA" sz="2800" b="0" i="1" smtClean="0">
                                <a:latin typeface="Cambria Math" panose="02040503050406030204" pitchFamily="18" charset="0"/>
                                <a:ea typeface="Cambria Math" panose="02040503050406030204" pitchFamily="18" charset="0"/>
                              </a:rPr>
                              <m:t>)</m:t>
                            </m:r>
                          </m:e>
                        </m:d>
                        <m:r>
                          <a:rPr lang="en-CA" sz="2800" b="0" i="1" smtClean="0">
                            <a:latin typeface="Cambria Math" panose="02040503050406030204" pitchFamily="18" charset="0"/>
                            <a:ea typeface="Cambria Math" panose="02040503050406030204" pitchFamily="18" charset="0"/>
                          </a:rPr>
                          <m:t>⋅2</m:t>
                        </m:r>
                      </m:e>
                      <m:sup>
                        <m:r>
                          <a:rPr lang="en-CA" sz="2800" b="0" i="1" smtClean="0">
                            <a:latin typeface="Cambria Math" panose="02040503050406030204" pitchFamily="18" charset="0"/>
                            <a:ea typeface="Cambria Math" panose="02040503050406030204" pitchFamily="18" charset="0"/>
                          </a:rPr>
                          <m:t>𝑛</m:t>
                        </m:r>
                      </m:sup>
                    </m:sSup>
                  </m:oMath>
                </a14:m>
                <a:endParaRPr lang="en-US" sz="2400" dirty="0"/>
              </a:p>
              <a:p>
                <a:endParaRPr lang="en-US" sz="2400" dirty="0"/>
              </a:p>
            </p:txBody>
          </p:sp>
        </mc:Choice>
        <mc:Fallback>
          <p:sp>
            <p:nvSpPr>
              <p:cNvPr id="7" name="Rectangle 6">
                <a:extLst>
                  <a:ext uri="{FF2B5EF4-FFF2-40B4-BE49-F238E27FC236}">
                    <a16:creationId xmlns:a16="http://schemas.microsoft.com/office/drawing/2014/main" id="{64B8172F-7CFE-5F48-B0B1-839003DA8F01}"/>
                  </a:ext>
                </a:extLst>
              </p:cNvPr>
              <p:cNvSpPr>
                <a:spLocks noRot="1" noChangeAspect="1" noMove="1" noResize="1" noEditPoints="1" noAdjustHandles="1" noChangeArrowheads="1" noChangeShapeType="1" noTextEdit="1"/>
              </p:cNvSpPr>
              <p:nvPr/>
            </p:nvSpPr>
            <p:spPr>
              <a:xfrm>
                <a:off x="838200" y="1690688"/>
                <a:ext cx="10515600" cy="3941977"/>
              </a:xfrm>
              <a:prstGeom prst="rect">
                <a:avLst/>
              </a:prstGeom>
              <a:blipFill>
                <a:blip r:embed="rId2"/>
                <a:stretch>
                  <a:fillRect l="-963" t="-1278"/>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300009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D5B10-DB38-574A-9971-2954CB28ABCD}"/>
              </a:ext>
            </a:extLst>
          </p:cNvPr>
          <p:cNvSpPr>
            <a:spLocks noGrp="1"/>
          </p:cNvSpPr>
          <p:nvPr>
            <p:ph type="title"/>
          </p:nvPr>
        </p:nvSpPr>
        <p:spPr/>
        <p:txBody>
          <a:bodyPr/>
          <a:lstStyle/>
          <a:p>
            <a:r>
              <a:rPr lang="en-US" dirty="0"/>
              <a:t>Quantum Low-Degree Test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90FAA9C-3667-6444-A46C-5A4FF21517C3}"/>
                  </a:ext>
                </a:extLst>
              </p:cNvPr>
              <p:cNvSpPr>
                <a:spLocks noGrp="1"/>
              </p:cNvSpPr>
              <p:nvPr>
                <p:ph idx="1"/>
              </p:nvPr>
            </p:nvSpPr>
            <p:spPr/>
            <p:txBody>
              <a:bodyPr>
                <a:normAutofit/>
              </a:bodyPr>
              <a:lstStyle/>
              <a:p>
                <a:pPr marL="0" indent="0">
                  <a:buNone/>
                </a:pPr>
                <a:r>
                  <a:rPr lang="en-US" sz="2400" b="1" dirty="0"/>
                  <a:t>Algebraic statement:</a:t>
                </a:r>
                <a:r>
                  <a:rPr lang="en-US" sz="2400" dirty="0"/>
                  <a:t> For all strategies that pass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𝑛</m:t>
                        </m:r>
                      </m:sub>
                    </m:sSub>
                    <m:r>
                      <a:rPr lang="en-CA" sz="2400" i="1">
                        <a:latin typeface="Cambria Math" panose="02040503050406030204" pitchFamily="18" charset="0"/>
                      </a:rPr>
                      <m:t> </m:t>
                    </m:r>
                  </m:oMath>
                </a14:m>
                <a:r>
                  <a:rPr lang="en-US" sz="2400" dirty="0"/>
                  <a:t>with probability </a:t>
                </a:r>
                <a14:m>
                  <m:oMath xmlns:m="http://schemas.openxmlformats.org/officeDocument/2006/math">
                    <m:r>
                      <a:rPr lang="en-CA" sz="2400" b="0" i="0" smtClean="0">
                        <a:latin typeface="Cambria Math" panose="02040503050406030204" pitchFamily="18" charset="0"/>
                      </a:rPr>
                      <m:t>1</m:t>
                    </m:r>
                    <m:r>
                      <a:rPr lang="en-CA" sz="2400">
                        <a:latin typeface="Cambria Math" panose="02040503050406030204" pitchFamily="18" charset="0"/>
                      </a:rPr>
                      <m:t>−</m:t>
                    </m:r>
                    <m:r>
                      <a:rPr lang="en-CA" sz="2400" i="1">
                        <a:latin typeface="Cambria Math" panose="02040503050406030204" pitchFamily="18" charset="0"/>
                      </a:rPr>
                      <m:t>𝜖</m:t>
                    </m:r>
                  </m:oMath>
                </a14:m>
                <a:r>
                  <a:rPr lang="en-US" sz="2400" dirty="0"/>
                  <a:t>, the algebra generated by the measurement operators of a player must be </a:t>
                </a:r>
                <a14:m>
                  <m:oMath xmlns:m="http://schemas.openxmlformats.org/officeDocument/2006/math">
                    <m:r>
                      <a:rPr lang="en-CA" sz="2400" b="0" i="1" smtClean="0">
                        <a:latin typeface="Cambria Math" panose="02040503050406030204" pitchFamily="18" charset="0"/>
                      </a:rPr>
                      <m:t>𝑂</m:t>
                    </m:r>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𝜖</m:t>
                        </m:r>
                      </m:e>
                      <m:sup>
                        <m:r>
                          <a:rPr lang="en-CA" sz="2400" b="0" i="1" smtClean="0">
                            <a:latin typeface="Cambria Math" panose="02040503050406030204" pitchFamily="18" charset="0"/>
                          </a:rPr>
                          <m:t>𝑐</m:t>
                        </m:r>
                      </m:sup>
                    </m:sSup>
                    <m:r>
                      <a:rPr lang="en-CA" sz="2400" b="0" i="1" smtClean="0">
                        <a:latin typeface="Cambria Math" panose="02040503050406030204" pitchFamily="18" charset="0"/>
                      </a:rPr>
                      <m:t>)</m:t>
                    </m:r>
                  </m:oMath>
                </a14:m>
                <a:r>
                  <a:rPr lang="en-US" sz="2400" dirty="0"/>
                  <a:t>-approximate representation of the algebra of the </a:t>
                </a:r>
                <a14:m>
                  <m:oMath xmlns:m="http://schemas.openxmlformats.org/officeDocument/2006/math">
                    <m:r>
                      <a:rPr lang="en-CA" sz="2400" b="0" i="1" smtClean="0">
                        <a:latin typeface="Cambria Math" panose="02040503050406030204" pitchFamily="18" charset="0"/>
                      </a:rPr>
                      <m:t>𝑛</m:t>
                    </m:r>
                  </m:oMath>
                </a14:m>
                <a:r>
                  <a:rPr lang="en-US" sz="2400" dirty="0"/>
                  <a:t>-fold tensor product of the Weyl-Heisenberg group</a:t>
                </a:r>
                <a:br>
                  <a:rPr lang="en-US" sz="2400" dirty="0"/>
                </a:br>
                <a:br>
                  <a:rPr lang="en-US" sz="2400" dirty="0"/>
                </a:br>
                <a14:m>
                  <m:oMathPara xmlns:m="http://schemas.openxmlformats.org/officeDocument/2006/math">
                    <m:oMathParaPr>
                      <m:jc m:val="centerGroup"/>
                    </m:oMathParaPr>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𝑊</m:t>
                          </m:r>
                        </m:e>
                        <m:sub>
                          <m:r>
                            <a:rPr lang="en-CA" sz="2400" b="0" i="1" smtClean="0">
                              <a:latin typeface="Cambria Math" panose="02040503050406030204" pitchFamily="18" charset="0"/>
                            </a:rPr>
                            <m:t>𝑛</m:t>
                          </m:r>
                        </m:sub>
                      </m:sSub>
                      <m:r>
                        <a:rPr lang="en-CA" sz="2400" b="0" i="1" smtClean="0">
                          <a:latin typeface="Cambria Math" panose="02040503050406030204" pitchFamily="18" charset="0"/>
                        </a:rPr>
                        <m:t>={±</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𝜎</m:t>
                          </m:r>
                        </m:e>
                        <m:sub>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𝑎</m:t>
                              </m:r>
                            </m:e>
                            <m:sub>
                              <m:r>
                                <a:rPr lang="en-CA" sz="2400" b="0" i="1" smtClean="0">
                                  <a:latin typeface="Cambria Math" panose="02040503050406030204" pitchFamily="18" charset="0"/>
                                </a:rPr>
                                <m:t>1</m:t>
                              </m:r>
                            </m:sub>
                          </m:sSub>
                        </m:sub>
                      </m:sSub>
                      <m:r>
                        <a:rPr lang="en-CA" sz="2400" b="0" i="1" smtClean="0">
                          <a:latin typeface="Cambria Math" panose="02040503050406030204" pitchFamily="18" charset="0"/>
                        </a:rPr>
                        <m:t>⊗</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𝜎</m:t>
                          </m:r>
                        </m:e>
                        <m:sub>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𝑎</m:t>
                              </m:r>
                            </m:e>
                            <m:sub>
                              <m:r>
                                <a:rPr lang="en-CA" sz="2400" b="0" i="1" smtClean="0">
                                  <a:latin typeface="Cambria Math" panose="02040503050406030204" pitchFamily="18" charset="0"/>
                                </a:rPr>
                                <m:t>2</m:t>
                              </m:r>
                            </m:sub>
                          </m:sSub>
                        </m:sub>
                      </m:sSub>
                      <m:r>
                        <a:rPr lang="en-CA" sz="2400" b="0" i="1" smtClean="0">
                          <a:latin typeface="Cambria Math" panose="02040503050406030204" pitchFamily="18" charset="0"/>
                        </a:rPr>
                        <m:t>⊗⋯⊗</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𝜎</m:t>
                          </m:r>
                        </m:e>
                        <m:sub>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𝑎</m:t>
                              </m:r>
                            </m:e>
                            <m:sub>
                              <m:r>
                                <a:rPr lang="en-CA" sz="2400" b="0" i="1" smtClean="0">
                                  <a:latin typeface="Cambria Math" panose="02040503050406030204" pitchFamily="18" charset="0"/>
                                </a:rPr>
                                <m:t>𝑛</m:t>
                              </m:r>
                            </m:sub>
                          </m:sSub>
                        </m:sub>
                      </m:sSub>
                      <m:r>
                        <a:rPr lang="en-CA" sz="2400" b="0" i="1" smtClean="0">
                          <a:latin typeface="Cambria Math" panose="02040503050406030204" pitchFamily="18" charset="0"/>
                        </a:rPr>
                        <m:t>:</m:t>
                      </m:r>
                      <m:r>
                        <a:rPr lang="en-CA" sz="2400" b="0" i="1" smtClean="0">
                          <a:latin typeface="Cambria Math" panose="02040503050406030204" pitchFamily="18" charset="0"/>
                        </a:rPr>
                        <m:t>𝑎</m:t>
                      </m:r>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d>
                            <m:dPr>
                              <m:begChr m:val="{"/>
                              <m:endChr m:val="}"/>
                              <m:ctrlPr>
                                <a:rPr lang="en-CA" sz="2400" b="0" i="1" smtClean="0">
                                  <a:latin typeface="Cambria Math" panose="02040503050406030204" pitchFamily="18" charset="0"/>
                                </a:rPr>
                              </m:ctrlPr>
                            </m:dPr>
                            <m:e>
                              <m:r>
                                <a:rPr lang="en-CA" sz="2400" b="0" i="1" smtClean="0">
                                  <a:latin typeface="Cambria Math" panose="02040503050406030204" pitchFamily="18" charset="0"/>
                                </a:rPr>
                                <m:t>𝐼</m:t>
                              </m:r>
                              <m:r>
                                <a:rPr lang="en-CA" sz="2400" b="0" i="1" smtClean="0">
                                  <a:latin typeface="Cambria Math" panose="02040503050406030204" pitchFamily="18" charset="0"/>
                                </a:rPr>
                                <m:t>,</m:t>
                              </m:r>
                              <m:r>
                                <a:rPr lang="en-CA" sz="2400" b="0" i="1" smtClean="0">
                                  <a:latin typeface="Cambria Math" panose="02040503050406030204" pitchFamily="18" charset="0"/>
                                </a:rPr>
                                <m:t>𝑋</m:t>
                              </m:r>
                              <m:r>
                                <a:rPr lang="en-CA" sz="2400" b="0" i="1" smtClean="0">
                                  <a:latin typeface="Cambria Math" panose="02040503050406030204" pitchFamily="18" charset="0"/>
                                </a:rPr>
                                <m:t>,</m:t>
                              </m:r>
                              <m:r>
                                <a:rPr lang="en-CA" sz="2400" b="0" i="1" smtClean="0">
                                  <a:latin typeface="Cambria Math" panose="02040503050406030204" pitchFamily="18" charset="0"/>
                                </a:rPr>
                                <m:t>𝑍</m:t>
                              </m:r>
                            </m:e>
                          </m:d>
                        </m:e>
                        <m:sup>
                          <m:r>
                            <a:rPr lang="en-CA" sz="2400" b="0" i="1" smtClean="0">
                              <a:latin typeface="Cambria Math" panose="02040503050406030204" pitchFamily="18" charset="0"/>
                            </a:rPr>
                            <m:t>𝑛</m:t>
                          </m:r>
                        </m:sup>
                      </m:sSup>
                      <m:r>
                        <a:rPr lang="en-CA" sz="2400" b="0" i="1" smtClean="0">
                          <a:latin typeface="Cambria Math" panose="02040503050406030204" pitchFamily="18" charset="0"/>
                        </a:rPr>
                        <m:t>}</m:t>
                      </m:r>
                    </m:oMath>
                  </m:oMathPara>
                </a14:m>
                <a:endParaRPr lang="en-US" sz="2400" dirty="0"/>
              </a:p>
            </p:txBody>
          </p:sp>
        </mc:Choice>
        <mc:Fallback>
          <p:sp>
            <p:nvSpPr>
              <p:cNvPr id="3" name="Content Placeholder 2">
                <a:extLst>
                  <a:ext uri="{FF2B5EF4-FFF2-40B4-BE49-F238E27FC236}">
                    <a16:creationId xmlns:a16="http://schemas.microsoft.com/office/drawing/2014/main" id="{690FAA9C-3667-6444-A46C-5A4FF21517C3}"/>
                  </a:ext>
                </a:extLst>
              </p:cNvPr>
              <p:cNvSpPr>
                <a:spLocks noGrp="1" noRot="1" noChangeAspect="1" noMove="1" noResize="1" noEditPoints="1" noAdjustHandles="1" noChangeArrowheads="1" noChangeShapeType="1" noTextEdit="1"/>
              </p:cNvSpPr>
              <p:nvPr>
                <p:ph idx="1"/>
              </p:nvPr>
            </p:nvSpPr>
            <p:spPr>
              <a:blipFill>
                <a:blip r:embed="rId2"/>
                <a:stretch>
                  <a:fillRect l="-844" t="-20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B9F2492-8141-4C47-9646-EC6F6B139AFF}"/>
                  </a:ext>
                </a:extLst>
              </p:cNvPr>
              <p:cNvSpPr txBox="1"/>
              <p:nvPr/>
            </p:nvSpPr>
            <p:spPr>
              <a:xfrm>
                <a:off x="1494263" y="5341434"/>
                <a:ext cx="9590049" cy="707886"/>
              </a:xfrm>
              <a:prstGeom prst="rect">
                <a:avLst/>
              </a:prstGeom>
              <a:noFill/>
            </p:spPr>
            <p:txBody>
              <a:bodyPr wrap="square" rtlCol="0">
                <a:spAutoFit/>
              </a:bodyPr>
              <a:lstStyle/>
              <a:p>
                <a:r>
                  <a:rPr lang="en-US" sz="2000" dirty="0">
                    <a:solidFill>
                      <a:srgbClr val="C00000"/>
                    </a:solidFill>
                  </a:rPr>
                  <a:t>Another way to formulate CHSH rigidity: (near-) optimal strategies for CHSH yield (approx.) representations of </a:t>
                </a:r>
                <a14:m>
                  <m:oMath xmlns:m="http://schemas.openxmlformats.org/officeDocument/2006/math">
                    <m:sSub>
                      <m:sSubPr>
                        <m:ctrlPr>
                          <a:rPr lang="en-CA" sz="2000" b="0" i="1" smtClean="0">
                            <a:solidFill>
                              <a:srgbClr val="C00000"/>
                            </a:solidFill>
                            <a:latin typeface="Cambria Math" panose="02040503050406030204" pitchFamily="18" charset="0"/>
                          </a:rPr>
                        </m:ctrlPr>
                      </m:sSubPr>
                      <m:e>
                        <m:r>
                          <a:rPr lang="en-CA" sz="2000" i="1">
                            <a:solidFill>
                              <a:srgbClr val="C00000"/>
                            </a:solidFill>
                            <a:latin typeface="Cambria Math" panose="02040503050406030204" pitchFamily="18" charset="0"/>
                          </a:rPr>
                          <m:t>𝑊</m:t>
                        </m:r>
                      </m:e>
                      <m:sub>
                        <m:r>
                          <a:rPr lang="en-CA" sz="2000" b="0" i="1" smtClean="0">
                            <a:solidFill>
                              <a:srgbClr val="C00000"/>
                            </a:solidFill>
                            <a:latin typeface="Cambria Math" panose="02040503050406030204" pitchFamily="18" charset="0"/>
                          </a:rPr>
                          <m:t>1</m:t>
                        </m:r>
                      </m:sub>
                    </m:sSub>
                  </m:oMath>
                </a14:m>
                <a:r>
                  <a:rPr lang="en-US" sz="2000" dirty="0">
                    <a:solidFill>
                      <a:srgbClr val="C00000"/>
                    </a:solidFill>
                  </a:rPr>
                  <a:t>.</a:t>
                </a:r>
              </a:p>
            </p:txBody>
          </p:sp>
        </mc:Choice>
        <mc:Fallback>
          <p:sp>
            <p:nvSpPr>
              <p:cNvPr id="4" name="TextBox 3">
                <a:extLst>
                  <a:ext uri="{FF2B5EF4-FFF2-40B4-BE49-F238E27FC236}">
                    <a16:creationId xmlns:a16="http://schemas.microsoft.com/office/drawing/2014/main" id="{5B9F2492-8141-4C47-9646-EC6F6B139AFF}"/>
                  </a:ext>
                </a:extLst>
              </p:cNvPr>
              <p:cNvSpPr txBox="1">
                <a:spLocks noRot="1" noChangeAspect="1" noMove="1" noResize="1" noEditPoints="1" noAdjustHandles="1" noChangeArrowheads="1" noChangeShapeType="1" noTextEdit="1"/>
              </p:cNvSpPr>
              <p:nvPr/>
            </p:nvSpPr>
            <p:spPr>
              <a:xfrm>
                <a:off x="1494263" y="5341434"/>
                <a:ext cx="9590049" cy="707886"/>
              </a:xfrm>
              <a:prstGeom prst="rect">
                <a:avLst/>
              </a:prstGeom>
              <a:blipFill>
                <a:blip r:embed="rId3"/>
                <a:stretch>
                  <a:fillRect l="-661" t="-3571" r="-265" b="-14286"/>
                </a:stretch>
              </a:blipFill>
            </p:spPr>
            <p:txBody>
              <a:bodyPr/>
              <a:lstStyle/>
              <a:p>
                <a:r>
                  <a:rPr lang="en-US">
                    <a:noFill/>
                  </a:rPr>
                  <a:t> </a:t>
                </a:r>
              </a:p>
            </p:txBody>
          </p:sp>
        </mc:Fallback>
      </mc:AlternateContent>
    </p:spTree>
    <p:extLst>
      <p:ext uri="{BB962C8B-B14F-4D97-AF65-F5344CB8AC3E}">
        <p14:creationId xmlns:p14="http://schemas.microsoft.com/office/powerpoint/2010/main" val="412010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DF168-A3EE-7E41-882E-8EA869820DD7}"/>
              </a:ext>
            </a:extLst>
          </p:cNvPr>
          <p:cNvSpPr>
            <a:spLocks noGrp="1"/>
          </p:cNvSpPr>
          <p:nvPr>
            <p:ph type="title"/>
          </p:nvPr>
        </p:nvSpPr>
        <p:spPr/>
        <p:txBody>
          <a:bodyPr/>
          <a:lstStyle/>
          <a:p>
            <a:r>
              <a:rPr lang="en-US" dirty="0"/>
              <a:t>Quantum Low-Degree Test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1D99713-9EEA-544E-A0B7-49A46B6C7C11}"/>
                  </a:ext>
                </a:extLst>
              </p:cNvPr>
              <p:cNvSpPr>
                <a:spLocks noGrp="1"/>
              </p:cNvSpPr>
              <p:nvPr>
                <p:ph idx="1"/>
              </p:nvPr>
            </p:nvSpPr>
            <p:spPr/>
            <p:txBody>
              <a:bodyPr>
                <a:normAutofit/>
              </a:bodyPr>
              <a:lstStyle/>
              <a:p>
                <a:r>
                  <a:rPr lang="en-US" sz="2400" dirty="0"/>
                  <a:t>It is a quantum generalization of the “low-degree test” from classical theoretical computer science, which is a nonlocal game with “classical rigidity” properties.</a:t>
                </a:r>
              </a:p>
              <a:p>
                <a:endParaRPr lang="en-US" sz="2400" dirty="0"/>
              </a:p>
              <a:p>
                <a:r>
                  <a:rPr lang="en-US" sz="2400" dirty="0"/>
                  <a:t>Low-degree test is crucial in </a:t>
                </a:r>
                <a:r>
                  <a:rPr lang="en-US" sz="2400" i="1" dirty="0">
                    <a:solidFill>
                      <a:srgbClr val="7030A0"/>
                    </a:solidFill>
                  </a:rPr>
                  <a:t>probabilistically checkable proofs</a:t>
                </a:r>
              </a:p>
              <a:p>
                <a:endParaRPr lang="en-US" sz="2400" i="1" dirty="0">
                  <a:solidFill>
                    <a:srgbClr val="7030A0"/>
                  </a:solidFill>
                </a:endParaRPr>
              </a:p>
              <a:p>
                <a:r>
                  <a:rPr lang="en-US" sz="2400" dirty="0"/>
                  <a:t>Classical low-degree test certifies whether players’ responses are consistent with a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rPr>
                      <m:t>𝔽</m:t>
                    </m:r>
                  </m:oMath>
                </a14:m>
                <a:r>
                  <a:rPr lang="en-US" sz="2400" dirty="0">
                    <a:solidFill>
                      <a:srgbClr val="7030A0"/>
                    </a:solidFill>
                  </a:rPr>
                  <a:t>-valued degree-</a:t>
                </a:r>
                <a14:m>
                  <m:oMath xmlns:m="http://schemas.openxmlformats.org/officeDocument/2006/math">
                    <m:r>
                      <a:rPr lang="en-CA" sz="2400" i="1">
                        <a:solidFill>
                          <a:srgbClr val="7030A0"/>
                        </a:solidFill>
                        <a:latin typeface="Cambria Math" panose="02040503050406030204" pitchFamily="18" charset="0"/>
                      </a:rPr>
                      <m:t>𝑑</m:t>
                    </m:r>
                  </m:oMath>
                </a14:m>
                <a:r>
                  <a:rPr lang="en-US" sz="2400" dirty="0">
                    <a:solidFill>
                      <a:srgbClr val="7030A0"/>
                    </a:solidFill>
                  </a:rPr>
                  <a:t> polynomial over </a:t>
                </a:r>
                <a14:m>
                  <m:oMath xmlns:m="http://schemas.openxmlformats.org/officeDocument/2006/math">
                    <m:sSup>
                      <m:sSupPr>
                        <m:ctrlPr>
                          <a:rPr lang="en-CA" sz="2400" i="1">
                            <a:solidFill>
                              <a:srgbClr val="7030A0"/>
                            </a:solidFill>
                            <a:latin typeface="Cambria Math" panose="02040503050406030204" pitchFamily="18" charset="0"/>
                            <a:ea typeface="Cambria Math" panose="02040503050406030204" pitchFamily="18" charset="0"/>
                          </a:rPr>
                        </m:ctrlPr>
                      </m:sSupPr>
                      <m:e>
                        <m:r>
                          <a:rPr lang="en-US" sz="2400" i="1">
                            <a:solidFill>
                              <a:srgbClr val="7030A0"/>
                            </a:solidFill>
                            <a:latin typeface="Cambria Math" panose="02040503050406030204" pitchFamily="18" charset="0"/>
                            <a:ea typeface="Cambria Math" panose="02040503050406030204" pitchFamily="18" charset="0"/>
                          </a:rPr>
                          <m:t>𝔽</m:t>
                        </m:r>
                      </m:e>
                      <m:sup>
                        <m:r>
                          <a:rPr lang="en-CA" sz="2400" i="1">
                            <a:solidFill>
                              <a:srgbClr val="7030A0"/>
                            </a:solidFill>
                            <a:latin typeface="Cambria Math" panose="02040503050406030204" pitchFamily="18" charset="0"/>
                            <a:ea typeface="Cambria Math" panose="02040503050406030204" pitchFamily="18" charset="0"/>
                          </a:rPr>
                          <m:t>𝑚</m:t>
                        </m:r>
                      </m:sup>
                    </m:sSup>
                  </m:oMath>
                </a14:m>
                <a:r>
                  <a:rPr lang="en-US" sz="2400" dirty="0"/>
                  <a:t>, using only </a:t>
                </a:r>
                <a:r>
                  <a:rPr lang="en-US" sz="2400" dirty="0">
                    <a:solidFill>
                      <a:srgbClr val="7030A0"/>
                    </a:solidFill>
                  </a:rPr>
                  <a:t>polylog(m)</a:t>
                </a:r>
                <a:r>
                  <a:rPr lang="en-US" sz="2400" dirty="0"/>
                  <a:t> complexity.</a:t>
                </a:r>
              </a:p>
            </p:txBody>
          </p:sp>
        </mc:Choice>
        <mc:Fallback>
          <p:sp>
            <p:nvSpPr>
              <p:cNvPr id="3" name="Content Placeholder 2">
                <a:extLst>
                  <a:ext uri="{FF2B5EF4-FFF2-40B4-BE49-F238E27FC236}">
                    <a16:creationId xmlns:a16="http://schemas.microsoft.com/office/drawing/2014/main" id="{D1D99713-9EEA-544E-A0B7-49A46B6C7C11}"/>
                  </a:ext>
                </a:extLst>
              </p:cNvPr>
              <p:cNvSpPr>
                <a:spLocks noGrp="1" noRot="1" noChangeAspect="1" noMove="1" noResize="1" noEditPoints="1" noAdjustHandles="1" noChangeArrowheads="1" noChangeShapeType="1" noTextEdit="1"/>
              </p:cNvSpPr>
              <p:nvPr>
                <p:ph idx="1"/>
              </p:nvPr>
            </p:nvSpPr>
            <p:spPr>
              <a:blipFill>
                <a:blip r:embed="rId2"/>
                <a:stretch>
                  <a:fillRect l="-724" t="-2047" r="-121"/>
                </a:stretch>
              </a:blipFill>
            </p:spPr>
            <p:txBody>
              <a:bodyPr/>
              <a:lstStyle/>
              <a:p>
                <a:r>
                  <a:rPr lang="en-US">
                    <a:noFill/>
                  </a:rPr>
                  <a:t> </a:t>
                </a:r>
              </a:p>
            </p:txBody>
          </p:sp>
        </mc:Fallback>
      </mc:AlternateContent>
    </p:spTree>
    <p:extLst>
      <p:ext uri="{BB962C8B-B14F-4D97-AF65-F5344CB8AC3E}">
        <p14:creationId xmlns:p14="http://schemas.microsoft.com/office/powerpoint/2010/main" val="12691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D32B1-EB64-9A43-ABBD-71B99CB29D65}"/>
              </a:ext>
            </a:extLst>
          </p:cNvPr>
          <p:cNvSpPr>
            <a:spLocks noGrp="1"/>
          </p:cNvSpPr>
          <p:nvPr>
            <p:ph type="title"/>
          </p:nvPr>
        </p:nvSpPr>
        <p:spPr/>
        <p:txBody>
          <a:bodyPr/>
          <a:lstStyle/>
          <a:p>
            <a:r>
              <a:rPr lang="en-US" dirty="0"/>
              <a:t>Open questions</a:t>
            </a:r>
          </a:p>
        </p:txBody>
      </p:sp>
      <p:sp>
        <p:nvSpPr>
          <p:cNvPr id="3" name="Content Placeholder 2">
            <a:extLst>
              <a:ext uri="{FF2B5EF4-FFF2-40B4-BE49-F238E27FC236}">
                <a16:creationId xmlns:a16="http://schemas.microsoft.com/office/drawing/2014/main" id="{59F30D15-69CA-F549-B64F-556B818045D6}"/>
              </a:ext>
            </a:extLst>
          </p:cNvPr>
          <p:cNvSpPr>
            <a:spLocks noGrp="1"/>
          </p:cNvSpPr>
          <p:nvPr>
            <p:ph idx="1"/>
          </p:nvPr>
        </p:nvSpPr>
        <p:spPr/>
        <p:txBody>
          <a:bodyPr>
            <a:normAutofit/>
          </a:bodyPr>
          <a:lstStyle/>
          <a:p>
            <a:r>
              <a:rPr lang="en-US" dirty="0"/>
              <a:t>Simpler, shorter proof?</a:t>
            </a:r>
          </a:p>
          <a:p>
            <a:endParaRPr lang="en-US" dirty="0"/>
          </a:p>
          <a:p>
            <a:r>
              <a:rPr lang="en-US" dirty="0"/>
              <a:t>Construct an explicit II</a:t>
            </a:r>
            <a:r>
              <a:rPr lang="en-US" baseline="-25000" dirty="0"/>
              <a:t>1</a:t>
            </a:r>
            <a:r>
              <a:rPr lang="en-US" dirty="0"/>
              <a:t> factor that doesn’t satisfy </a:t>
            </a:r>
            <a:r>
              <a:rPr lang="en-US" dirty="0" err="1"/>
              <a:t>Connes</a:t>
            </a:r>
            <a:r>
              <a:rPr lang="en-US" dirty="0"/>
              <a:t>’ embedding property.</a:t>
            </a:r>
          </a:p>
          <a:p>
            <a:endParaRPr lang="en-US" dirty="0"/>
          </a:p>
          <a:p>
            <a:r>
              <a:rPr lang="en-US" dirty="0"/>
              <a:t>Construct a non-hyperlinear group.</a:t>
            </a:r>
          </a:p>
          <a:p>
            <a:endParaRPr lang="en-US" dirty="0"/>
          </a:p>
          <a:p>
            <a:r>
              <a:rPr lang="en-US" dirty="0"/>
              <a:t>What is complexity of </a:t>
            </a:r>
            <a:r>
              <a:rPr lang="en-US" b="1" dirty="0" err="1"/>
              <a:t>MIP</a:t>
            </a:r>
            <a:r>
              <a:rPr lang="en-US" b="1" baseline="30000" dirty="0" err="1"/>
              <a:t>co</a:t>
            </a:r>
            <a:r>
              <a:rPr lang="en-US" dirty="0"/>
              <a:t>? Conjecture: </a:t>
            </a:r>
            <a:r>
              <a:rPr lang="en-US" b="1" dirty="0" err="1"/>
              <a:t>MIP</a:t>
            </a:r>
            <a:r>
              <a:rPr lang="en-US" b="1" baseline="30000" dirty="0" err="1"/>
              <a:t>co</a:t>
            </a:r>
            <a:r>
              <a:rPr lang="en-US" b="1" baseline="30000" dirty="0"/>
              <a:t> </a:t>
            </a:r>
            <a:r>
              <a:rPr lang="en-US" b="1" dirty="0"/>
              <a:t>= </a:t>
            </a:r>
            <a:r>
              <a:rPr lang="en-US" b="1" dirty="0" err="1"/>
              <a:t>coRE</a:t>
            </a:r>
            <a:r>
              <a:rPr lang="en-US" dirty="0"/>
              <a:t>.</a:t>
            </a:r>
          </a:p>
        </p:txBody>
      </p:sp>
      <p:sp>
        <p:nvSpPr>
          <p:cNvPr id="4" name="TextBox 3">
            <a:extLst>
              <a:ext uri="{FF2B5EF4-FFF2-40B4-BE49-F238E27FC236}">
                <a16:creationId xmlns:a16="http://schemas.microsoft.com/office/drawing/2014/main" id="{6BA0FE7D-0F8C-E646-9023-F5FBD408F0C4}"/>
              </a:ext>
            </a:extLst>
          </p:cNvPr>
          <p:cNvSpPr txBox="1"/>
          <p:nvPr/>
        </p:nvSpPr>
        <p:spPr>
          <a:xfrm>
            <a:off x="9278471" y="704740"/>
            <a:ext cx="2586318" cy="646331"/>
          </a:xfrm>
          <a:prstGeom prst="rect">
            <a:avLst/>
          </a:prstGeom>
          <a:noFill/>
        </p:spPr>
        <p:txBody>
          <a:bodyPr wrap="square" rtlCol="0">
            <a:spAutoFit/>
          </a:bodyPr>
          <a:lstStyle/>
          <a:p>
            <a:r>
              <a:rPr lang="en-US" sz="3600" b="1" dirty="0">
                <a:solidFill>
                  <a:srgbClr val="00B0F0"/>
                </a:solidFill>
              </a:rPr>
              <a:t>Thank you!</a:t>
            </a:r>
          </a:p>
        </p:txBody>
      </p:sp>
      <p:sp>
        <p:nvSpPr>
          <p:cNvPr id="5" name="TextBox 4">
            <a:extLst>
              <a:ext uri="{FF2B5EF4-FFF2-40B4-BE49-F238E27FC236}">
                <a16:creationId xmlns:a16="http://schemas.microsoft.com/office/drawing/2014/main" id="{654E609E-D0CA-EC49-8E73-C217CD19AEF6}"/>
              </a:ext>
            </a:extLst>
          </p:cNvPr>
          <p:cNvSpPr txBox="1"/>
          <p:nvPr/>
        </p:nvSpPr>
        <p:spPr>
          <a:xfrm>
            <a:off x="5229922" y="1351071"/>
            <a:ext cx="5196470" cy="1200329"/>
          </a:xfrm>
          <a:prstGeom prst="rect">
            <a:avLst/>
          </a:prstGeom>
          <a:noFill/>
          <a:ln>
            <a:solidFill>
              <a:schemeClr val="tx1"/>
            </a:solidFill>
          </a:ln>
        </p:spPr>
        <p:txBody>
          <a:bodyPr wrap="square" rtlCol="0">
            <a:spAutoFit/>
          </a:bodyPr>
          <a:lstStyle/>
          <a:p>
            <a:r>
              <a:rPr lang="en-US" sz="3600" dirty="0"/>
              <a:t>Advertisement: </a:t>
            </a:r>
            <a:r>
              <a:rPr lang="en-US" sz="3600" b="1" dirty="0">
                <a:solidFill>
                  <a:srgbClr val="C00000"/>
                </a:solidFill>
              </a:rPr>
              <a:t>MIP* Wiki </a:t>
            </a:r>
            <a:br>
              <a:rPr lang="en-US" sz="3600" b="1" dirty="0">
                <a:solidFill>
                  <a:srgbClr val="C00000"/>
                </a:solidFill>
              </a:rPr>
            </a:br>
            <a:r>
              <a:rPr lang="en-US" sz="3600" u="sng" dirty="0" err="1"/>
              <a:t>mipstar.henryyuen.net</a:t>
            </a:r>
            <a:endParaRPr lang="en-US" sz="3600" u="sng" dirty="0"/>
          </a:p>
        </p:txBody>
      </p:sp>
      <p:sp>
        <p:nvSpPr>
          <p:cNvPr id="6" name="TextBox 5">
            <a:extLst>
              <a:ext uri="{FF2B5EF4-FFF2-40B4-BE49-F238E27FC236}">
                <a16:creationId xmlns:a16="http://schemas.microsoft.com/office/drawing/2014/main" id="{26C93C66-16F3-7B42-B9BF-FB35296684F3}"/>
              </a:ext>
            </a:extLst>
          </p:cNvPr>
          <p:cNvSpPr txBox="1"/>
          <p:nvPr/>
        </p:nvSpPr>
        <p:spPr>
          <a:xfrm>
            <a:off x="1862255" y="3468029"/>
            <a:ext cx="8564137" cy="707886"/>
          </a:xfrm>
          <a:prstGeom prst="rect">
            <a:avLst/>
          </a:prstGeom>
          <a:noFill/>
        </p:spPr>
        <p:txBody>
          <a:bodyPr wrap="square" rtlCol="0">
            <a:spAutoFit/>
          </a:bodyPr>
          <a:lstStyle/>
          <a:p>
            <a:pPr algn="ctr"/>
            <a:endParaRPr lang="en-US" sz="4000" dirty="0"/>
          </a:p>
        </p:txBody>
      </p:sp>
    </p:spTree>
    <p:extLst>
      <p:ext uri="{BB962C8B-B14F-4D97-AF65-F5344CB8AC3E}">
        <p14:creationId xmlns:p14="http://schemas.microsoft.com/office/powerpoint/2010/main" val="232398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E005-19B1-9B41-A9A4-638FF3EE0A51}"/>
              </a:ext>
            </a:extLst>
          </p:cNvPr>
          <p:cNvSpPr>
            <a:spLocks noGrp="1"/>
          </p:cNvSpPr>
          <p:nvPr>
            <p:ph type="title"/>
          </p:nvPr>
        </p:nvSpPr>
        <p:spPr/>
        <p:txBody>
          <a:bodyPr/>
          <a:lstStyle/>
          <a:p>
            <a:r>
              <a:rPr lang="en-US" dirty="0"/>
              <a:t>Classical low-degree test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A461A6-CB83-634C-B4D7-0142ED99261A}"/>
                  </a:ext>
                </a:extLst>
              </p:cNvPr>
              <p:cNvSpPr>
                <a:spLocks noGrp="1"/>
              </p:cNvSpPr>
              <p:nvPr>
                <p:ph idx="1"/>
              </p:nvPr>
            </p:nvSpPr>
            <p:spPr>
              <a:xfrm>
                <a:off x="838200" y="1825624"/>
                <a:ext cx="10515600" cy="4831849"/>
              </a:xfrm>
            </p:spPr>
            <p:txBody>
              <a:bodyPr/>
              <a:lstStyle/>
              <a:p>
                <a:r>
                  <a:rPr lang="en-US" sz="2400" dirty="0"/>
                  <a:t>Verifier picks random </a:t>
                </a:r>
                <a:endParaRPr lang="en-CA" sz="2400" b="0" i="1" dirty="0">
                  <a:latin typeface="Cambria Math" panose="02040503050406030204" pitchFamily="18" charset="0"/>
                  <a:ea typeface="Cambria Math" panose="02040503050406030204" pitchFamily="18" charset="0"/>
                </a:endParaRPr>
              </a:p>
              <a:p>
                <a:pPr lvl="1"/>
                <a:r>
                  <a:rPr lang="en-CA" b="0" dirty="0">
                    <a:ea typeface="Cambria Math" panose="02040503050406030204" pitchFamily="18" charset="0"/>
                  </a:rPr>
                  <a:t>Point </a:t>
                </a:r>
                <a14:m>
                  <m:oMath xmlns:m="http://schemas.openxmlformats.org/officeDocument/2006/math">
                    <m:r>
                      <a:rPr lang="en-CA" b="0" i="1" smtClean="0">
                        <a:latin typeface="Cambria Math" panose="02040503050406030204" pitchFamily="18" charset="0"/>
                        <a:ea typeface="Cambria Math" panose="02040503050406030204" pitchFamily="18" charset="0"/>
                      </a:rPr>
                      <m:t>𝑥</m:t>
                    </m:r>
                    <m:r>
                      <a:rPr lang="en-CA" b="0" i="1" smtClean="0">
                        <a:latin typeface="Cambria Math" panose="02040503050406030204" pitchFamily="18" charset="0"/>
                        <a:ea typeface="Cambria Math" panose="02040503050406030204" pitchFamily="18" charset="0"/>
                      </a:rPr>
                      <m:t>∈</m:t>
                    </m:r>
                    <m:sSup>
                      <m:sSupPr>
                        <m:ctrlPr>
                          <a:rPr lang="en-CA"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𝔽</m:t>
                        </m:r>
                      </m:e>
                      <m:sup>
                        <m:r>
                          <a:rPr lang="en-CA" b="0" i="1" smtClean="0">
                            <a:latin typeface="Cambria Math" panose="02040503050406030204" pitchFamily="18" charset="0"/>
                            <a:ea typeface="Cambria Math" panose="02040503050406030204" pitchFamily="18" charset="0"/>
                          </a:rPr>
                          <m:t>𝑚</m:t>
                        </m:r>
                      </m:sup>
                    </m:sSup>
                  </m:oMath>
                </a14:m>
                <a:endParaRPr lang="en-CA" dirty="0">
                  <a:ea typeface="Cambria Math" panose="02040503050406030204" pitchFamily="18" charset="0"/>
                </a:endParaRPr>
              </a:p>
              <a:p>
                <a:pPr lvl="1"/>
                <a:r>
                  <a:rPr lang="en-CA" b="0" dirty="0">
                    <a:ea typeface="Cambria Math" panose="02040503050406030204" pitchFamily="18" charset="0"/>
                  </a:rPr>
                  <a:t>Line </a:t>
                </a:r>
                <a14:m>
                  <m:oMath xmlns:m="http://schemas.openxmlformats.org/officeDocument/2006/math">
                    <m:r>
                      <a:rPr lang="en-CA" b="0" i="1" smtClean="0">
                        <a:latin typeface="Cambria Math" panose="02040503050406030204" pitchFamily="18" charset="0"/>
                        <a:ea typeface="Cambria Math" panose="02040503050406030204" pitchFamily="18" charset="0"/>
                      </a:rPr>
                      <m:t>ℓ={</m:t>
                    </m:r>
                    <m:r>
                      <a:rPr lang="en-CA" b="0" i="1" smtClean="0">
                        <a:latin typeface="Cambria Math" panose="02040503050406030204" pitchFamily="18" charset="0"/>
                        <a:ea typeface="Cambria Math" panose="02040503050406030204" pitchFamily="18" charset="0"/>
                      </a:rPr>
                      <m:t>𝑢</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𝑣𝑡</m:t>
                    </m:r>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𝑡</m:t>
                    </m:r>
                    <m:r>
                      <a:rPr lang="en-CA"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𝔽</m:t>
                    </m:r>
                  </m:oMath>
                </a14:m>
                <a:r>
                  <a:rPr lang="en-US" dirty="0"/>
                  <a:t>} containing </a:t>
                </a:r>
                <a14:m>
                  <m:oMath xmlns:m="http://schemas.openxmlformats.org/officeDocument/2006/math">
                    <m:r>
                      <a:rPr lang="en-CA" b="0" i="1" smtClean="0">
                        <a:latin typeface="Cambria Math" panose="02040503050406030204" pitchFamily="18" charset="0"/>
                        <a:ea typeface="Cambria Math" panose="02040503050406030204" pitchFamily="18" charset="0"/>
                      </a:rPr>
                      <m:t>𝑥</m:t>
                    </m:r>
                  </m:oMath>
                </a14:m>
                <a:endParaRPr lang="en-US" dirty="0"/>
              </a:p>
              <a:p>
                <a:endParaRPr lang="en-US" sz="2400" dirty="0"/>
              </a:p>
              <a:p>
                <a:r>
                  <a:rPr lang="en-US" sz="2400" dirty="0"/>
                  <a:t>Prover A responds with </a:t>
                </a:r>
                <a14:m>
                  <m:oMath xmlns:m="http://schemas.openxmlformats.org/officeDocument/2006/math">
                    <m:r>
                      <a:rPr lang="en-CA" sz="2400" b="0" i="1" smtClean="0">
                        <a:latin typeface="Cambria Math" panose="02040503050406030204" pitchFamily="18" charset="0"/>
                        <a:ea typeface="Cambria Math" panose="02040503050406030204" pitchFamily="18" charset="0"/>
                      </a:rPr>
                      <m:t>𝑓</m:t>
                    </m:r>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e>
                    </m:d>
                    <m:r>
                      <a:rPr lang="en-CA"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𝔽</m:t>
                    </m:r>
                  </m:oMath>
                </a14:m>
                <a:endParaRPr lang="en-US" sz="2400" dirty="0"/>
              </a:p>
              <a:p>
                <a:r>
                  <a:rPr lang="en-US" sz="2400" dirty="0"/>
                  <a:t>Prover B responds with univariate </a:t>
                </a:r>
                <a:br>
                  <a:rPr lang="en-US" sz="2400" dirty="0"/>
                </a:br>
                <a:r>
                  <a:rPr lang="en-US" sz="2400" dirty="0"/>
                  <a:t>degree-</a:t>
                </a:r>
                <a14:m>
                  <m:oMath xmlns:m="http://schemas.openxmlformats.org/officeDocument/2006/math">
                    <m:r>
                      <a:rPr lang="en-CA" sz="2400" b="0" i="1" smtClean="0">
                        <a:latin typeface="Cambria Math" panose="02040503050406030204" pitchFamily="18" charset="0"/>
                        <a:ea typeface="Cambria Math" panose="02040503050406030204" pitchFamily="18" charset="0"/>
                      </a:rPr>
                      <m:t>𝑑</m:t>
                    </m:r>
                    <m:r>
                      <a:rPr lang="en-CA" sz="2400" b="0" i="1" smtClean="0">
                        <a:latin typeface="Cambria Math" panose="02040503050406030204" pitchFamily="18" charset="0"/>
                        <a:ea typeface="Cambria Math" panose="02040503050406030204" pitchFamily="18" charset="0"/>
                      </a:rPr>
                      <m:t> </m:t>
                    </m:r>
                  </m:oMath>
                </a14:m>
                <a:r>
                  <a:rPr lang="en-US" sz="2400" dirty="0"/>
                  <a:t>polynomial </a:t>
                </a:r>
                <a14:m>
                  <m:oMath xmlns:m="http://schemas.openxmlformats.org/officeDocument/2006/math">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ℓ</m:t>
                        </m:r>
                      </m:sub>
                    </m:sSub>
                    <m:r>
                      <a:rPr lang="en-CA"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𝔽</m:t>
                    </m:r>
                    <m:r>
                      <a:rPr lang="en-CA"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𝔽</m:t>
                    </m:r>
                  </m:oMath>
                </a14:m>
                <a:endParaRPr lang="en-US" sz="2400" dirty="0"/>
              </a:p>
              <a:p>
                <a:endParaRPr lang="en-US" sz="2400" dirty="0"/>
              </a:p>
              <a:p>
                <a:r>
                  <a:rPr lang="en-US" sz="2400" dirty="0"/>
                  <a:t>Provers win if </a:t>
                </a:r>
                <a14:m>
                  <m:oMath xmlns:m="http://schemas.openxmlformats.org/officeDocument/2006/math">
                    <m:r>
                      <a:rPr lang="en-CA" sz="2400" b="0" i="1" smtClean="0">
                        <a:latin typeface="Cambria Math" panose="02040503050406030204" pitchFamily="18" charset="0"/>
                        <a:ea typeface="Cambria Math" panose="02040503050406030204" pitchFamily="18" charset="0"/>
                      </a:rPr>
                      <m:t>𝑓</m:t>
                    </m:r>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ℓ</m:t>
                        </m:r>
                      </m:sub>
                    </m:sSub>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oMath>
                </a14:m>
                <a:endParaRPr lang="en-US" sz="2400" dirty="0"/>
              </a:p>
            </p:txBody>
          </p:sp>
        </mc:Choice>
        <mc:Fallback xmlns="">
          <p:sp>
            <p:nvSpPr>
              <p:cNvPr id="3" name="Content Placeholder 2">
                <a:extLst>
                  <a:ext uri="{FF2B5EF4-FFF2-40B4-BE49-F238E27FC236}">
                    <a16:creationId xmlns:a16="http://schemas.microsoft.com/office/drawing/2014/main" id="{F5A461A6-CB83-634C-B4D7-0142ED99261A}"/>
                  </a:ext>
                </a:extLst>
              </p:cNvPr>
              <p:cNvSpPr>
                <a:spLocks noGrp="1" noRot="1" noChangeAspect="1" noMove="1" noResize="1" noEditPoints="1" noAdjustHandles="1" noChangeArrowheads="1" noChangeShapeType="1" noTextEdit="1"/>
              </p:cNvSpPr>
              <p:nvPr>
                <p:ph idx="1"/>
              </p:nvPr>
            </p:nvSpPr>
            <p:spPr>
              <a:xfrm>
                <a:off x="838200" y="1825624"/>
                <a:ext cx="10515600" cy="4831849"/>
              </a:xfrm>
              <a:blipFill>
                <a:blip r:embed="rId2"/>
                <a:stretch>
                  <a:fillRect l="-724" t="-1842"/>
                </a:stretch>
              </a:blipFill>
            </p:spPr>
            <p:txBody>
              <a:bodyPr/>
              <a:lstStyle/>
              <a:p>
                <a:r>
                  <a:rPr lang="en-US">
                    <a:noFill/>
                  </a:rPr>
                  <a:t> </a:t>
                </a:r>
              </a:p>
            </p:txBody>
          </p:sp>
        </mc:Fallback>
      </mc:AlternateContent>
      <p:sp>
        <p:nvSpPr>
          <p:cNvPr id="7" name="Cube 6">
            <a:extLst>
              <a:ext uri="{FF2B5EF4-FFF2-40B4-BE49-F238E27FC236}">
                <a16:creationId xmlns:a16="http://schemas.microsoft.com/office/drawing/2014/main" id="{0740D51D-FF55-D242-9362-0A9B9D60C4BE}"/>
              </a:ext>
            </a:extLst>
          </p:cNvPr>
          <p:cNvSpPr/>
          <p:nvPr/>
        </p:nvSpPr>
        <p:spPr>
          <a:xfrm>
            <a:off x="7004092" y="256545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26FC14E3-B811-A44C-9652-2C959E452D18}"/>
              </a:ext>
            </a:extLst>
          </p:cNvPr>
          <p:cNvSpPr/>
          <p:nvPr/>
        </p:nvSpPr>
        <p:spPr>
          <a:xfrm>
            <a:off x="9946912" y="259082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72DEDD1-8BB9-5B43-81A7-65CCC6C67A98}"/>
              </a:ext>
            </a:extLst>
          </p:cNvPr>
          <p:cNvCxnSpPr>
            <a:cxnSpLocks/>
          </p:cNvCxnSpPr>
          <p:nvPr/>
        </p:nvCxnSpPr>
        <p:spPr>
          <a:xfrm>
            <a:off x="7910989" y="2018375"/>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40BF7F5-AC73-B440-97C0-AA83B9B43969}"/>
              </a:ext>
            </a:extLst>
          </p:cNvPr>
          <p:cNvCxnSpPr>
            <a:cxnSpLocks/>
          </p:cNvCxnSpPr>
          <p:nvPr/>
        </p:nvCxnSpPr>
        <p:spPr>
          <a:xfrm>
            <a:off x="10820236" y="2026345"/>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1902708-E2D8-E842-97B5-7AF049A4028D}"/>
                  </a:ext>
                </a:extLst>
              </p:cNvPr>
              <p:cNvSpPr txBox="1"/>
              <p:nvPr/>
            </p:nvSpPr>
            <p:spPr>
              <a:xfrm>
                <a:off x="7674214" y="1564680"/>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ea typeface="Cambria Math" panose="02040503050406030204" pitchFamily="18" charset="0"/>
                        </a:rPr>
                        <m:t>𝑥</m:t>
                      </m:r>
                    </m:oMath>
                  </m:oMathPara>
                </a14:m>
                <a:endParaRPr lang="en-US" sz="2400" dirty="0"/>
              </a:p>
            </p:txBody>
          </p:sp>
        </mc:Choice>
        <mc:Fallback xmlns="">
          <p:sp>
            <p:nvSpPr>
              <p:cNvPr id="12" name="TextBox 11">
                <a:extLst>
                  <a:ext uri="{FF2B5EF4-FFF2-40B4-BE49-F238E27FC236}">
                    <a16:creationId xmlns:a16="http://schemas.microsoft.com/office/drawing/2014/main" id="{61902708-E2D8-E842-97B5-7AF049A4028D}"/>
                  </a:ext>
                </a:extLst>
              </p:cNvPr>
              <p:cNvSpPr txBox="1">
                <a:spLocks noRot="1" noChangeAspect="1" noMove="1" noResize="1" noEditPoints="1" noAdjustHandles="1" noChangeArrowheads="1" noChangeShapeType="1" noTextEdit="1"/>
              </p:cNvSpPr>
              <p:nvPr/>
            </p:nvSpPr>
            <p:spPr>
              <a:xfrm>
                <a:off x="7674214" y="1564680"/>
                <a:ext cx="473549"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0DDE99A-6B8E-464E-9B11-B26888306A95}"/>
                  </a:ext>
                </a:extLst>
              </p:cNvPr>
              <p:cNvSpPr txBox="1"/>
              <p:nvPr/>
            </p:nvSpPr>
            <p:spPr>
              <a:xfrm>
                <a:off x="10583461" y="1584046"/>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ea typeface="Cambria Math" panose="02040503050406030204" pitchFamily="18" charset="0"/>
                        </a:rPr>
                        <m:t>ℓ</m:t>
                      </m:r>
                    </m:oMath>
                  </m:oMathPara>
                </a14:m>
                <a:endParaRPr lang="en-US" sz="2400" dirty="0"/>
              </a:p>
            </p:txBody>
          </p:sp>
        </mc:Choice>
        <mc:Fallback xmlns="">
          <p:sp>
            <p:nvSpPr>
              <p:cNvPr id="13" name="TextBox 12">
                <a:extLst>
                  <a:ext uri="{FF2B5EF4-FFF2-40B4-BE49-F238E27FC236}">
                    <a16:creationId xmlns:a16="http://schemas.microsoft.com/office/drawing/2014/main" id="{70DDE99A-6B8E-464E-9B11-B26888306A95}"/>
                  </a:ext>
                </a:extLst>
              </p:cNvPr>
              <p:cNvSpPr txBox="1">
                <a:spLocks noRot="1" noChangeAspect="1" noMove="1" noResize="1" noEditPoints="1" noAdjustHandles="1" noChangeArrowheads="1" noChangeShapeType="1" noTextEdit="1"/>
              </p:cNvSpPr>
              <p:nvPr/>
            </p:nvSpPr>
            <p:spPr>
              <a:xfrm>
                <a:off x="10583461" y="1584046"/>
                <a:ext cx="473549" cy="461665"/>
              </a:xfrm>
              <a:prstGeom prst="rect">
                <a:avLst/>
              </a:prstGeom>
              <a:blipFill>
                <a:blip r:embed="rId4"/>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7951FDFE-6837-AC44-B07B-C9E2C5FC8F35}"/>
              </a:ext>
            </a:extLst>
          </p:cNvPr>
          <p:cNvCxnSpPr>
            <a:cxnSpLocks/>
          </p:cNvCxnSpPr>
          <p:nvPr/>
        </p:nvCxnSpPr>
        <p:spPr>
          <a:xfrm>
            <a:off x="7877278" y="4106412"/>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C4D9CA5-3F4F-C640-8E25-CFAA93D70BDA}"/>
              </a:ext>
            </a:extLst>
          </p:cNvPr>
          <p:cNvCxnSpPr>
            <a:cxnSpLocks/>
          </p:cNvCxnSpPr>
          <p:nvPr/>
        </p:nvCxnSpPr>
        <p:spPr>
          <a:xfrm>
            <a:off x="10786525" y="4114382"/>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70A6587-FAB0-C640-BD25-99CBFDFA1A15}"/>
                  </a:ext>
                </a:extLst>
              </p:cNvPr>
              <p:cNvSpPr txBox="1"/>
              <p:nvPr/>
            </p:nvSpPr>
            <p:spPr>
              <a:xfrm>
                <a:off x="7464039" y="4563574"/>
                <a:ext cx="89389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𝑓</m:t>
                      </m:r>
                      <m:r>
                        <a:rPr lang="en-CA" sz="2400" b="0" i="1" smtClean="0">
                          <a:latin typeface="Cambria Math" panose="02040503050406030204" pitchFamily="18" charset="0"/>
                        </a:rPr>
                        <m:t>(</m:t>
                      </m:r>
                      <m:r>
                        <a:rPr lang="en-CA" sz="2400" b="0" i="1" smtClean="0">
                          <a:latin typeface="Cambria Math" panose="02040503050406030204" pitchFamily="18" charset="0"/>
                        </a:rPr>
                        <m:t>𝑥</m:t>
                      </m:r>
                      <m:r>
                        <a:rPr lang="en-CA" sz="2400" b="0" i="1" smtClean="0">
                          <a:latin typeface="Cambria Math" panose="02040503050406030204" pitchFamily="18" charset="0"/>
                        </a:rPr>
                        <m:t>)</m:t>
                      </m:r>
                    </m:oMath>
                  </m:oMathPara>
                </a14:m>
                <a:endParaRPr lang="en-US" sz="2400" dirty="0"/>
              </a:p>
            </p:txBody>
          </p:sp>
        </mc:Choice>
        <mc:Fallback xmlns="">
          <p:sp>
            <p:nvSpPr>
              <p:cNvPr id="16" name="TextBox 15">
                <a:extLst>
                  <a:ext uri="{FF2B5EF4-FFF2-40B4-BE49-F238E27FC236}">
                    <a16:creationId xmlns:a16="http://schemas.microsoft.com/office/drawing/2014/main" id="{D70A6587-FAB0-C640-BD25-99CBFDFA1A15}"/>
                  </a:ext>
                </a:extLst>
              </p:cNvPr>
              <p:cNvSpPr txBox="1">
                <a:spLocks noRot="1" noChangeAspect="1" noMove="1" noResize="1" noEditPoints="1" noAdjustHandles="1" noChangeArrowheads="1" noChangeShapeType="1" noTextEdit="1"/>
              </p:cNvSpPr>
              <p:nvPr/>
            </p:nvSpPr>
            <p:spPr>
              <a:xfrm>
                <a:off x="7464039" y="4563574"/>
                <a:ext cx="893897" cy="461665"/>
              </a:xfrm>
              <a:prstGeom prst="rect">
                <a:avLst/>
              </a:prstGeom>
              <a:blipFill>
                <a:blip r:embed="rId5"/>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2987F0C-222C-0142-B455-8856B2F26163}"/>
                  </a:ext>
                </a:extLst>
              </p:cNvPr>
              <p:cNvSpPr txBox="1"/>
              <p:nvPr/>
            </p:nvSpPr>
            <p:spPr>
              <a:xfrm>
                <a:off x="9965400" y="4635359"/>
                <a:ext cx="164225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ℓ</m:t>
                          </m:r>
                        </m:sub>
                      </m:sSub>
                      <m:r>
                        <a:rPr lang="en-CA"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𝔽</m:t>
                      </m:r>
                      <m:r>
                        <a:rPr lang="en-CA"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𝔽</m:t>
                      </m:r>
                    </m:oMath>
                  </m:oMathPara>
                </a14:m>
                <a:endParaRPr lang="en-US" sz="2400" dirty="0"/>
              </a:p>
            </p:txBody>
          </p:sp>
        </mc:Choice>
        <mc:Fallback xmlns="">
          <p:sp>
            <p:nvSpPr>
              <p:cNvPr id="17" name="TextBox 16">
                <a:extLst>
                  <a:ext uri="{FF2B5EF4-FFF2-40B4-BE49-F238E27FC236}">
                    <a16:creationId xmlns:a16="http://schemas.microsoft.com/office/drawing/2014/main" id="{92987F0C-222C-0142-B455-8856B2F26163}"/>
                  </a:ext>
                </a:extLst>
              </p:cNvPr>
              <p:cNvSpPr txBox="1">
                <a:spLocks noRot="1" noChangeAspect="1" noMove="1" noResize="1" noEditPoints="1" noAdjustHandles="1" noChangeArrowheads="1" noChangeShapeType="1" noTextEdit="1"/>
              </p:cNvSpPr>
              <p:nvPr/>
            </p:nvSpPr>
            <p:spPr>
              <a:xfrm>
                <a:off x="9965400" y="4635359"/>
                <a:ext cx="1642250" cy="461665"/>
              </a:xfrm>
              <a:prstGeom prst="rect">
                <a:avLst/>
              </a:prstGeom>
              <a:blipFill>
                <a:blip r:embed="rId6"/>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EF55F02-68AF-7E4B-ABE2-E49B3D00D617}"/>
                  </a:ext>
                </a:extLst>
              </p:cNvPr>
              <p:cNvSpPr txBox="1"/>
              <p:nvPr/>
            </p:nvSpPr>
            <p:spPr>
              <a:xfrm>
                <a:off x="7004092" y="5828286"/>
                <a:ext cx="6862011" cy="461665"/>
              </a:xfrm>
              <a:prstGeom prst="rect">
                <a:avLst/>
              </a:prstGeom>
              <a:noFill/>
            </p:spPr>
            <p:txBody>
              <a:bodyPr wrap="square" rtlCol="0">
                <a:spAutoFit/>
              </a:bodyPr>
              <a:lstStyle/>
              <a:p>
                <a:r>
                  <a:rPr lang="en-US" sz="2400" b="1" dirty="0">
                    <a:solidFill>
                      <a:srgbClr val="C00000"/>
                    </a:solidFill>
                  </a:rPr>
                  <a:t>If </a:t>
                </a:r>
                <a14:m>
                  <m:oMath xmlns:m="http://schemas.openxmlformats.org/officeDocument/2006/math">
                    <m:r>
                      <a:rPr lang="en-CA" sz="2400" b="0" i="1" smtClean="0">
                        <a:solidFill>
                          <a:srgbClr val="C00000"/>
                        </a:solidFill>
                        <a:latin typeface="Cambria Math" panose="02040503050406030204" pitchFamily="18" charset="0"/>
                        <a:ea typeface="Cambria Math" panose="02040503050406030204" pitchFamily="18" charset="0"/>
                      </a:rPr>
                      <m:t>𝑓</m:t>
                    </m:r>
                    <m:r>
                      <a:rPr lang="en-CA" sz="2400" b="0" i="1" smtClean="0">
                        <a:solidFill>
                          <a:srgbClr val="C00000"/>
                        </a:solidFill>
                        <a:latin typeface="Cambria Math" panose="02040503050406030204" pitchFamily="18" charset="0"/>
                        <a:ea typeface="Cambria Math" panose="02040503050406030204" pitchFamily="18" charset="0"/>
                      </a:rPr>
                      <m:t> </m:t>
                    </m:r>
                  </m:oMath>
                </a14:m>
                <a:r>
                  <a:rPr lang="en-US" sz="2400" b="1" dirty="0">
                    <a:solidFill>
                      <a:srgbClr val="C00000"/>
                    </a:solidFill>
                  </a:rPr>
                  <a:t>is degree-</a:t>
                </a:r>
                <a14:m>
                  <m:oMath xmlns:m="http://schemas.openxmlformats.org/officeDocument/2006/math">
                    <m:r>
                      <a:rPr lang="en-CA" sz="2400" b="0" i="1" smtClean="0">
                        <a:solidFill>
                          <a:srgbClr val="C00000"/>
                        </a:solidFill>
                        <a:latin typeface="Cambria Math" panose="02040503050406030204" pitchFamily="18" charset="0"/>
                        <a:ea typeface="Cambria Math" panose="02040503050406030204" pitchFamily="18" charset="0"/>
                      </a:rPr>
                      <m:t>𝑑</m:t>
                    </m:r>
                  </m:oMath>
                </a14:m>
                <a:r>
                  <a:rPr lang="en-US" sz="2400" b="1" dirty="0">
                    <a:solidFill>
                      <a:srgbClr val="C00000"/>
                    </a:solidFill>
                  </a:rPr>
                  <a:t>: </a:t>
                </a:r>
                <a14:m>
                  <m:oMath xmlns:m="http://schemas.openxmlformats.org/officeDocument/2006/math">
                    <m:sSub>
                      <m:sSubPr>
                        <m:ctrlPr>
                          <a:rPr lang="en-CA" sz="2400" b="1" i="1">
                            <a:solidFill>
                              <a:srgbClr val="C00000"/>
                            </a:solidFill>
                            <a:latin typeface="Cambria Math" panose="02040503050406030204" pitchFamily="18" charset="0"/>
                            <a:ea typeface="Cambria Math" panose="02040503050406030204" pitchFamily="18" charset="0"/>
                          </a:rPr>
                        </m:ctrlPr>
                      </m:sSubPr>
                      <m:e>
                        <m:r>
                          <a:rPr lang="en-CA" sz="2400" b="1" i="1">
                            <a:solidFill>
                              <a:srgbClr val="C00000"/>
                            </a:solidFill>
                            <a:latin typeface="Cambria Math" panose="02040503050406030204" pitchFamily="18" charset="0"/>
                            <a:ea typeface="Cambria Math" panose="02040503050406030204" pitchFamily="18" charset="0"/>
                          </a:rPr>
                          <m:t>𝒓</m:t>
                        </m:r>
                      </m:e>
                      <m:sub>
                        <m:r>
                          <a:rPr lang="en-CA" sz="2400" b="1" i="1">
                            <a:solidFill>
                              <a:srgbClr val="C00000"/>
                            </a:solidFill>
                            <a:latin typeface="Cambria Math" panose="02040503050406030204" pitchFamily="18" charset="0"/>
                            <a:ea typeface="Cambria Math" panose="02040503050406030204" pitchFamily="18" charset="0"/>
                          </a:rPr>
                          <m:t>ℓ</m:t>
                        </m:r>
                      </m:sub>
                    </m:sSub>
                  </m:oMath>
                </a14:m>
                <a:r>
                  <a:rPr lang="en-US" sz="2400" b="1" dirty="0">
                    <a:solidFill>
                      <a:srgbClr val="C00000"/>
                    </a:solidFill>
                  </a:rPr>
                  <a:t> should be </a:t>
                </a:r>
                <a14:m>
                  <m:oMath xmlns:m="http://schemas.openxmlformats.org/officeDocument/2006/math">
                    <m:r>
                      <a:rPr lang="en-CA" sz="2400" b="1" i="1">
                        <a:solidFill>
                          <a:srgbClr val="C00000"/>
                        </a:solidFill>
                        <a:latin typeface="Cambria Math" panose="02040503050406030204" pitchFamily="18" charset="0"/>
                      </a:rPr>
                      <m:t>𝒇</m:t>
                    </m:r>
                    <m:sSub>
                      <m:sSubPr>
                        <m:ctrlPr>
                          <a:rPr lang="en-CA" sz="2400" b="1" i="1" smtClean="0">
                            <a:solidFill>
                              <a:srgbClr val="C00000"/>
                            </a:solidFill>
                            <a:latin typeface="Cambria Math" panose="02040503050406030204" pitchFamily="18" charset="0"/>
                          </a:rPr>
                        </m:ctrlPr>
                      </m:sSubPr>
                      <m:e>
                        <m:d>
                          <m:dPr>
                            <m:begChr m:val=""/>
                            <m:endChr m:val="|"/>
                            <m:ctrlPr>
                              <a:rPr lang="en-CA" sz="2400" b="1" i="1" smtClean="0">
                                <a:solidFill>
                                  <a:srgbClr val="C00000"/>
                                </a:solidFill>
                                <a:latin typeface="Cambria Math" panose="02040503050406030204" pitchFamily="18" charset="0"/>
                              </a:rPr>
                            </m:ctrlPr>
                          </m:dPr>
                          <m:e>
                            <m:r>
                              <a:rPr lang="en-US">
                                <a:latin typeface="Cambria Math" panose="02040503050406030204" pitchFamily="18" charset="0"/>
                              </a:rPr>
                              <m:t>​</m:t>
                            </m:r>
                          </m:e>
                        </m:d>
                      </m:e>
                      <m:sub>
                        <m:r>
                          <a:rPr lang="en-CA" sz="2400" b="1" i="1" smtClean="0">
                            <a:solidFill>
                              <a:srgbClr val="C00000"/>
                            </a:solidFill>
                            <a:latin typeface="Cambria Math" panose="02040503050406030204" pitchFamily="18" charset="0"/>
                          </a:rPr>
                          <m:t>ℓ</m:t>
                        </m:r>
                      </m:sub>
                    </m:sSub>
                  </m:oMath>
                </a14:m>
                <a:endParaRPr lang="en-US" sz="2400" b="1" dirty="0">
                  <a:solidFill>
                    <a:srgbClr val="C00000"/>
                  </a:solidFill>
                </a:endParaRPr>
              </a:p>
            </p:txBody>
          </p:sp>
        </mc:Choice>
        <mc:Fallback xmlns="">
          <p:sp>
            <p:nvSpPr>
              <p:cNvPr id="23" name="TextBox 22">
                <a:extLst>
                  <a:ext uri="{FF2B5EF4-FFF2-40B4-BE49-F238E27FC236}">
                    <a16:creationId xmlns:a16="http://schemas.microsoft.com/office/drawing/2014/main" id="{0EF55F02-68AF-7E4B-ABE2-E49B3D00D617}"/>
                  </a:ext>
                </a:extLst>
              </p:cNvPr>
              <p:cNvSpPr txBox="1">
                <a:spLocks noRot="1" noChangeAspect="1" noMove="1" noResize="1" noEditPoints="1" noAdjustHandles="1" noChangeArrowheads="1" noChangeShapeType="1" noTextEdit="1"/>
              </p:cNvSpPr>
              <p:nvPr/>
            </p:nvSpPr>
            <p:spPr>
              <a:xfrm>
                <a:off x="7004092" y="5828286"/>
                <a:ext cx="6862011" cy="461665"/>
              </a:xfrm>
              <a:prstGeom prst="rect">
                <a:avLst/>
              </a:prstGeom>
              <a:blipFill>
                <a:blip r:embed="rId7"/>
                <a:stretch>
                  <a:fillRect l="-1667" t="-124324" b="-191892"/>
                </a:stretch>
              </a:blipFill>
            </p:spPr>
            <p:txBody>
              <a:bodyPr/>
              <a:lstStyle/>
              <a:p>
                <a:r>
                  <a:rPr lang="en-US">
                    <a:noFill/>
                  </a:rPr>
                  <a:t> </a:t>
                </a:r>
              </a:p>
            </p:txBody>
          </p:sp>
        </mc:Fallback>
      </mc:AlternateContent>
    </p:spTree>
    <p:extLst>
      <p:ext uri="{BB962C8B-B14F-4D97-AF65-F5344CB8AC3E}">
        <p14:creationId xmlns:p14="http://schemas.microsoft.com/office/powerpoint/2010/main" val="263392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E005-19B1-9B41-A9A4-638FF3EE0A51}"/>
              </a:ext>
            </a:extLst>
          </p:cNvPr>
          <p:cNvSpPr>
            <a:spLocks noGrp="1"/>
          </p:cNvSpPr>
          <p:nvPr>
            <p:ph type="title"/>
          </p:nvPr>
        </p:nvSpPr>
        <p:spPr/>
        <p:txBody>
          <a:bodyPr/>
          <a:lstStyle/>
          <a:p>
            <a:r>
              <a:rPr lang="en-US" dirty="0"/>
              <a:t>Classical low-degree test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A461A6-CB83-634C-B4D7-0142ED99261A}"/>
                  </a:ext>
                </a:extLst>
              </p:cNvPr>
              <p:cNvSpPr>
                <a:spLocks noGrp="1"/>
              </p:cNvSpPr>
              <p:nvPr>
                <p:ph idx="1"/>
              </p:nvPr>
            </p:nvSpPr>
            <p:spPr>
              <a:xfrm>
                <a:off x="838200" y="3669597"/>
                <a:ext cx="9948325" cy="3188403"/>
              </a:xfrm>
            </p:spPr>
            <p:txBody>
              <a:bodyPr/>
              <a:lstStyle/>
              <a:p>
                <a:r>
                  <a:rPr lang="en-US" sz="2400" dirty="0"/>
                  <a:t>Extremely efficient test for structure!</a:t>
                </a:r>
              </a:p>
              <a:p>
                <a:endParaRPr lang="en-US" sz="2400" dirty="0"/>
              </a:p>
              <a:p>
                <a:r>
                  <a:rPr lang="en-US" sz="2400" dirty="0"/>
                  <a:t>Description of degree-</a:t>
                </a:r>
                <a14:m>
                  <m:oMath xmlns:m="http://schemas.openxmlformats.org/officeDocument/2006/math">
                    <m:r>
                      <a:rPr lang="en-CA" sz="2400" b="0" i="1" smtClean="0">
                        <a:latin typeface="Cambria Math" panose="02040503050406030204" pitchFamily="18" charset="0"/>
                        <a:ea typeface="Cambria Math" panose="02040503050406030204" pitchFamily="18" charset="0"/>
                      </a:rPr>
                      <m:t>𝑑</m:t>
                    </m:r>
                  </m:oMath>
                </a14:m>
                <a:r>
                  <a:rPr lang="en-US" sz="2400" dirty="0"/>
                  <a:t> function:  </a:t>
                </a:r>
                <a14:m>
                  <m:oMath xmlns:m="http://schemas.openxmlformats.org/officeDocument/2006/math">
                    <m:d>
                      <m:dPr>
                        <m:ctrlPr>
                          <a:rPr lang="en-US" sz="2400" i="1" smtClean="0">
                            <a:latin typeface="Cambria Math" panose="02040503050406030204" pitchFamily="18" charset="0"/>
                          </a:rPr>
                        </m:ctrlPr>
                      </m:dPr>
                      <m:e>
                        <m:f>
                          <m:fPr>
                            <m:type m:val="noBar"/>
                            <m:ctrlPr>
                              <a:rPr lang="en-US" sz="2400" i="1" smtClean="0">
                                <a:latin typeface="Cambria Math" panose="02040503050406030204" pitchFamily="18" charset="0"/>
                              </a:rPr>
                            </m:ctrlPr>
                          </m:fPr>
                          <m:num>
                            <m:r>
                              <a:rPr lang="en-CA" sz="2400" b="0" i="1" smtClean="0">
                                <a:latin typeface="Cambria Math" panose="02040503050406030204" pitchFamily="18" charset="0"/>
                              </a:rPr>
                              <m:t>𝑚</m:t>
                            </m:r>
                            <m:r>
                              <a:rPr lang="en-CA" sz="2400" b="0" i="1" smtClean="0">
                                <a:latin typeface="Cambria Math" panose="02040503050406030204" pitchFamily="18" charset="0"/>
                              </a:rPr>
                              <m:t>+</m:t>
                            </m:r>
                            <m:r>
                              <a:rPr lang="en-CA" sz="2400" b="0" i="1" smtClean="0">
                                <a:latin typeface="Cambria Math" panose="02040503050406030204" pitchFamily="18" charset="0"/>
                              </a:rPr>
                              <m:t>𝑑</m:t>
                            </m:r>
                          </m:num>
                          <m:den>
                            <m:r>
                              <a:rPr lang="en-CA" sz="2400" b="0" i="1" smtClean="0">
                                <a:latin typeface="Cambria Math" panose="02040503050406030204" pitchFamily="18" charset="0"/>
                              </a:rPr>
                              <m:t>𝑑</m:t>
                            </m:r>
                          </m:den>
                        </m:f>
                      </m:e>
                    </m:d>
                  </m:oMath>
                </a14:m>
                <a:endParaRPr lang="en-US" sz="2400" dirty="0"/>
              </a:p>
              <a:p>
                <a:endParaRPr lang="en-US" sz="2400" dirty="0"/>
              </a:p>
              <a:p>
                <a:r>
                  <a:rPr lang="en-US" sz="2400" dirty="0"/>
                  <a:t>Questions/answers in CLD: </a:t>
                </a:r>
                <a14:m>
                  <m:oMath xmlns:m="http://schemas.openxmlformats.org/officeDocument/2006/math">
                    <m:r>
                      <m:rPr>
                        <m:sty m:val="p"/>
                      </m:rPr>
                      <a:rPr lang="en-CA" sz="2400" b="0" i="0" smtClean="0">
                        <a:latin typeface="Cambria Math" panose="02040503050406030204" pitchFamily="18" charset="0"/>
                        <a:ea typeface="Cambria Math" panose="02040503050406030204" pitchFamily="18" charset="0"/>
                      </a:rPr>
                      <m:t>O</m:t>
                    </m:r>
                    <m:r>
                      <a:rPr lang="en-CA" sz="2400" b="0" i="0"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𝑚</m:t>
                    </m:r>
                    <m:func>
                      <m:funcPr>
                        <m:ctrlPr>
                          <a:rPr lang="en-CA" sz="2400" i="1" smtClean="0">
                            <a:latin typeface="Cambria Math" panose="02040503050406030204" pitchFamily="18" charset="0"/>
                            <a:ea typeface="Cambria Math" panose="02040503050406030204" pitchFamily="18" charset="0"/>
                          </a:rPr>
                        </m:ctrlPr>
                      </m:funcPr>
                      <m:fName>
                        <m:r>
                          <m:rPr>
                            <m:sty m:val="p"/>
                          </m:rPr>
                          <a:rPr lang="en-CA" sz="2400" b="0" i="0" smtClean="0">
                            <a:latin typeface="Cambria Math" panose="02040503050406030204" pitchFamily="18" charset="0"/>
                            <a:ea typeface="Cambria Math" panose="02040503050406030204" pitchFamily="18" charset="0"/>
                          </a:rPr>
                          <m:t>log</m:t>
                        </m:r>
                      </m:fName>
                      <m:e>
                        <m:d>
                          <m:dPr>
                            <m:begChr m:val="|"/>
                            <m:endChr m:val="|"/>
                            <m:ctrlPr>
                              <a:rPr lang="en-CA"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𝔽</m:t>
                            </m:r>
                          </m:e>
                        </m:d>
                      </m:e>
                    </m:func>
                    <m:r>
                      <a:rPr lang="en-CA" sz="2400" b="0" i="1" smtClean="0">
                        <a:latin typeface="Cambria Math" panose="02040503050406030204" pitchFamily="18" charset="0"/>
                        <a:ea typeface="Cambria Math" panose="02040503050406030204" pitchFamily="18" charset="0"/>
                      </a:rPr>
                      <m:t>)</m:t>
                    </m:r>
                  </m:oMath>
                </a14:m>
                <a:endParaRPr lang="en-US" sz="2400" dirty="0"/>
              </a:p>
            </p:txBody>
          </p:sp>
        </mc:Choice>
        <mc:Fallback xmlns="">
          <p:sp>
            <p:nvSpPr>
              <p:cNvPr id="3" name="Content Placeholder 2">
                <a:extLst>
                  <a:ext uri="{FF2B5EF4-FFF2-40B4-BE49-F238E27FC236}">
                    <a16:creationId xmlns:a16="http://schemas.microsoft.com/office/drawing/2014/main" id="{F5A461A6-CB83-634C-B4D7-0142ED99261A}"/>
                  </a:ext>
                </a:extLst>
              </p:cNvPr>
              <p:cNvSpPr>
                <a:spLocks noGrp="1" noRot="1" noChangeAspect="1" noMove="1" noResize="1" noEditPoints="1" noAdjustHandles="1" noChangeArrowheads="1" noChangeShapeType="1" noTextEdit="1"/>
              </p:cNvSpPr>
              <p:nvPr>
                <p:ph idx="1"/>
              </p:nvPr>
            </p:nvSpPr>
            <p:spPr>
              <a:xfrm>
                <a:off x="838200" y="3669597"/>
                <a:ext cx="9948325" cy="3188403"/>
              </a:xfrm>
              <a:blipFill>
                <a:blip r:embed="rId2"/>
                <a:stretch>
                  <a:fillRect l="-765" t="-1984"/>
                </a:stretch>
              </a:blipFill>
            </p:spPr>
            <p:txBody>
              <a:bodyPr/>
              <a:lstStyle/>
              <a:p>
                <a:r>
                  <a:rPr lang="en-US">
                    <a:noFill/>
                  </a:rPr>
                  <a:t> </a:t>
                </a:r>
              </a:p>
            </p:txBody>
          </p:sp>
        </mc:Fallback>
      </mc:AlternateContent>
      <p:sp>
        <p:nvSpPr>
          <p:cNvPr id="7" name="Cube 6">
            <a:extLst>
              <a:ext uri="{FF2B5EF4-FFF2-40B4-BE49-F238E27FC236}">
                <a16:creationId xmlns:a16="http://schemas.microsoft.com/office/drawing/2014/main" id="{0740D51D-FF55-D242-9362-0A9B9D60C4BE}"/>
              </a:ext>
            </a:extLst>
          </p:cNvPr>
          <p:cNvSpPr/>
          <p:nvPr/>
        </p:nvSpPr>
        <p:spPr>
          <a:xfrm>
            <a:off x="7004092" y="256545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26FC14E3-B811-A44C-9652-2C959E452D18}"/>
              </a:ext>
            </a:extLst>
          </p:cNvPr>
          <p:cNvSpPr/>
          <p:nvPr/>
        </p:nvSpPr>
        <p:spPr>
          <a:xfrm>
            <a:off x="9946912" y="259082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72DEDD1-8BB9-5B43-81A7-65CCC6C67A98}"/>
              </a:ext>
            </a:extLst>
          </p:cNvPr>
          <p:cNvCxnSpPr>
            <a:cxnSpLocks/>
          </p:cNvCxnSpPr>
          <p:nvPr/>
        </p:nvCxnSpPr>
        <p:spPr>
          <a:xfrm>
            <a:off x="7910989" y="2018375"/>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40BF7F5-AC73-B440-97C0-AA83B9B43969}"/>
              </a:ext>
            </a:extLst>
          </p:cNvPr>
          <p:cNvCxnSpPr>
            <a:cxnSpLocks/>
          </p:cNvCxnSpPr>
          <p:nvPr/>
        </p:nvCxnSpPr>
        <p:spPr>
          <a:xfrm>
            <a:off x="10820236" y="2026345"/>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1902708-E2D8-E842-97B5-7AF049A4028D}"/>
                  </a:ext>
                </a:extLst>
              </p:cNvPr>
              <p:cNvSpPr txBox="1"/>
              <p:nvPr/>
            </p:nvSpPr>
            <p:spPr>
              <a:xfrm>
                <a:off x="7674214" y="1564680"/>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ea typeface="Cambria Math" panose="02040503050406030204" pitchFamily="18" charset="0"/>
                        </a:rPr>
                        <m:t>𝑥</m:t>
                      </m:r>
                    </m:oMath>
                  </m:oMathPara>
                </a14:m>
                <a:endParaRPr lang="en-US" sz="2400" dirty="0"/>
              </a:p>
            </p:txBody>
          </p:sp>
        </mc:Choice>
        <mc:Fallback xmlns="">
          <p:sp>
            <p:nvSpPr>
              <p:cNvPr id="12" name="TextBox 11">
                <a:extLst>
                  <a:ext uri="{FF2B5EF4-FFF2-40B4-BE49-F238E27FC236}">
                    <a16:creationId xmlns:a16="http://schemas.microsoft.com/office/drawing/2014/main" id="{61902708-E2D8-E842-97B5-7AF049A4028D}"/>
                  </a:ext>
                </a:extLst>
              </p:cNvPr>
              <p:cNvSpPr txBox="1">
                <a:spLocks noRot="1" noChangeAspect="1" noMove="1" noResize="1" noEditPoints="1" noAdjustHandles="1" noChangeArrowheads="1" noChangeShapeType="1" noTextEdit="1"/>
              </p:cNvSpPr>
              <p:nvPr/>
            </p:nvSpPr>
            <p:spPr>
              <a:xfrm>
                <a:off x="7674214" y="1564680"/>
                <a:ext cx="473549"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0DDE99A-6B8E-464E-9B11-B26888306A95}"/>
                  </a:ext>
                </a:extLst>
              </p:cNvPr>
              <p:cNvSpPr txBox="1"/>
              <p:nvPr/>
            </p:nvSpPr>
            <p:spPr>
              <a:xfrm>
                <a:off x="10583461" y="1584046"/>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ea typeface="Cambria Math" panose="02040503050406030204" pitchFamily="18" charset="0"/>
                        </a:rPr>
                        <m:t>ℓ</m:t>
                      </m:r>
                    </m:oMath>
                  </m:oMathPara>
                </a14:m>
                <a:endParaRPr lang="en-US" sz="2400" dirty="0"/>
              </a:p>
            </p:txBody>
          </p:sp>
        </mc:Choice>
        <mc:Fallback xmlns="">
          <p:sp>
            <p:nvSpPr>
              <p:cNvPr id="13" name="TextBox 12">
                <a:extLst>
                  <a:ext uri="{FF2B5EF4-FFF2-40B4-BE49-F238E27FC236}">
                    <a16:creationId xmlns:a16="http://schemas.microsoft.com/office/drawing/2014/main" id="{70DDE99A-6B8E-464E-9B11-B26888306A95}"/>
                  </a:ext>
                </a:extLst>
              </p:cNvPr>
              <p:cNvSpPr txBox="1">
                <a:spLocks noRot="1" noChangeAspect="1" noMove="1" noResize="1" noEditPoints="1" noAdjustHandles="1" noChangeArrowheads="1" noChangeShapeType="1" noTextEdit="1"/>
              </p:cNvSpPr>
              <p:nvPr/>
            </p:nvSpPr>
            <p:spPr>
              <a:xfrm>
                <a:off x="10583461" y="1584046"/>
                <a:ext cx="473549" cy="461665"/>
              </a:xfrm>
              <a:prstGeom prst="rect">
                <a:avLst/>
              </a:prstGeom>
              <a:blipFill>
                <a:blip r:embed="rId4"/>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7951FDFE-6837-AC44-B07B-C9E2C5FC8F35}"/>
              </a:ext>
            </a:extLst>
          </p:cNvPr>
          <p:cNvCxnSpPr>
            <a:cxnSpLocks/>
          </p:cNvCxnSpPr>
          <p:nvPr/>
        </p:nvCxnSpPr>
        <p:spPr>
          <a:xfrm>
            <a:off x="7877278" y="4106412"/>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C4D9CA5-3F4F-C640-8E25-CFAA93D70BDA}"/>
              </a:ext>
            </a:extLst>
          </p:cNvPr>
          <p:cNvCxnSpPr>
            <a:cxnSpLocks/>
          </p:cNvCxnSpPr>
          <p:nvPr/>
        </p:nvCxnSpPr>
        <p:spPr>
          <a:xfrm>
            <a:off x="10786525" y="4114382"/>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70A6587-FAB0-C640-BD25-99CBFDFA1A15}"/>
                  </a:ext>
                </a:extLst>
              </p:cNvPr>
              <p:cNvSpPr txBox="1"/>
              <p:nvPr/>
            </p:nvSpPr>
            <p:spPr>
              <a:xfrm>
                <a:off x="7464039" y="4563574"/>
                <a:ext cx="89389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𝑓</m:t>
                      </m:r>
                      <m:r>
                        <a:rPr lang="en-CA" sz="2400" b="0" i="1" smtClean="0">
                          <a:latin typeface="Cambria Math" panose="02040503050406030204" pitchFamily="18" charset="0"/>
                        </a:rPr>
                        <m:t>(</m:t>
                      </m:r>
                      <m:r>
                        <a:rPr lang="en-CA" sz="2400" b="0" i="1" smtClean="0">
                          <a:latin typeface="Cambria Math" panose="02040503050406030204" pitchFamily="18" charset="0"/>
                        </a:rPr>
                        <m:t>𝑥</m:t>
                      </m:r>
                      <m:r>
                        <a:rPr lang="en-CA" sz="2400" b="0" i="1" smtClean="0">
                          <a:latin typeface="Cambria Math" panose="02040503050406030204" pitchFamily="18" charset="0"/>
                        </a:rPr>
                        <m:t>)</m:t>
                      </m:r>
                    </m:oMath>
                  </m:oMathPara>
                </a14:m>
                <a:endParaRPr lang="en-US" sz="2400" dirty="0"/>
              </a:p>
            </p:txBody>
          </p:sp>
        </mc:Choice>
        <mc:Fallback xmlns="">
          <p:sp>
            <p:nvSpPr>
              <p:cNvPr id="16" name="TextBox 15">
                <a:extLst>
                  <a:ext uri="{FF2B5EF4-FFF2-40B4-BE49-F238E27FC236}">
                    <a16:creationId xmlns:a16="http://schemas.microsoft.com/office/drawing/2014/main" id="{D70A6587-FAB0-C640-BD25-99CBFDFA1A15}"/>
                  </a:ext>
                </a:extLst>
              </p:cNvPr>
              <p:cNvSpPr txBox="1">
                <a:spLocks noRot="1" noChangeAspect="1" noMove="1" noResize="1" noEditPoints="1" noAdjustHandles="1" noChangeArrowheads="1" noChangeShapeType="1" noTextEdit="1"/>
              </p:cNvSpPr>
              <p:nvPr/>
            </p:nvSpPr>
            <p:spPr>
              <a:xfrm>
                <a:off x="7464039" y="4563574"/>
                <a:ext cx="893897" cy="461665"/>
              </a:xfrm>
              <a:prstGeom prst="rect">
                <a:avLst/>
              </a:prstGeom>
              <a:blipFill>
                <a:blip r:embed="rId5"/>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2987F0C-222C-0142-B455-8856B2F26163}"/>
                  </a:ext>
                </a:extLst>
              </p:cNvPr>
              <p:cNvSpPr txBox="1"/>
              <p:nvPr/>
            </p:nvSpPr>
            <p:spPr>
              <a:xfrm>
                <a:off x="9965400" y="4635359"/>
                <a:ext cx="164225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ℓ</m:t>
                          </m:r>
                        </m:sub>
                      </m:sSub>
                      <m:r>
                        <a:rPr lang="en-CA"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𝔽</m:t>
                      </m:r>
                      <m:r>
                        <a:rPr lang="en-CA"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𝔽</m:t>
                      </m:r>
                    </m:oMath>
                  </m:oMathPara>
                </a14:m>
                <a:endParaRPr lang="en-US" sz="2400" dirty="0"/>
              </a:p>
            </p:txBody>
          </p:sp>
        </mc:Choice>
        <mc:Fallback xmlns="">
          <p:sp>
            <p:nvSpPr>
              <p:cNvPr id="17" name="TextBox 16">
                <a:extLst>
                  <a:ext uri="{FF2B5EF4-FFF2-40B4-BE49-F238E27FC236}">
                    <a16:creationId xmlns:a16="http://schemas.microsoft.com/office/drawing/2014/main" id="{92987F0C-222C-0142-B455-8856B2F26163}"/>
                  </a:ext>
                </a:extLst>
              </p:cNvPr>
              <p:cNvSpPr txBox="1">
                <a:spLocks noRot="1" noChangeAspect="1" noMove="1" noResize="1" noEditPoints="1" noAdjustHandles="1" noChangeArrowheads="1" noChangeShapeType="1" noTextEdit="1"/>
              </p:cNvSpPr>
              <p:nvPr/>
            </p:nvSpPr>
            <p:spPr>
              <a:xfrm>
                <a:off x="9965400" y="4635359"/>
                <a:ext cx="1642250" cy="461665"/>
              </a:xfrm>
              <a:prstGeom prst="rect">
                <a:avLst/>
              </a:prstGeom>
              <a:blipFill>
                <a:blip r:embed="rId6"/>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EA17468-DF9D-5745-B45F-7BC398AC0F12}"/>
                  </a:ext>
                </a:extLst>
              </p:cNvPr>
              <p:cNvSpPr/>
              <p:nvPr/>
            </p:nvSpPr>
            <p:spPr>
              <a:xfrm>
                <a:off x="838200" y="1772250"/>
                <a:ext cx="5869102" cy="1569660"/>
              </a:xfrm>
              <a:prstGeom prst="rect">
                <a:avLst/>
              </a:prstGeom>
              <a:solidFill>
                <a:schemeClr val="accent4">
                  <a:lumMod val="20000"/>
                  <a:lumOff val="80000"/>
                </a:schemeClr>
              </a:solidFill>
              <a:ln w="38100">
                <a:solidFill>
                  <a:schemeClr val="tx1"/>
                </a:solidFill>
              </a:ln>
            </p:spPr>
            <p:txBody>
              <a:bodyPr wrap="square">
                <a:spAutoFit/>
              </a:bodyPr>
              <a:lstStyle/>
              <a:p>
                <a:r>
                  <a:rPr lang="en-US" sz="3200" b="1" dirty="0"/>
                  <a:t>Theorem</a:t>
                </a:r>
                <a:r>
                  <a:rPr lang="en-US" sz="3200" dirty="0"/>
                  <a:t> (AS, ALMSS, RS, …): If provers win </a:t>
                </a:r>
                <a:r>
                  <a:rPr lang="en-US" sz="3200" dirty="0" err="1"/>
                  <a:t>w.p</a:t>
                </a:r>
                <a:r>
                  <a:rPr lang="en-US" sz="3200" dirty="0"/>
                  <a:t>. </a:t>
                </a:r>
                <a14:m>
                  <m:oMath xmlns:m="http://schemas.openxmlformats.org/officeDocument/2006/math">
                    <m:r>
                      <a:rPr lang="en-CA" sz="3200" i="1">
                        <a:latin typeface="Cambria Math" panose="02040503050406030204" pitchFamily="18" charset="0"/>
                        <a:ea typeface="Cambria Math" panose="02040503050406030204" pitchFamily="18" charset="0"/>
                      </a:rPr>
                      <m:t>≥1−</m:t>
                    </m:r>
                    <m:r>
                      <a:rPr lang="en-CA" sz="3200" i="1">
                        <a:latin typeface="Cambria Math" panose="02040503050406030204" pitchFamily="18" charset="0"/>
                        <a:ea typeface="Cambria Math" panose="02040503050406030204" pitchFamily="18" charset="0"/>
                      </a:rPr>
                      <m:t>𝜖</m:t>
                    </m:r>
                  </m:oMath>
                </a14:m>
                <a:r>
                  <a:rPr lang="en-US" sz="3200" dirty="0"/>
                  <a:t>, then </a:t>
                </a:r>
                <a:br>
                  <a:rPr lang="en-US" sz="3200" dirty="0"/>
                </a:br>
                <a14:m>
                  <m:oMath xmlns:m="http://schemas.openxmlformats.org/officeDocument/2006/math">
                    <m:r>
                      <a:rPr lang="en-CA" sz="3200" i="1">
                        <a:latin typeface="Cambria Math" panose="02040503050406030204" pitchFamily="18" charset="0"/>
                        <a:ea typeface="Cambria Math" panose="02040503050406030204" pitchFamily="18" charset="0"/>
                      </a:rPr>
                      <m:t>𝑓</m:t>
                    </m:r>
                  </m:oMath>
                </a14:m>
                <a:r>
                  <a:rPr lang="en-US" sz="3200" dirty="0"/>
                  <a:t> is </a:t>
                </a:r>
                <a14:m>
                  <m:oMath xmlns:m="http://schemas.openxmlformats.org/officeDocument/2006/math">
                    <m:r>
                      <a:rPr lang="en-CA" sz="3200" i="1">
                        <a:latin typeface="Cambria Math" panose="02040503050406030204" pitchFamily="18" charset="0"/>
                        <a:ea typeface="Cambria Math" panose="02040503050406030204" pitchFamily="18" charset="0"/>
                      </a:rPr>
                      <m:t>𝑂</m:t>
                    </m:r>
                    <m:d>
                      <m:dPr>
                        <m:ctrlPr>
                          <a:rPr lang="en-CA" sz="3200" i="1">
                            <a:latin typeface="Cambria Math" panose="02040503050406030204" pitchFamily="18" charset="0"/>
                            <a:ea typeface="Cambria Math" panose="02040503050406030204" pitchFamily="18" charset="0"/>
                          </a:rPr>
                        </m:ctrlPr>
                      </m:dPr>
                      <m:e>
                        <m:r>
                          <a:rPr lang="en-CA" sz="3200" i="1">
                            <a:latin typeface="Cambria Math" panose="02040503050406030204" pitchFamily="18" charset="0"/>
                            <a:ea typeface="Cambria Math" panose="02040503050406030204" pitchFamily="18" charset="0"/>
                          </a:rPr>
                          <m:t>𝜖</m:t>
                        </m:r>
                      </m:e>
                    </m:d>
                  </m:oMath>
                </a14:m>
                <a:r>
                  <a:rPr lang="en-US" sz="3200" dirty="0"/>
                  <a:t>-close to degree-</a:t>
                </a:r>
                <a14:m>
                  <m:oMath xmlns:m="http://schemas.openxmlformats.org/officeDocument/2006/math">
                    <m:r>
                      <a:rPr lang="en-CA" sz="3200" b="0" i="1" smtClean="0">
                        <a:latin typeface="Cambria Math" panose="02040503050406030204" pitchFamily="18" charset="0"/>
                        <a:ea typeface="Cambria Math" panose="02040503050406030204" pitchFamily="18" charset="0"/>
                      </a:rPr>
                      <m:t>𝑑</m:t>
                    </m:r>
                    <m:r>
                      <a:rPr lang="en-CA" sz="3200" b="0" i="1" smtClean="0">
                        <a:latin typeface="Cambria Math" panose="02040503050406030204" pitchFamily="18" charset="0"/>
                        <a:ea typeface="Cambria Math" panose="02040503050406030204" pitchFamily="18" charset="0"/>
                      </a:rPr>
                      <m:t>.</m:t>
                    </m:r>
                  </m:oMath>
                </a14:m>
                <a:r>
                  <a:rPr lang="en-US" sz="3200" dirty="0"/>
                  <a:t> </a:t>
                </a:r>
              </a:p>
            </p:txBody>
          </p:sp>
        </mc:Choice>
        <mc:Fallback xmlns="">
          <p:sp>
            <p:nvSpPr>
              <p:cNvPr id="22" name="Rectangle 21">
                <a:extLst>
                  <a:ext uri="{FF2B5EF4-FFF2-40B4-BE49-F238E27FC236}">
                    <a16:creationId xmlns:a16="http://schemas.microsoft.com/office/drawing/2014/main" id="{CEA17468-DF9D-5745-B45F-7BC398AC0F12}"/>
                  </a:ext>
                </a:extLst>
              </p:cNvPr>
              <p:cNvSpPr>
                <a:spLocks noRot="1" noChangeAspect="1" noMove="1" noResize="1" noEditPoints="1" noAdjustHandles="1" noChangeArrowheads="1" noChangeShapeType="1" noTextEdit="1"/>
              </p:cNvSpPr>
              <p:nvPr/>
            </p:nvSpPr>
            <p:spPr>
              <a:xfrm>
                <a:off x="838200" y="1772250"/>
                <a:ext cx="5869102" cy="1569660"/>
              </a:xfrm>
              <a:prstGeom prst="rect">
                <a:avLst/>
              </a:prstGeom>
              <a:blipFill>
                <a:blip r:embed="rId7"/>
                <a:stretch>
                  <a:fillRect l="-2361" t="-3937" b="-9449"/>
                </a:stretch>
              </a:blipFill>
              <a:ln w="381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24360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193F4F1-8D61-F442-84CB-E20E4599A9C1}"/>
              </a:ext>
            </a:extLst>
          </p:cNvPr>
          <p:cNvGrpSpPr/>
          <p:nvPr/>
        </p:nvGrpSpPr>
        <p:grpSpPr>
          <a:xfrm>
            <a:off x="8257556" y="3063000"/>
            <a:ext cx="1842780" cy="450190"/>
            <a:chOff x="1835198" y="3980128"/>
            <a:chExt cx="4375371" cy="682855"/>
          </a:xfrm>
        </p:grpSpPr>
        <p:sp>
          <p:nvSpPr>
            <p:cNvPr id="19" name="Freeform 18">
              <a:extLst>
                <a:ext uri="{FF2B5EF4-FFF2-40B4-BE49-F238E27FC236}">
                  <a16:creationId xmlns:a16="http://schemas.microsoft.com/office/drawing/2014/main" id="{73F9B13D-D684-0844-811E-106A1CB9B91B}"/>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a:extLst>
                <a:ext uri="{FF2B5EF4-FFF2-40B4-BE49-F238E27FC236}">
                  <a16:creationId xmlns:a16="http://schemas.microsoft.com/office/drawing/2014/main" id="{B66C9B50-A4AB-884E-9799-F9EA7E04D7D7}"/>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F250000-2BE9-B245-92ED-42CBA89909B5}"/>
                  </a:ext>
                </a:extLst>
              </p:cNvPr>
              <p:cNvSpPr/>
              <p:nvPr/>
            </p:nvSpPr>
            <p:spPr>
              <a:xfrm>
                <a:off x="8982917" y="2439306"/>
                <a:ext cx="7670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𝜓</m:t>
                      </m:r>
                      <m:r>
                        <a:rPr lang="en-US" sz="2800" b="0" i="1" smtClean="0">
                          <a:latin typeface="Cambria Math" panose="02040503050406030204" pitchFamily="18" charset="0"/>
                        </a:rPr>
                        <m:t>⟩</m:t>
                      </m:r>
                    </m:oMath>
                  </m:oMathPara>
                </a14:m>
                <a:endParaRPr lang="en-US" sz="2800" dirty="0"/>
              </a:p>
            </p:txBody>
          </p:sp>
        </mc:Choice>
        <mc:Fallback xmlns="">
          <p:sp>
            <p:nvSpPr>
              <p:cNvPr id="21" name="Rectangle 20">
                <a:extLst>
                  <a:ext uri="{FF2B5EF4-FFF2-40B4-BE49-F238E27FC236}">
                    <a16:creationId xmlns:a16="http://schemas.microsoft.com/office/drawing/2014/main" id="{9F250000-2BE9-B245-92ED-42CBA89909B5}"/>
                  </a:ext>
                </a:extLst>
              </p:cNvPr>
              <p:cNvSpPr>
                <a:spLocks noRot="1" noChangeAspect="1" noMove="1" noResize="1" noEditPoints="1" noAdjustHandles="1" noChangeArrowheads="1" noChangeShapeType="1" noTextEdit="1"/>
              </p:cNvSpPr>
              <p:nvPr/>
            </p:nvSpPr>
            <p:spPr>
              <a:xfrm>
                <a:off x="8982917" y="2439306"/>
                <a:ext cx="767005" cy="523220"/>
              </a:xfrm>
              <a:prstGeom prst="rect">
                <a:avLst/>
              </a:prstGeom>
              <a:blipFill>
                <a:blip r:embed="rId2"/>
                <a:stretch>
                  <a:fillRect l="-3226" r="-3226" b="-1707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CC48E005-19B1-9B41-A9A4-638FF3EE0A51}"/>
              </a:ext>
            </a:extLst>
          </p:cNvPr>
          <p:cNvSpPr>
            <a:spLocks noGrp="1"/>
          </p:cNvSpPr>
          <p:nvPr>
            <p:ph type="title"/>
          </p:nvPr>
        </p:nvSpPr>
        <p:spPr/>
        <p:txBody>
          <a:bodyPr/>
          <a:lstStyle/>
          <a:p>
            <a:r>
              <a:rPr lang="en-US" dirty="0"/>
              <a:t>Classical low-degree test, entangled provers</a:t>
            </a:r>
          </a:p>
        </p:txBody>
      </p:sp>
      <p:sp>
        <p:nvSpPr>
          <p:cNvPr id="3" name="Content Placeholder 2">
            <a:extLst>
              <a:ext uri="{FF2B5EF4-FFF2-40B4-BE49-F238E27FC236}">
                <a16:creationId xmlns:a16="http://schemas.microsoft.com/office/drawing/2014/main" id="{F5A461A6-CB83-634C-B4D7-0142ED99261A}"/>
              </a:ext>
            </a:extLst>
          </p:cNvPr>
          <p:cNvSpPr>
            <a:spLocks noGrp="1"/>
          </p:cNvSpPr>
          <p:nvPr>
            <p:ph idx="1"/>
          </p:nvPr>
        </p:nvSpPr>
        <p:spPr>
          <a:xfrm>
            <a:off x="849221" y="4794406"/>
            <a:ext cx="6154871" cy="1384928"/>
          </a:xfrm>
        </p:spPr>
        <p:txBody>
          <a:bodyPr>
            <a:normAutofit/>
          </a:bodyPr>
          <a:lstStyle/>
          <a:p>
            <a:pPr marL="0" indent="0">
              <a:buNone/>
            </a:pPr>
            <a:r>
              <a:rPr lang="en-CA" b="1" dirty="0">
                <a:solidFill>
                  <a:srgbClr val="C00000"/>
                </a:solidFill>
              </a:rPr>
              <a:t>“Classical rigidity” phenomenon persists even in presence of entangled provers!</a:t>
            </a:r>
            <a:endParaRPr lang="en-US" b="1" dirty="0">
              <a:solidFill>
                <a:srgbClr val="C00000"/>
              </a:solidFill>
            </a:endParaRPr>
          </a:p>
        </p:txBody>
      </p:sp>
      <p:sp>
        <p:nvSpPr>
          <p:cNvPr id="7" name="Cube 6">
            <a:extLst>
              <a:ext uri="{FF2B5EF4-FFF2-40B4-BE49-F238E27FC236}">
                <a16:creationId xmlns:a16="http://schemas.microsoft.com/office/drawing/2014/main" id="{0740D51D-FF55-D242-9362-0A9B9D60C4BE}"/>
              </a:ext>
            </a:extLst>
          </p:cNvPr>
          <p:cNvSpPr/>
          <p:nvPr/>
        </p:nvSpPr>
        <p:spPr>
          <a:xfrm>
            <a:off x="7004092" y="256545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26FC14E3-B811-A44C-9652-2C959E452D18}"/>
              </a:ext>
            </a:extLst>
          </p:cNvPr>
          <p:cNvSpPr/>
          <p:nvPr/>
        </p:nvSpPr>
        <p:spPr>
          <a:xfrm>
            <a:off x="9946912" y="259082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72DEDD1-8BB9-5B43-81A7-65CCC6C67A98}"/>
              </a:ext>
            </a:extLst>
          </p:cNvPr>
          <p:cNvCxnSpPr>
            <a:cxnSpLocks/>
          </p:cNvCxnSpPr>
          <p:nvPr/>
        </p:nvCxnSpPr>
        <p:spPr>
          <a:xfrm>
            <a:off x="7910989" y="2018375"/>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40BF7F5-AC73-B440-97C0-AA83B9B43969}"/>
              </a:ext>
            </a:extLst>
          </p:cNvPr>
          <p:cNvCxnSpPr>
            <a:cxnSpLocks/>
          </p:cNvCxnSpPr>
          <p:nvPr/>
        </p:nvCxnSpPr>
        <p:spPr>
          <a:xfrm>
            <a:off x="10820236" y="2026345"/>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1902708-E2D8-E842-97B5-7AF049A4028D}"/>
                  </a:ext>
                </a:extLst>
              </p:cNvPr>
              <p:cNvSpPr txBox="1"/>
              <p:nvPr/>
            </p:nvSpPr>
            <p:spPr>
              <a:xfrm>
                <a:off x="7674214" y="1564680"/>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ea typeface="Cambria Math" panose="02040503050406030204" pitchFamily="18" charset="0"/>
                        </a:rPr>
                        <m:t>𝑥</m:t>
                      </m:r>
                    </m:oMath>
                  </m:oMathPara>
                </a14:m>
                <a:endParaRPr lang="en-US" sz="2400" dirty="0"/>
              </a:p>
            </p:txBody>
          </p:sp>
        </mc:Choice>
        <mc:Fallback xmlns="">
          <p:sp>
            <p:nvSpPr>
              <p:cNvPr id="12" name="TextBox 11">
                <a:extLst>
                  <a:ext uri="{FF2B5EF4-FFF2-40B4-BE49-F238E27FC236}">
                    <a16:creationId xmlns:a16="http://schemas.microsoft.com/office/drawing/2014/main" id="{61902708-E2D8-E842-97B5-7AF049A4028D}"/>
                  </a:ext>
                </a:extLst>
              </p:cNvPr>
              <p:cNvSpPr txBox="1">
                <a:spLocks noRot="1" noChangeAspect="1" noMove="1" noResize="1" noEditPoints="1" noAdjustHandles="1" noChangeArrowheads="1" noChangeShapeType="1" noTextEdit="1"/>
              </p:cNvSpPr>
              <p:nvPr/>
            </p:nvSpPr>
            <p:spPr>
              <a:xfrm>
                <a:off x="7674214" y="1564680"/>
                <a:ext cx="473549"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0DDE99A-6B8E-464E-9B11-B26888306A95}"/>
                  </a:ext>
                </a:extLst>
              </p:cNvPr>
              <p:cNvSpPr txBox="1"/>
              <p:nvPr/>
            </p:nvSpPr>
            <p:spPr>
              <a:xfrm>
                <a:off x="10583461" y="1584046"/>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ea typeface="Cambria Math" panose="02040503050406030204" pitchFamily="18" charset="0"/>
                        </a:rPr>
                        <m:t>ℓ</m:t>
                      </m:r>
                    </m:oMath>
                  </m:oMathPara>
                </a14:m>
                <a:endParaRPr lang="en-US" sz="2400" dirty="0"/>
              </a:p>
            </p:txBody>
          </p:sp>
        </mc:Choice>
        <mc:Fallback xmlns="">
          <p:sp>
            <p:nvSpPr>
              <p:cNvPr id="13" name="TextBox 12">
                <a:extLst>
                  <a:ext uri="{FF2B5EF4-FFF2-40B4-BE49-F238E27FC236}">
                    <a16:creationId xmlns:a16="http://schemas.microsoft.com/office/drawing/2014/main" id="{70DDE99A-6B8E-464E-9B11-B26888306A95}"/>
                  </a:ext>
                </a:extLst>
              </p:cNvPr>
              <p:cNvSpPr txBox="1">
                <a:spLocks noRot="1" noChangeAspect="1" noMove="1" noResize="1" noEditPoints="1" noAdjustHandles="1" noChangeArrowheads="1" noChangeShapeType="1" noTextEdit="1"/>
              </p:cNvSpPr>
              <p:nvPr/>
            </p:nvSpPr>
            <p:spPr>
              <a:xfrm>
                <a:off x="10583461" y="1584046"/>
                <a:ext cx="473549" cy="461665"/>
              </a:xfrm>
              <a:prstGeom prst="rect">
                <a:avLst/>
              </a:prstGeom>
              <a:blipFill>
                <a:blip r:embed="rId4"/>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7951FDFE-6837-AC44-B07B-C9E2C5FC8F35}"/>
              </a:ext>
            </a:extLst>
          </p:cNvPr>
          <p:cNvCxnSpPr>
            <a:cxnSpLocks/>
          </p:cNvCxnSpPr>
          <p:nvPr/>
        </p:nvCxnSpPr>
        <p:spPr>
          <a:xfrm>
            <a:off x="7877278" y="4106412"/>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C4D9CA5-3F4F-C640-8E25-CFAA93D70BDA}"/>
              </a:ext>
            </a:extLst>
          </p:cNvPr>
          <p:cNvCxnSpPr>
            <a:cxnSpLocks/>
          </p:cNvCxnSpPr>
          <p:nvPr/>
        </p:nvCxnSpPr>
        <p:spPr>
          <a:xfrm>
            <a:off x="10786525" y="4114382"/>
            <a:ext cx="0" cy="473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70A6587-FAB0-C640-BD25-99CBFDFA1A15}"/>
                  </a:ext>
                </a:extLst>
              </p:cNvPr>
              <p:cNvSpPr txBox="1"/>
              <p:nvPr/>
            </p:nvSpPr>
            <p:spPr>
              <a:xfrm>
                <a:off x="7464039" y="4563574"/>
                <a:ext cx="89389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𝑎</m:t>
                      </m:r>
                    </m:oMath>
                  </m:oMathPara>
                </a14:m>
                <a:endParaRPr lang="en-US" sz="2400" dirty="0"/>
              </a:p>
            </p:txBody>
          </p:sp>
        </mc:Choice>
        <mc:Fallback xmlns="">
          <p:sp>
            <p:nvSpPr>
              <p:cNvPr id="16" name="TextBox 15">
                <a:extLst>
                  <a:ext uri="{FF2B5EF4-FFF2-40B4-BE49-F238E27FC236}">
                    <a16:creationId xmlns:a16="http://schemas.microsoft.com/office/drawing/2014/main" id="{D70A6587-FAB0-C640-BD25-99CBFDFA1A15}"/>
                  </a:ext>
                </a:extLst>
              </p:cNvPr>
              <p:cNvSpPr txBox="1">
                <a:spLocks noRot="1" noChangeAspect="1" noMove="1" noResize="1" noEditPoints="1" noAdjustHandles="1" noChangeArrowheads="1" noChangeShapeType="1" noTextEdit="1"/>
              </p:cNvSpPr>
              <p:nvPr/>
            </p:nvSpPr>
            <p:spPr>
              <a:xfrm>
                <a:off x="7464039" y="4563574"/>
                <a:ext cx="893897"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2987F0C-222C-0142-B455-8856B2F26163}"/>
                  </a:ext>
                </a:extLst>
              </p:cNvPr>
              <p:cNvSpPr txBox="1"/>
              <p:nvPr/>
            </p:nvSpPr>
            <p:spPr>
              <a:xfrm>
                <a:off x="9965400" y="4635359"/>
                <a:ext cx="164225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ℓ</m:t>
                          </m:r>
                        </m:sub>
                      </m:sSub>
                      <m:r>
                        <a:rPr lang="en-CA"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𝔽</m:t>
                      </m:r>
                      <m:r>
                        <a:rPr lang="en-CA"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𝔽</m:t>
                      </m:r>
                    </m:oMath>
                  </m:oMathPara>
                </a14:m>
                <a:endParaRPr lang="en-US" sz="2400" dirty="0"/>
              </a:p>
            </p:txBody>
          </p:sp>
        </mc:Choice>
        <mc:Fallback xmlns="">
          <p:sp>
            <p:nvSpPr>
              <p:cNvPr id="17" name="TextBox 16">
                <a:extLst>
                  <a:ext uri="{FF2B5EF4-FFF2-40B4-BE49-F238E27FC236}">
                    <a16:creationId xmlns:a16="http://schemas.microsoft.com/office/drawing/2014/main" id="{92987F0C-222C-0142-B455-8856B2F26163}"/>
                  </a:ext>
                </a:extLst>
              </p:cNvPr>
              <p:cNvSpPr txBox="1">
                <a:spLocks noRot="1" noChangeAspect="1" noMove="1" noResize="1" noEditPoints="1" noAdjustHandles="1" noChangeArrowheads="1" noChangeShapeType="1" noTextEdit="1"/>
              </p:cNvSpPr>
              <p:nvPr/>
            </p:nvSpPr>
            <p:spPr>
              <a:xfrm>
                <a:off x="9965400" y="4635359"/>
                <a:ext cx="1642250" cy="461665"/>
              </a:xfrm>
              <a:prstGeom prst="rect">
                <a:avLst/>
              </a:prstGeom>
              <a:blipFill>
                <a:blip r:embed="rId6"/>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EA17468-DF9D-5745-B45F-7BC398AC0F12}"/>
                  </a:ext>
                </a:extLst>
              </p:cNvPr>
              <p:cNvSpPr/>
              <p:nvPr/>
            </p:nvSpPr>
            <p:spPr>
              <a:xfrm>
                <a:off x="838199" y="1772250"/>
                <a:ext cx="5755106" cy="1815882"/>
              </a:xfrm>
              <a:prstGeom prst="rect">
                <a:avLst/>
              </a:prstGeom>
              <a:solidFill>
                <a:schemeClr val="accent4">
                  <a:lumMod val="20000"/>
                  <a:lumOff val="80000"/>
                </a:schemeClr>
              </a:solidFill>
              <a:ln w="38100">
                <a:solidFill>
                  <a:schemeClr val="tx1"/>
                </a:solidFill>
              </a:ln>
            </p:spPr>
            <p:txBody>
              <a:bodyPr wrap="square">
                <a:spAutoFit/>
              </a:bodyPr>
              <a:lstStyle/>
              <a:p>
                <a:r>
                  <a:rPr lang="en-US" sz="2800" b="1" dirty="0"/>
                  <a:t>Theorem</a:t>
                </a:r>
                <a:r>
                  <a:rPr lang="en-US" sz="2800" dirty="0"/>
                  <a:t> (NV18): If provers win </a:t>
                </a:r>
                <a:r>
                  <a:rPr lang="en-US" sz="2800" dirty="0" err="1"/>
                  <a:t>w.p</a:t>
                </a:r>
                <a:r>
                  <a:rPr lang="en-US" sz="2800" dirty="0"/>
                  <a:t>. </a:t>
                </a:r>
                <a14:m>
                  <m:oMath xmlns:m="http://schemas.openxmlformats.org/officeDocument/2006/math">
                    <m:r>
                      <a:rPr lang="en-CA" sz="2800" i="1">
                        <a:latin typeface="Cambria Math" panose="02040503050406030204" pitchFamily="18" charset="0"/>
                        <a:ea typeface="Cambria Math" panose="02040503050406030204" pitchFamily="18" charset="0"/>
                      </a:rPr>
                      <m:t>≥1−</m:t>
                    </m:r>
                    <m:r>
                      <a:rPr lang="en-CA" sz="2800" i="1">
                        <a:latin typeface="Cambria Math" panose="02040503050406030204" pitchFamily="18" charset="0"/>
                        <a:ea typeface="Cambria Math" panose="02040503050406030204" pitchFamily="18" charset="0"/>
                      </a:rPr>
                      <m:t>𝜖</m:t>
                    </m:r>
                  </m:oMath>
                </a14:m>
                <a:r>
                  <a:rPr lang="en-US" sz="2800" dirty="0"/>
                  <a:t>, then provers’ measurements are </a:t>
                </a:r>
                <a14:m>
                  <m:oMath xmlns:m="http://schemas.openxmlformats.org/officeDocument/2006/math">
                    <m:r>
                      <a:rPr lang="en-CA" sz="2800" i="1" smtClean="0">
                        <a:latin typeface="Cambria Math" panose="02040503050406030204" pitchFamily="18" charset="0"/>
                        <a:ea typeface="Cambria Math" panose="02040503050406030204" pitchFamily="18" charset="0"/>
                      </a:rPr>
                      <m:t>𝑂</m:t>
                    </m:r>
                    <m:d>
                      <m:dPr>
                        <m:ctrlPr>
                          <a:rPr lang="en-CA" sz="2800" i="1">
                            <a:latin typeface="Cambria Math" panose="02040503050406030204" pitchFamily="18" charset="0"/>
                            <a:ea typeface="Cambria Math" panose="02040503050406030204" pitchFamily="18" charset="0"/>
                          </a:rPr>
                        </m:ctrlPr>
                      </m:dPr>
                      <m:e>
                        <m:sSup>
                          <m:sSupPr>
                            <m:ctrlPr>
                              <a:rPr lang="en-CA" sz="2800" b="0" i="1" smtClean="0">
                                <a:latin typeface="Cambria Math" panose="02040503050406030204" pitchFamily="18" charset="0"/>
                                <a:ea typeface="Cambria Math" panose="02040503050406030204" pitchFamily="18" charset="0"/>
                              </a:rPr>
                            </m:ctrlPr>
                          </m:sSupPr>
                          <m:e>
                            <m:r>
                              <a:rPr lang="en-CA" sz="2800" i="1">
                                <a:latin typeface="Cambria Math" panose="02040503050406030204" pitchFamily="18" charset="0"/>
                                <a:ea typeface="Cambria Math" panose="02040503050406030204" pitchFamily="18" charset="0"/>
                              </a:rPr>
                              <m:t>𝜖</m:t>
                            </m:r>
                          </m:e>
                          <m:sup>
                            <m:r>
                              <a:rPr lang="en-CA" sz="2800" b="0" i="1" smtClean="0">
                                <a:latin typeface="Cambria Math" panose="02040503050406030204" pitchFamily="18" charset="0"/>
                                <a:ea typeface="Cambria Math" panose="02040503050406030204" pitchFamily="18" charset="0"/>
                              </a:rPr>
                              <m:t>𝛼</m:t>
                            </m:r>
                          </m:sup>
                        </m:sSup>
                      </m:e>
                    </m:d>
                  </m:oMath>
                </a14:m>
                <a:r>
                  <a:rPr lang="en-US" sz="2800" dirty="0"/>
                  <a:t>-consistent with degree-</a:t>
                </a:r>
                <a14:m>
                  <m:oMath xmlns:m="http://schemas.openxmlformats.org/officeDocument/2006/math">
                    <m:r>
                      <a:rPr lang="en-CA" sz="2800" b="0" i="1" smtClean="0">
                        <a:latin typeface="Cambria Math" panose="02040503050406030204" pitchFamily="18" charset="0"/>
                        <a:ea typeface="Cambria Math" panose="02040503050406030204" pitchFamily="18" charset="0"/>
                      </a:rPr>
                      <m:t>𝑑</m:t>
                    </m:r>
                  </m:oMath>
                </a14:m>
                <a:r>
                  <a:rPr lang="en-US" sz="2800" dirty="0"/>
                  <a:t> polynomial.</a:t>
                </a:r>
              </a:p>
            </p:txBody>
          </p:sp>
        </mc:Choice>
        <mc:Fallback xmlns="">
          <p:sp>
            <p:nvSpPr>
              <p:cNvPr id="22" name="Rectangle 21">
                <a:extLst>
                  <a:ext uri="{FF2B5EF4-FFF2-40B4-BE49-F238E27FC236}">
                    <a16:creationId xmlns:a16="http://schemas.microsoft.com/office/drawing/2014/main" id="{CEA17468-DF9D-5745-B45F-7BC398AC0F12}"/>
                  </a:ext>
                </a:extLst>
              </p:cNvPr>
              <p:cNvSpPr>
                <a:spLocks noRot="1" noChangeAspect="1" noMove="1" noResize="1" noEditPoints="1" noAdjustHandles="1" noChangeArrowheads="1" noChangeShapeType="1" noTextEdit="1"/>
              </p:cNvSpPr>
              <p:nvPr/>
            </p:nvSpPr>
            <p:spPr>
              <a:xfrm>
                <a:off x="838199" y="1772250"/>
                <a:ext cx="5755106" cy="1815882"/>
              </a:xfrm>
              <a:prstGeom prst="rect">
                <a:avLst/>
              </a:prstGeom>
              <a:blipFill>
                <a:blip r:embed="rId7"/>
                <a:stretch>
                  <a:fillRect l="-1751" t="-2721" r="-1532" b="-6122"/>
                </a:stretch>
              </a:blipFill>
              <a:ln w="381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945172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8A5C3-EED2-8248-859E-C230205854F1}"/>
              </a:ext>
            </a:extLst>
          </p:cNvPr>
          <p:cNvSpPr>
            <a:spLocks noGrp="1"/>
          </p:cNvSpPr>
          <p:nvPr>
            <p:ph type="title"/>
          </p:nvPr>
        </p:nvSpPr>
        <p:spPr/>
        <p:txBody>
          <a:bodyPr/>
          <a:lstStyle/>
          <a:p>
            <a:r>
              <a:rPr lang="en-US" dirty="0"/>
              <a:t>From classical to quantum low-degree testing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F0845C-22C1-774A-8F2C-DF481DBB61DE}"/>
                  </a:ext>
                </a:extLst>
              </p:cNvPr>
              <p:cNvSpPr>
                <a:spLocks noGrp="1"/>
              </p:cNvSpPr>
              <p:nvPr>
                <p:ph idx="1"/>
              </p:nvPr>
            </p:nvSpPr>
            <p:spPr/>
            <p:txBody>
              <a:bodyPr/>
              <a:lstStyle/>
              <a:p>
                <a:pPr marL="0" indent="0">
                  <a:buNone/>
                </a:pPr>
                <a:r>
                  <a:rPr lang="en-US" dirty="0"/>
                  <a:t>Very roughly:</a:t>
                </a:r>
              </a:p>
              <a:p>
                <a:pPr marL="0" indent="0">
                  <a:buNone/>
                </a:pPr>
                <a:endParaRPr lang="en-US" dirty="0"/>
              </a:p>
              <a:p>
                <a:r>
                  <a:rPr lang="en-US" dirty="0"/>
                  <a:t>Perform classical low-degree testing in </a:t>
                </a:r>
                <a14:m>
                  <m:oMath xmlns:m="http://schemas.openxmlformats.org/officeDocument/2006/math">
                    <m:r>
                      <a:rPr lang="en-CA" b="0" i="1" smtClean="0">
                        <a:latin typeface="Cambria Math" panose="02040503050406030204" pitchFamily="18" charset="0"/>
                        <a:ea typeface="Cambria Math" panose="02040503050406030204" pitchFamily="18" charset="0"/>
                      </a:rPr>
                      <m:t>𝑋</m:t>
                    </m:r>
                  </m:oMath>
                </a14:m>
                <a:r>
                  <a:rPr lang="en-US" dirty="0"/>
                  <a:t> and </a:t>
                </a:r>
                <a14:m>
                  <m:oMath xmlns:m="http://schemas.openxmlformats.org/officeDocument/2006/math">
                    <m:r>
                      <a:rPr lang="en-CA" b="0" i="1" smtClean="0">
                        <a:latin typeface="Cambria Math" panose="02040503050406030204" pitchFamily="18" charset="0"/>
                        <a:ea typeface="Cambria Math" panose="02040503050406030204" pitchFamily="18" charset="0"/>
                      </a:rPr>
                      <m:t>𝑍</m:t>
                    </m:r>
                  </m:oMath>
                </a14:m>
                <a:r>
                  <a:rPr lang="en-US" dirty="0"/>
                  <a:t> bases separately</a:t>
                </a:r>
              </a:p>
              <a:p>
                <a:endParaRPr lang="en-US" dirty="0"/>
              </a:p>
              <a:p>
                <a:r>
                  <a:rPr lang="en-US" dirty="0"/>
                  <a:t>Relate the two bases using Magic Square game.</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D0F0845C-22C1-774A-8F2C-DF481DBB61DE}"/>
                  </a:ext>
                </a:extLst>
              </p:cNvPr>
              <p:cNvSpPr>
                <a:spLocks noGrp="1" noRot="1" noChangeAspect="1" noMove="1" noResize="1" noEditPoints="1" noAdjustHandles="1" noChangeArrowheads="1" noChangeShapeType="1" noTextEdit="1"/>
              </p:cNvSpPr>
              <p:nvPr>
                <p:ph idx="1"/>
              </p:nvPr>
            </p:nvSpPr>
            <p:spPr>
              <a:blipFill>
                <a:blip r:embed="rId2"/>
                <a:stretch>
                  <a:fillRect l="-1086" t="-2632"/>
                </a:stretch>
              </a:blipFill>
            </p:spPr>
            <p:txBody>
              <a:bodyPr/>
              <a:lstStyle/>
              <a:p>
                <a:r>
                  <a:rPr lang="en-US">
                    <a:noFill/>
                  </a:rPr>
                  <a:t> </a:t>
                </a:r>
              </a:p>
            </p:txBody>
          </p:sp>
        </mc:Fallback>
      </mc:AlternateContent>
    </p:spTree>
    <p:extLst>
      <p:ext uri="{BB962C8B-B14F-4D97-AF65-F5344CB8AC3E}">
        <p14:creationId xmlns:p14="http://schemas.microsoft.com/office/powerpoint/2010/main" val="2951368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5A9A-624B-2A4C-9291-31517B769BE2}"/>
              </a:ext>
            </a:extLst>
          </p:cNvPr>
          <p:cNvSpPr>
            <a:spLocks noGrp="1"/>
          </p:cNvSpPr>
          <p:nvPr>
            <p:ph type="title"/>
          </p:nvPr>
        </p:nvSpPr>
        <p:spPr/>
        <p:txBody>
          <a:bodyPr/>
          <a:lstStyle/>
          <a:p>
            <a:r>
              <a:rPr lang="en-US" dirty="0"/>
              <a:t>Classical correlations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487BD1-6F25-FE4E-98BB-CC6257945381}"/>
                  </a:ext>
                </a:extLst>
              </p:cNvPr>
              <p:cNvSpPr>
                <a:spLocks noGrp="1"/>
              </p:cNvSpPr>
              <p:nvPr>
                <p:ph idx="1"/>
              </p:nvPr>
            </p:nvSpPr>
            <p:spPr>
              <a:xfrm>
                <a:off x="838200" y="1825625"/>
                <a:ext cx="9626600" cy="4351338"/>
              </a:xfrm>
            </p:spPr>
            <p:txBody>
              <a:bodyPr>
                <a:normAutofit/>
              </a:bodyPr>
              <a:lstStyle/>
              <a:p>
                <a:pPr marL="0" indent="0">
                  <a:buNone/>
                </a:pPr>
                <a14:m>
                  <m:oMath xmlns:m="http://schemas.openxmlformats.org/officeDocument/2006/math">
                    <m:r>
                      <a:rPr lang="en-US" sz="2000" i="1" smtClean="0">
                        <a:latin typeface="Cambria Math" panose="02040503050406030204" pitchFamily="18" charset="0"/>
                      </a:rPr>
                      <m:t>𝑝</m:t>
                    </m:r>
                    <m:r>
                      <a:rPr lang="en-US" sz="2000" i="1" smtClean="0">
                        <a:latin typeface="Cambria Math" panose="02040503050406030204" pitchFamily="18" charset="0"/>
                      </a:rPr>
                      <m:t>(</m:t>
                    </m:r>
                    <m:r>
                      <a:rPr lang="en-US" sz="2000" i="1" smtClean="0">
                        <a:latin typeface="Cambria Math" panose="02040503050406030204" pitchFamily="18" charset="0"/>
                      </a:rPr>
                      <m:t>𝑎</m:t>
                    </m:r>
                    <m:r>
                      <a:rPr lang="en-US" sz="2000" i="1" smtClean="0">
                        <a:latin typeface="Cambria Math" panose="02040503050406030204" pitchFamily="18" charset="0"/>
                      </a:rPr>
                      <m:t>,</m:t>
                    </m:r>
                    <m:r>
                      <a:rPr lang="en-US" sz="2000" i="1" smtClean="0">
                        <a:latin typeface="Cambria Math" panose="02040503050406030204" pitchFamily="18" charset="0"/>
                      </a:rPr>
                      <m:t>𝑏</m:t>
                    </m:r>
                    <m:r>
                      <a:rPr lang="en-US" sz="2000" i="1" smtClean="0">
                        <a:latin typeface="Cambria Math" panose="02040503050406030204" pitchFamily="18" charset="0"/>
                      </a:rPr>
                      <m:t> |</m:t>
                    </m:r>
                    <m:r>
                      <a:rPr lang="en-US" sz="2000" i="1" smtClean="0">
                        <a:latin typeface="Cambria Math" panose="02040503050406030204" pitchFamily="18" charset="0"/>
                      </a:rPr>
                      <m:t>𝑥</m:t>
                    </m:r>
                    <m:r>
                      <a:rPr lang="en-US" sz="2000" i="1" smtClean="0">
                        <a:latin typeface="Cambria Math" panose="02040503050406030204" pitchFamily="18" charset="0"/>
                      </a:rPr>
                      <m:t>,</m:t>
                    </m:r>
                    <m:r>
                      <a:rPr lang="en-US" sz="2000" i="1" smtClean="0">
                        <a:latin typeface="Cambria Math" panose="02040503050406030204" pitchFamily="18" charset="0"/>
                      </a:rPr>
                      <m:t>𝑦</m:t>
                    </m:r>
                    <m:r>
                      <a:rPr lang="en-US" sz="2000" i="1" smtClean="0">
                        <a:latin typeface="Cambria Math" panose="02040503050406030204" pitchFamily="18" charset="0"/>
                      </a:rPr>
                      <m:t>)</m:t>
                    </m:r>
                  </m:oMath>
                </a14:m>
                <a:r>
                  <a:rPr lang="en-US" sz="2000" dirty="0"/>
                  <a:t> is </a:t>
                </a:r>
                <a:r>
                  <a:rPr lang="en-US" sz="2000" b="1" dirty="0"/>
                  <a:t>deterministic</a:t>
                </a:r>
                <a:r>
                  <a:rPr lang="en-US" sz="2000" dirty="0"/>
                  <a:t> if</a:t>
                </a:r>
              </a:p>
              <a:p>
                <a:pPr marL="0" indent="0">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i="1">
                              <a:latin typeface="Cambria Math" panose="02040503050406030204" pitchFamily="18" charset="0"/>
                            </a:rPr>
                            <m:t>𝑎</m:t>
                          </m:r>
                          <m:r>
                            <a:rPr lang="en-US" sz="2000" i="1">
                              <a:latin typeface="Cambria Math" panose="02040503050406030204" pitchFamily="18" charset="0"/>
                            </a:rPr>
                            <m:t>,</m:t>
                          </m:r>
                          <m:r>
                            <a:rPr lang="en-US" sz="2000" i="1">
                              <a:latin typeface="Cambria Math" panose="02040503050406030204" pitchFamily="18" charset="0"/>
                            </a:rPr>
                            <m:t>𝑏</m:t>
                          </m:r>
                          <m:r>
                            <a:rPr lang="en-US" sz="2000" i="1">
                              <a:latin typeface="Cambria Math" panose="02040503050406030204" pitchFamily="18" charset="0"/>
                            </a:rPr>
                            <m:t> </m:t>
                          </m:r>
                        </m:e>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eqArr>
                            <m:eqArrPr>
                              <m:ctrlPr>
                                <a:rPr lang="en-US" sz="2000" i="1">
                                  <a:latin typeface="Cambria Math" panose="02040503050406030204" pitchFamily="18" charset="0"/>
                                </a:rPr>
                              </m:ctrlPr>
                            </m:eqArrPr>
                            <m:e>
                              <m:r>
                                <a:rPr lang="en-US" sz="2000" i="1">
                                  <a:latin typeface="Cambria Math" panose="02040503050406030204" pitchFamily="18" charset="0"/>
                                </a:rPr>
                                <m:t>1</m:t>
                              </m:r>
                            </m:e>
                            <m:e>
                              <m:r>
                                <a:rPr lang="en-US" sz="2000" i="1">
                                  <a:latin typeface="Cambria Math" panose="02040503050406030204" pitchFamily="18" charset="0"/>
                                </a:rPr>
                                <m:t>0</m:t>
                              </m:r>
                            </m:e>
                          </m:eqArr>
                        </m:e>
                      </m:d>
                    </m:oMath>
                  </m:oMathPara>
                </a14:m>
                <a:endParaRPr lang="en-US" sz="2000" dirty="0"/>
              </a:p>
              <a:p>
                <a:pPr marL="0" indent="0">
                  <a:buNone/>
                </a:pPr>
                <a:r>
                  <a:rPr lang="en-US" sz="2000" dirty="0"/>
                  <a:t>for functions </a:t>
                </a:r>
                <a14:m>
                  <m:oMath xmlns:m="http://schemas.openxmlformats.org/officeDocument/2006/math">
                    <m:r>
                      <a:rPr lang="en-US" sz="2000" i="1">
                        <a:latin typeface="Cambria Math" panose="02040503050406030204" pitchFamily="18" charset="0"/>
                      </a:rPr>
                      <m:t>𝑓</m:t>
                    </m:r>
                    <m:r>
                      <a:rPr lang="en-US" sz="2000" i="1">
                        <a:latin typeface="Cambria Math" panose="02040503050406030204" pitchFamily="18" charset="0"/>
                      </a:rPr>
                      <m:t>,</m:t>
                    </m:r>
                    <m:r>
                      <a:rPr lang="en-US" sz="2000" i="1">
                        <a:latin typeface="Cambria Math" panose="02040503050406030204" pitchFamily="18" charset="0"/>
                      </a:rPr>
                      <m:t>𝑔</m:t>
                    </m:r>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𝑛</m:t>
                        </m:r>
                      </m:e>
                    </m:d>
                    <m:r>
                      <a:rPr lang="en-US" sz="2000" i="1">
                        <a:latin typeface="Cambria Math" panose="02040503050406030204" pitchFamily="18" charset="0"/>
                      </a:rPr>
                      <m:t>→[</m:t>
                    </m:r>
                    <m:r>
                      <a:rPr lang="en-US" sz="2000" i="1">
                        <a:latin typeface="Cambria Math" panose="02040503050406030204" pitchFamily="18" charset="0"/>
                      </a:rPr>
                      <m:t>𝑘</m:t>
                    </m:r>
                    <m:r>
                      <a:rPr lang="en-US" sz="2000" i="1">
                        <a:latin typeface="Cambria Math" panose="02040503050406030204" pitchFamily="18" charset="0"/>
                      </a:rPr>
                      <m:t>]</m:t>
                    </m:r>
                  </m:oMath>
                </a14:m>
                <a:endParaRPr lang="en-US" sz="2000" dirty="0"/>
              </a:p>
              <a:p>
                <a:pPr marL="0" indent="0">
                  <a:buNone/>
                </a:pPr>
                <a:endParaRPr lang="en-US" sz="2000" dirty="0"/>
              </a:p>
              <a:p>
                <a:pPr marL="0" indent="0">
                  <a:buNone/>
                </a:pPr>
                <a:r>
                  <a:rPr lang="en-US" sz="2000" dirty="0"/>
                  <a:t>C</a:t>
                </a:r>
                <a:r>
                  <a:rPr lang="en-US" sz="2000" b="1" dirty="0"/>
                  <a:t>lassical</a:t>
                </a:r>
                <a:r>
                  <a:rPr lang="en-US" sz="2000" dirty="0"/>
                  <a:t> correlations are convex combinations of deterministic correlations.</a:t>
                </a:r>
              </a:p>
              <a:p>
                <a:endParaRPr lang="en-US" sz="2000" dirty="0"/>
              </a:p>
            </p:txBody>
          </p:sp>
        </mc:Choice>
        <mc:Fallback xmlns="">
          <p:sp>
            <p:nvSpPr>
              <p:cNvPr id="3" name="Content Placeholder 2">
                <a:extLst>
                  <a:ext uri="{FF2B5EF4-FFF2-40B4-BE49-F238E27FC236}">
                    <a16:creationId xmlns:a16="http://schemas.microsoft.com/office/drawing/2014/main" id="{3C487BD1-6F25-FE4E-98BB-CC6257945381}"/>
                  </a:ext>
                </a:extLst>
              </p:cNvPr>
              <p:cNvSpPr>
                <a:spLocks noGrp="1" noRot="1" noChangeAspect="1" noMove="1" noResize="1" noEditPoints="1" noAdjustHandles="1" noChangeArrowheads="1" noChangeShapeType="1" noTextEdit="1"/>
              </p:cNvSpPr>
              <p:nvPr>
                <p:ph idx="1"/>
              </p:nvPr>
            </p:nvSpPr>
            <p:spPr>
              <a:xfrm>
                <a:off x="838200" y="1825625"/>
                <a:ext cx="9626600" cy="4351338"/>
              </a:xfrm>
              <a:blipFill>
                <a:blip r:embed="rId3"/>
                <a:stretch>
                  <a:fillRect l="-659" t="-301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00591E7-8686-4F4C-9ABB-7EEF38CC926D}"/>
                  </a:ext>
                </a:extLst>
              </p:cNvPr>
              <p:cNvSpPr/>
              <p:nvPr/>
            </p:nvSpPr>
            <p:spPr>
              <a:xfrm>
                <a:off x="3998113" y="5427916"/>
                <a:ext cx="5019644" cy="461665"/>
              </a:xfrm>
              <a:prstGeom prst="rect">
                <a:avLst/>
              </a:prstGeom>
              <a:solidFill>
                <a:schemeClr val="accent4">
                  <a:lumMod val="20000"/>
                  <a:lumOff val="80000"/>
                </a:schemeClr>
              </a:solidFill>
            </p:spPr>
            <p:txBody>
              <a:bodyPr wrap="none">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𝑐</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𝑘</m:t>
                        </m:r>
                      </m:e>
                    </m:d>
                    <m:r>
                      <a:rPr lang="en-US" sz="2400" b="0" i="1" smtClean="0">
                        <a:latin typeface="Cambria Math" panose="02040503050406030204" pitchFamily="18" charset="0"/>
                      </a:rPr>
                      <m:t> :=</m:t>
                    </m:r>
                  </m:oMath>
                </a14:m>
                <a:r>
                  <a:rPr lang="en-US" sz="2400" dirty="0"/>
                  <a:t> set of classical correlations</a:t>
                </a:r>
              </a:p>
            </p:txBody>
          </p:sp>
        </mc:Choice>
        <mc:Fallback xmlns="">
          <p:sp>
            <p:nvSpPr>
              <p:cNvPr id="4" name="Rectangle 3">
                <a:extLst>
                  <a:ext uri="{FF2B5EF4-FFF2-40B4-BE49-F238E27FC236}">
                    <a16:creationId xmlns:a16="http://schemas.microsoft.com/office/drawing/2014/main" id="{F00591E7-8686-4F4C-9ABB-7EEF38CC926D}"/>
                  </a:ext>
                </a:extLst>
              </p:cNvPr>
              <p:cNvSpPr>
                <a:spLocks noRot="1" noChangeAspect="1" noMove="1" noResize="1" noEditPoints="1" noAdjustHandles="1" noChangeArrowheads="1" noChangeShapeType="1" noTextEdit="1"/>
              </p:cNvSpPr>
              <p:nvPr/>
            </p:nvSpPr>
            <p:spPr>
              <a:xfrm>
                <a:off x="3998113" y="5427916"/>
                <a:ext cx="5019644" cy="461665"/>
              </a:xfrm>
              <a:prstGeom prst="rect">
                <a:avLst/>
              </a:prstGeom>
              <a:blipFill>
                <a:blip r:embed="rId4"/>
                <a:stretch>
                  <a:fillRect l="-253" t="-5263" r="-758" b="-26316"/>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8C4AC90D-647B-7440-9F5F-08C5CF6675FC}"/>
              </a:ext>
            </a:extLst>
          </p:cNvPr>
          <p:cNvSpPr/>
          <p:nvPr/>
        </p:nvSpPr>
        <p:spPr>
          <a:xfrm>
            <a:off x="9017757" y="538372"/>
            <a:ext cx="666345" cy="61573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B0E7489-90FE-E247-BE69-C2E46B28CD32}"/>
                  </a:ext>
                </a:extLst>
              </p:cNvPr>
              <p:cNvSpPr txBox="1"/>
              <p:nvPr/>
            </p:nvSpPr>
            <p:spPr>
              <a:xfrm>
                <a:off x="9159825" y="-8599"/>
                <a:ext cx="48044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𝑥</m:t>
                      </m:r>
                    </m:oMath>
                  </m:oMathPara>
                </a14:m>
                <a:endParaRPr lang="en-US" sz="2000" dirty="0"/>
              </a:p>
            </p:txBody>
          </p:sp>
        </mc:Choice>
        <mc:Fallback xmlns="">
          <p:sp>
            <p:nvSpPr>
              <p:cNvPr id="25" name="TextBox 24">
                <a:extLst>
                  <a:ext uri="{FF2B5EF4-FFF2-40B4-BE49-F238E27FC236}">
                    <a16:creationId xmlns:a16="http://schemas.microsoft.com/office/drawing/2014/main" id="{5B0E7489-90FE-E247-BE69-C2E46B28CD32}"/>
                  </a:ext>
                </a:extLst>
              </p:cNvPr>
              <p:cNvSpPr txBox="1">
                <a:spLocks noRot="1" noChangeAspect="1" noMove="1" noResize="1" noEditPoints="1" noAdjustHandles="1" noChangeArrowheads="1" noChangeShapeType="1" noTextEdit="1"/>
              </p:cNvSpPr>
              <p:nvPr/>
            </p:nvSpPr>
            <p:spPr>
              <a:xfrm>
                <a:off x="9159825" y="-8599"/>
                <a:ext cx="480447" cy="400110"/>
              </a:xfrm>
              <a:prstGeom prst="rect">
                <a:avLst/>
              </a:prstGeom>
              <a:blipFill>
                <a:blip r:embed="rId5"/>
                <a:stretch>
                  <a:fillRect/>
                </a:stretch>
              </a:blipFill>
            </p:spPr>
            <p:txBody>
              <a:bodyPr/>
              <a:lstStyle/>
              <a:p>
                <a:r>
                  <a:rPr lang="en-US">
                    <a:noFill/>
                  </a:rPr>
                  <a:t> </a:t>
                </a:r>
              </a:p>
            </p:txBody>
          </p:sp>
        </mc:Fallback>
      </mc:AlternateContent>
      <p:sp>
        <p:nvSpPr>
          <p:cNvPr id="27" name="Down Arrow 26">
            <a:extLst>
              <a:ext uri="{FF2B5EF4-FFF2-40B4-BE49-F238E27FC236}">
                <a16:creationId xmlns:a16="http://schemas.microsoft.com/office/drawing/2014/main" id="{B2A9B85A-E71C-B840-8628-D6058EBD3EF6}"/>
              </a:ext>
            </a:extLst>
          </p:cNvPr>
          <p:cNvSpPr/>
          <p:nvPr/>
        </p:nvSpPr>
        <p:spPr>
          <a:xfrm>
            <a:off x="9257980" y="370118"/>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F76C20E-568D-6D47-8F50-3EA231618E75}"/>
              </a:ext>
            </a:extLst>
          </p:cNvPr>
          <p:cNvSpPr txBox="1"/>
          <p:nvPr/>
        </p:nvSpPr>
        <p:spPr>
          <a:xfrm>
            <a:off x="9159825" y="538372"/>
            <a:ext cx="480447" cy="584775"/>
          </a:xfrm>
          <a:prstGeom prst="rect">
            <a:avLst/>
          </a:prstGeom>
          <a:noFill/>
        </p:spPr>
        <p:txBody>
          <a:bodyPr wrap="square" rtlCol="0">
            <a:spAutoFit/>
          </a:bodyPr>
          <a:lstStyle/>
          <a:p>
            <a:r>
              <a:rPr lang="en-US" sz="3200" dirty="0"/>
              <a:t>A</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ECE30C3-3836-2748-8201-8A8D823BBAF4}"/>
                  </a:ext>
                </a:extLst>
              </p:cNvPr>
              <p:cNvSpPr txBox="1"/>
              <p:nvPr/>
            </p:nvSpPr>
            <p:spPr>
              <a:xfrm>
                <a:off x="9091375" y="1339392"/>
                <a:ext cx="48044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𝑓</m:t>
                      </m:r>
                      <m:r>
                        <a:rPr lang="en-US" sz="1600" b="0" i="1" smtClean="0">
                          <a:latin typeface="Cambria Math" panose="02040503050406030204" pitchFamily="18" charset="0"/>
                        </a:rPr>
                        <m:t>(</m:t>
                      </m:r>
                      <m:r>
                        <a:rPr lang="en-US" sz="1600" b="0" i="1" smtClean="0">
                          <a:latin typeface="Cambria Math" panose="02040503050406030204" pitchFamily="18" charset="0"/>
                        </a:rPr>
                        <m:t>𝑥</m:t>
                      </m:r>
                      <m:r>
                        <a:rPr lang="en-US" sz="1600" b="0" i="1" smtClean="0">
                          <a:latin typeface="Cambria Math" panose="02040503050406030204" pitchFamily="18" charset="0"/>
                        </a:rPr>
                        <m:t>)</m:t>
                      </m:r>
                    </m:oMath>
                  </m:oMathPara>
                </a14:m>
                <a:endParaRPr lang="en-US" sz="1600" dirty="0"/>
              </a:p>
            </p:txBody>
          </p:sp>
        </mc:Choice>
        <mc:Fallback xmlns="">
          <p:sp>
            <p:nvSpPr>
              <p:cNvPr id="38" name="TextBox 37">
                <a:extLst>
                  <a:ext uri="{FF2B5EF4-FFF2-40B4-BE49-F238E27FC236}">
                    <a16:creationId xmlns:a16="http://schemas.microsoft.com/office/drawing/2014/main" id="{0ECE30C3-3836-2748-8201-8A8D823BBAF4}"/>
                  </a:ext>
                </a:extLst>
              </p:cNvPr>
              <p:cNvSpPr txBox="1">
                <a:spLocks noRot="1" noChangeAspect="1" noMove="1" noResize="1" noEditPoints="1" noAdjustHandles="1" noChangeArrowheads="1" noChangeShapeType="1" noTextEdit="1"/>
              </p:cNvSpPr>
              <p:nvPr/>
            </p:nvSpPr>
            <p:spPr>
              <a:xfrm>
                <a:off x="9091375" y="1339392"/>
                <a:ext cx="480447" cy="338554"/>
              </a:xfrm>
              <a:prstGeom prst="rect">
                <a:avLst/>
              </a:prstGeom>
              <a:blipFill>
                <a:blip r:embed="rId6"/>
                <a:stretch>
                  <a:fillRect r="-20513" b="-10714"/>
                </a:stretch>
              </a:blipFill>
            </p:spPr>
            <p:txBody>
              <a:bodyPr/>
              <a:lstStyle/>
              <a:p>
                <a:r>
                  <a:rPr lang="en-US">
                    <a:noFill/>
                  </a:rPr>
                  <a:t> </a:t>
                </a:r>
              </a:p>
            </p:txBody>
          </p:sp>
        </mc:Fallback>
      </mc:AlternateContent>
      <p:sp>
        <p:nvSpPr>
          <p:cNvPr id="40" name="Down Arrow 39">
            <a:extLst>
              <a:ext uri="{FF2B5EF4-FFF2-40B4-BE49-F238E27FC236}">
                <a16:creationId xmlns:a16="http://schemas.microsoft.com/office/drawing/2014/main" id="{A0A034C2-DA43-A24A-8101-E0D70F12E4B9}"/>
              </a:ext>
            </a:extLst>
          </p:cNvPr>
          <p:cNvSpPr/>
          <p:nvPr/>
        </p:nvSpPr>
        <p:spPr>
          <a:xfrm>
            <a:off x="9253281" y="1205414"/>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85A9F26-A332-7E42-8837-C3E9675E32A5}"/>
              </a:ext>
            </a:extLst>
          </p:cNvPr>
          <p:cNvSpPr/>
          <p:nvPr/>
        </p:nvSpPr>
        <p:spPr>
          <a:xfrm>
            <a:off x="11375907" y="536152"/>
            <a:ext cx="666345" cy="61573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EE4E995-42AD-7342-A311-21BB313FF401}"/>
                  </a:ext>
                </a:extLst>
              </p:cNvPr>
              <p:cNvSpPr txBox="1"/>
              <p:nvPr/>
            </p:nvSpPr>
            <p:spPr>
              <a:xfrm>
                <a:off x="11517975" y="-10819"/>
                <a:ext cx="48044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oMath>
                  </m:oMathPara>
                </a14:m>
                <a:endParaRPr lang="en-US" sz="2000" dirty="0"/>
              </a:p>
            </p:txBody>
          </p:sp>
        </mc:Choice>
        <mc:Fallback xmlns="">
          <p:sp>
            <p:nvSpPr>
              <p:cNvPr id="42" name="TextBox 41">
                <a:extLst>
                  <a:ext uri="{FF2B5EF4-FFF2-40B4-BE49-F238E27FC236}">
                    <a16:creationId xmlns:a16="http://schemas.microsoft.com/office/drawing/2014/main" id="{1EE4E995-42AD-7342-A311-21BB313FF401}"/>
                  </a:ext>
                </a:extLst>
              </p:cNvPr>
              <p:cNvSpPr txBox="1">
                <a:spLocks noRot="1" noChangeAspect="1" noMove="1" noResize="1" noEditPoints="1" noAdjustHandles="1" noChangeArrowheads="1" noChangeShapeType="1" noTextEdit="1"/>
              </p:cNvSpPr>
              <p:nvPr/>
            </p:nvSpPr>
            <p:spPr>
              <a:xfrm>
                <a:off x="11517975" y="-10819"/>
                <a:ext cx="480447" cy="400110"/>
              </a:xfrm>
              <a:prstGeom prst="rect">
                <a:avLst/>
              </a:prstGeom>
              <a:blipFill>
                <a:blip r:embed="rId7"/>
                <a:stretch>
                  <a:fillRect b="-3125"/>
                </a:stretch>
              </a:blipFill>
            </p:spPr>
            <p:txBody>
              <a:bodyPr/>
              <a:lstStyle/>
              <a:p>
                <a:r>
                  <a:rPr lang="en-US">
                    <a:noFill/>
                  </a:rPr>
                  <a:t> </a:t>
                </a:r>
              </a:p>
            </p:txBody>
          </p:sp>
        </mc:Fallback>
      </mc:AlternateContent>
      <p:sp>
        <p:nvSpPr>
          <p:cNvPr id="43" name="Down Arrow 42">
            <a:extLst>
              <a:ext uri="{FF2B5EF4-FFF2-40B4-BE49-F238E27FC236}">
                <a16:creationId xmlns:a16="http://schemas.microsoft.com/office/drawing/2014/main" id="{59899B63-6B3A-DD4D-A296-DD328F54DF2A}"/>
              </a:ext>
            </a:extLst>
          </p:cNvPr>
          <p:cNvSpPr/>
          <p:nvPr/>
        </p:nvSpPr>
        <p:spPr>
          <a:xfrm>
            <a:off x="11616130" y="367898"/>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C36328F-7834-4644-ACB8-FA5B6D8306FF}"/>
              </a:ext>
            </a:extLst>
          </p:cNvPr>
          <p:cNvSpPr txBox="1"/>
          <p:nvPr/>
        </p:nvSpPr>
        <p:spPr>
          <a:xfrm>
            <a:off x="11517975" y="536152"/>
            <a:ext cx="480447" cy="584775"/>
          </a:xfrm>
          <a:prstGeom prst="rect">
            <a:avLst/>
          </a:prstGeom>
          <a:noFill/>
        </p:spPr>
        <p:txBody>
          <a:bodyPr wrap="square" rtlCol="0">
            <a:spAutoFit/>
          </a:bodyPr>
          <a:lstStyle/>
          <a:p>
            <a:r>
              <a:rPr lang="en-US" sz="3200" dirty="0"/>
              <a:t>B</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5429DBA-C241-FE47-A2B7-7C955579ACFD}"/>
                  </a:ext>
                </a:extLst>
              </p:cNvPr>
              <p:cNvSpPr txBox="1"/>
              <p:nvPr/>
            </p:nvSpPr>
            <p:spPr>
              <a:xfrm>
                <a:off x="11449525" y="1337172"/>
                <a:ext cx="48044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𝑔</m:t>
                      </m:r>
                      <m:r>
                        <a:rPr lang="en-US" sz="1600" b="0" i="1" smtClean="0">
                          <a:latin typeface="Cambria Math" panose="02040503050406030204" pitchFamily="18" charset="0"/>
                        </a:rPr>
                        <m:t>(</m:t>
                      </m:r>
                      <m:r>
                        <a:rPr lang="en-US" sz="1600" b="0" i="1" smtClean="0">
                          <a:latin typeface="Cambria Math" panose="02040503050406030204" pitchFamily="18" charset="0"/>
                        </a:rPr>
                        <m:t>𝑦</m:t>
                      </m:r>
                      <m:r>
                        <a:rPr lang="en-US" sz="1600" b="0" i="1" smtClean="0">
                          <a:latin typeface="Cambria Math" panose="02040503050406030204" pitchFamily="18" charset="0"/>
                        </a:rPr>
                        <m:t>)</m:t>
                      </m:r>
                    </m:oMath>
                  </m:oMathPara>
                </a14:m>
                <a:endParaRPr lang="en-US" sz="1600" dirty="0"/>
              </a:p>
            </p:txBody>
          </p:sp>
        </mc:Choice>
        <mc:Fallback xmlns="">
          <p:sp>
            <p:nvSpPr>
              <p:cNvPr id="45" name="TextBox 44">
                <a:extLst>
                  <a:ext uri="{FF2B5EF4-FFF2-40B4-BE49-F238E27FC236}">
                    <a16:creationId xmlns:a16="http://schemas.microsoft.com/office/drawing/2014/main" id="{F5429DBA-C241-FE47-A2B7-7C955579ACFD}"/>
                  </a:ext>
                </a:extLst>
              </p:cNvPr>
              <p:cNvSpPr txBox="1">
                <a:spLocks noRot="1" noChangeAspect="1" noMove="1" noResize="1" noEditPoints="1" noAdjustHandles="1" noChangeArrowheads="1" noChangeShapeType="1" noTextEdit="1"/>
              </p:cNvSpPr>
              <p:nvPr/>
            </p:nvSpPr>
            <p:spPr>
              <a:xfrm>
                <a:off x="11449525" y="1337172"/>
                <a:ext cx="480447" cy="338554"/>
              </a:xfrm>
              <a:prstGeom prst="rect">
                <a:avLst/>
              </a:prstGeom>
              <a:blipFill>
                <a:blip r:embed="rId8"/>
                <a:stretch>
                  <a:fillRect r="-23684" b="-10714"/>
                </a:stretch>
              </a:blipFill>
            </p:spPr>
            <p:txBody>
              <a:bodyPr/>
              <a:lstStyle/>
              <a:p>
                <a:r>
                  <a:rPr lang="en-US">
                    <a:noFill/>
                  </a:rPr>
                  <a:t> </a:t>
                </a:r>
              </a:p>
            </p:txBody>
          </p:sp>
        </mc:Fallback>
      </mc:AlternateContent>
      <p:sp>
        <p:nvSpPr>
          <p:cNvPr id="46" name="Down Arrow 45">
            <a:extLst>
              <a:ext uri="{FF2B5EF4-FFF2-40B4-BE49-F238E27FC236}">
                <a16:creationId xmlns:a16="http://schemas.microsoft.com/office/drawing/2014/main" id="{B2A532D8-96C3-6A42-A380-C25BD33CB366}"/>
              </a:ext>
            </a:extLst>
          </p:cNvPr>
          <p:cNvSpPr/>
          <p:nvPr/>
        </p:nvSpPr>
        <p:spPr>
          <a:xfrm>
            <a:off x="11611431" y="1203194"/>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159455-3863-9243-A1ED-5E37F042BEC9}"/>
              </a:ext>
            </a:extLst>
          </p:cNvPr>
          <p:cNvSpPr txBox="1"/>
          <p:nvPr/>
        </p:nvSpPr>
        <p:spPr>
          <a:xfrm>
            <a:off x="8986632" y="3604073"/>
            <a:ext cx="3205368" cy="707886"/>
          </a:xfrm>
          <a:prstGeom prst="rect">
            <a:avLst/>
          </a:prstGeom>
          <a:noFill/>
        </p:spPr>
        <p:txBody>
          <a:bodyPr wrap="square" rtlCol="0">
            <a:spAutoFit/>
          </a:bodyPr>
          <a:lstStyle/>
          <a:p>
            <a:r>
              <a:rPr lang="en-US" sz="2000" dirty="0">
                <a:solidFill>
                  <a:srgbClr val="7030A0"/>
                </a:solidFill>
              </a:rPr>
              <a:t>Models correlations described by classical physics</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E3DBD14-C081-214A-8FF6-2D0C695FDA5F}"/>
                  </a:ext>
                </a:extLst>
              </p:cNvPr>
              <p:cNvSpPr txBox="1"/>
              <p:nvPr/>
            </p:nvSpPr>
            <p:spPr>
              <a:xfrm>
                <a:off x="6745207" y="2046845"/>
                <a:ext cx="3719593" cy="400110"/>
              </a:xfrm>
              <a:prstGeom prst="rect">
                <a:avLst/>
              </a:prstGeom>
              <a:noFill/>
            </p:spPr>
            <p:txBody>
              <a:bodyPr wrap="square" rtlCol="0">
                <a:spAutoFit/>
              </a:bodyPr>
              <a:lstStyle/>
              <a:p>
                <a:r>
                  <a:rPr lang="en-US" sz="2000" dirty="0"/>
                  <a:t>if </a:t>
                </a:r>
                <a14:m>
                  <m:oMath xmlns:m="http://schemas.openxmlformats.org/officeDocument/2006/math">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latin typeface="Cambria Math" panose="02040503050406030204" pitchFamily="18" charset="0"/>
                      </a:rPr>
                      <m:t>, </m:t>
                    </m:r>
                    <m:r>
                      <a:rPr lang="en-US" sz="2000" b="0" i="1" smtClean="0">
                        <a:latin typeface="Cambria Math" panose="02040503050406030204" pitchFamily="18" charset="0"/>
                      </a:rPr>
                      <m:t>𝑏</m:t>
                    </m:r>
                    <m:r>
                      <a:rPr lang="en-US" sz="2000" b="0" i="1" smtClean="0">
                        <a:latin typeface="Cambria Math" panose="02040503050406030204" pitchFamily="18" charset="0"/>
                      </a:rPr>
                      <m:t>=</m:t>
                    </m:r>
                    <m:r>
                      <a:rPr lang="en-US" sz="2000" b="0" i="1" smtClean="0">
                        <a:latin typeface="Cambria Math" panose="02040503050406030204" pitchFamily="18" charset="0"/>
                      </a:rPr>
                      <m:t>𝑔</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oMath>
                </a14:m>
                <a:endParaRPr lang="en-US" sz="2000" dirty="0"/>
              </a:p>
            </p:txBody>
          </p:sp>
        </mc:Choice>
        <mc:Fallback xmlns="">
          <p:sp>
            <p:nvSpPr>
              <p:cNvPr id="47" name="TextBox 46">
                <a:extLst>
                  <a:ext uri="{FF2B5EF4-FFF2-40B4-BE49-F238E27FC236}">
                    <a16:creationId xmlns:a16="http://schemas.microsoft.com/office/drawing/2014/main" id="{8E3DBD14-C081-214A-8FF6-2D0C695FDA5F}"/>
                  </a:ext>
                </a:extLst>
              </p:cNvPr>
              <p:cNvSpPr txBox="1">
                <a:spLocks noRot="1" noChangeAspect="1" noMove="1" noResize="1" noEditPoints="1" noAdjustHandles="1" noChangeArrowheads="1" noChangeShapeType="1" noTextEdit="1"/>
              </p:cNvSpPr>
              <p:nvPr/>
            </p:nvSpPr>
            <p:spPr>
              <a:xfrm>
                <a:off x="6745207" y="2046845"/>
                <a:ext cx="3719593" cy="400110"/>
              </a:xfrm>
              <a:prstGeom prst="rect">
                <a:avLst/>
              </a:prstGeom>
              <a:blipFill>
                <a:blip r:embed="rId9"/>
                <a:stretch>
                  <a:fillRect l="-1361" t="-6061" b="-24242"/>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8B8A77F4-D528-FC46-9062-F22B64E12C5E}"/>
              </a:ext>
            </a:extLst>
          </p:cNvPr>
          <p:cNvSpPr txBox="1"/>
          <p:nvPr/>
        </p:nvSpPr>
        <p:spPr>
          <a:xfrm>
            <a:off x="6745206" y="2436016"/>
            <a:ext cx="3719593" cy="400110"/>
          </a:xfrm>
          <a:prstGeom prst="rect">
            <a:avLst/>
          </a:prstGeom>
          <a:noFill/>
        </p:spPr>
        <p:txBody>
          <a:bodyPr wrap="square" rtlCol="0">
            <a:spAutoFit/>
          </a:bodyPr>
          <a:lstStyle/>
          <a:p>
            <a:r>
              <a:rPr lang="en-US" sz="2000" dirty="0"/>
              <a:t>otherwise</a:t>
            </a:r>
          </a:p>
        </p:txBody>
      </p:sp>
    </p:spTree>
    <p:extLst>
      <p:ext uri="{BB962C8B-B14F-4D97-AF65-F5344CB8AC3E}">
        <p14:creationId xmlns:p14="http://schemas.microsoft.com/office/powerpoint/2010/main" val="230856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5A9A-624B-2A4C-9291-31517B769BE2}"/>
              </a:ext>
            </a:extLst>
          </p:cNvPr>
          <p:cNvSpPr>
            <a:spLocks noGrp="1"/>
          </p:cNvSpPr>
          <p:nvPr>
            <p:ph type="title"/>
          </p:nvPr>
        </p:nvSpPr>
        <p:spPr/>
        <p:txBody>
          <a:bodyPr/>
          <a:lstStyle/>
          <a:p>
            <a:r>
              <a:rPr lang="en-US" dirty="0"/>
              <a:t>Quantum correlations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C487BD1-6F25-FE4E-98BB-CC6257945381}"/>
                  </a:ext>
                </a:extLst>
              </p:cNvPr>
              <p:cNvSpPr>
                <a:spLocks noGrp="1"/>
              </p:cNvSpPr>
              <p:nvPr>
                <p:ph idx="1"/>
              </p:nvPr>
            </p:nvSpPr>
            <p:spPr/>
            <p:txBody>
              <a:bodyPr>
                <a:normAutofit/>
              </a:bodyPr>
              <a:lstStyle/>
              <a:p>
                <a:pPr marL="0" indent="0">
                  <a:buNone/>
                </a:pPr>
                <a14:m>
                  <m:oMath xmlns:m="http://schemas.openxmlformats.org/officeDocument/2006/math">
                    <m:r>
                      <a:rPr lang="en-US" sz="2000" i="1" smtClean="0">
                        <a:latin typeface="Cambria Math" panose="02040503050406030204" pitchFamily="18" charset="0"/>
                      </a:rPr>
                      <m:t>𝑝</m:t>
                    </m:r>
                    <m:r>
                      <a:rPr lang="en-US" sz="2000" i="1" smtClean="0">
                        <a:latin typeface="Cambria Math" panose="02040503050406030204" pitchFamily="18" charset="0"/>
                      </a:rPr>
                      <m:t>(</m:t>
                    </m:r>
                    <m:r>
                      <a:rPr lang="en-US" sz="2000" i="1" smtClean="0">
                        <a:latin typeface="Cambria Math" panose="02040503050406030204" pitchFamily="18" charset="0"/>
                      </a:rPr>
                      <m:t>𝑎</m:t>
                    </m:r>
                    <m:r>
                      <a:rPr lang="en-US" sz="2000" i="1" smtClean="0">
                        <a:latin typeface="Cambria Math" panose="02040503050406030204" pitchFamily="18" charset="0"/>
                      </a:rPr>
                      <m:t>,</m:t>
                    </m:r>
                    <m:r>
                      <a:rPr lang="en-US" sz="2000" i="1" smtClean="0">
                        <a:latin typeface="Cambria Math" panose="02040503050406030204" pitchFamily="18" charset="0"/>
                      </a:rPr>
                      <m:t>𝑏</m:t>
                    </m:r>
                    <m:r>
                      <a:rPr lang="en-US" sz="2000" i="1" smtClean="0">
                        <a:latin typeface="Cambria Math" panose="02040503050406030204" pitchFamily="18" charset="0"/>
                      </a:rPr>
                      <m:t> |</m:t>
                    </m:r>
                    <m:r>
                      <a:rPr lang="en-US" sz="2000" i="1" smtClean="0">
                        <a:latin typeface="Cambria Math" panose="02040503050406030204" pitchFamily="18" charset="0"/>
                      </a:rPr>
                      <m:t>𝑥</m:t>
                    </m:r>
                    <m:r>
                      <a:rPr lang="en-US" sz="2000" i="1" smtClean="0">
                        <a:latin typeface="Cambria Math" panose="02040503050406030204" pitchFamily="18" charset="0"/>
                      </a:rPr>
                      <m:t>,</m:t>
                    </m:r>
                    <m:r>
                      <a:rPr lang="en-US" sz="2000" i="1" smtClean="0">
                        <a:latin typeface="Cambria Math" panose="02040503050406030204" pitchFamily="18" charset="0"/>
                      </a:rPr>
                      <m:t>𝑦</m:t>
                    </m:r>
                    <m:r>
                      <a:rPr lang="en-US" sz="2000" i="1" smtClean="0">
                        <a:latin typeface="Cambria Math" panose="02040503050406030204" pitchFamily="18" charset="0"/>
                      </a:rPr>
                      <m:t>)</m:t>
                    </m:r>
                  </m:oMath>
                </a14:m>
                <a:r>
                  <a:rPr lang="en-US" sz="2000" dirty="0"/>
                  <a:t> is </a:t>
                </a:r>
                <a:r>
                  <a:rPr lang="en-US" sz="2000" b="1" dirty="0"/>
                  <a:t>quantum spatial </a:t>
                </a:r>
                <a:r>
                  <a:rPr lang="en-US" sz="2000" dirty="0"/>
                  <a:t>if  </a:t>
                </a:r>
                <a14:m>
                  <m:oMath xmlns:m="http://schemas.openxmlformats.org/officeDocument/2006/math">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i="1">
                            <a:latin typeface="Cambria Math" panose="02040503050406030204" pitchFamily="18" charset="0"/>
                          </a:rPr>
                          <m:t>𝑎</m:t>
                        </m:r>
                        <m:r>
                          <a:rPr lang="en-US" sz="2000" i="1">
                            <a:latin typeface="Cambria Math" panose="02040503050406030204" pitchFamily="18" charset="0"/>
                          </a:rPr>
                          <m:t>,</m:t>
                        </m:r>
                        <m:r>
                          <a:rPr lang="en-US" sz="2000" i="1">
                            <a:latin typeface="Cambria Math" panose="02040503050406030204" pitchFamily="18" charset="0"/>
                          </a:rPr>
                          <m:t>𝑏</m:t>
                        </m:r>
                        <m:r>
                          <a:rPr lang="en-US" sz="2000" i="1">
                            <a:latin typeface="Cambria Math" panose="02040503050406030204" pitchFamily="18" charset="0"/>
                          </a:rPr>
                          <m:t> </m:t>
                        </m:r>
                      </m:e>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m:t>
                    </m:r>
                    <m:r>
                      <a:rPr lang="en-US" sz="2000" i="1">
                        <a:latin typeface="Cambria Math" panose="02040503050406030204" pitchFamily="18" charset="0"/>
                      </a:rPr>
                      <m:t>𝜓</m:t>
                    </m:r>
                    <m:r>
                      <a:rPr lang="en-US" sz="2000" b="0" i="1" smtClean="0">
                        <a:latin typeface="Cambria Math" panose="02040503050406030204" pitchFamily="18" charset="0"/>
                      </a:rPr>
                      <m:t>, </m:t>
                    </m:r>
                    <m:sSubSup>
                      <m:sSubSupPr>
                        <m:ctrlPr>
                          <a:rPr lang="en-US" sz="2000" i="1">
                            <a:latin typeface="Cambria Math" panose="02040503050406030204" pitchFamily="18" charset="0"/>
                          </a:rPr>
                        </m:ctrlPr>
                      </m:sSubSupPr>
                      <m:e>
                        <m:r>
                          <a:rPr lang="en-US" sz="2000" i="1">
                            <a:latin typeface="Cambria Math" panose="02040503050406030204" pitchFamily="18" charset="0"/>
                          </a:rPr>
                          <m:t>𝐴</m:t>
                        </m:r>
                      </m:e>
                      <m:sub>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US" sz="2000" i="1">
                            <a:latin typeface="Cambria Math" panose="02040503050406030204" pitchFamily="18" charset="0"/>
                          </a:rPr>
                          <m:t>𝑎</m:t>
                        </m:r>
                      </m:sub>
                      <m:sup/>
                    </m:sSubSup>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𝐵</m:t>
                        </m:r>
                      </m:e>
                      <m:sub>
                        <m:r>
                          <a:rPr lang="en-CA" sz="2000" b="0" i="1" smtClean="0">
                            <a:latin typeface="Cambria Math" panose="02040503050406030204" pitchFamily="18" charset="0"/>
                          </a:rPr>
                          <m:t>𝑦</m:t>
                        </m:r>
                        <m:r>
                          <a:rPr lang="en-CA" sz="2000" b="0" i="1" smtClean="0">
                            <a:latin typeface="Cambria Math" panose="02040503050406030204" pitchFamily="18" charset="0"/>
                          </a:rPr>
                          <m:t>,</m:t>
                        </m:r>
                        <m:r>
                          <a:rPr lang="en-US" sz="2000" i="1">
                            <a:latin typeface="Cambria Math" panose="02040503050406030204" pitchFamily="18" charset="0"/>
                          </a:rPr>
                          <m:t>𝑏</m:t>
                        </m:r>
                      </m:sub>
                      <m:sup/>
                    </m:sSubSup>
                    <m:r>
                      <a:rPr lang="en-US" sz="2000" b="0" i="1" smtClean="0">
                        <a:latin typeface="Cambria Math" panose="02040503050406030204" pitchFamily="18" charset="0"/>
                      </a:rPr>
                      <m:t> </m:t>
                    </m:r>
                    <m:r>
                      <a:rPr lang="en-US" sz="2000" i="1">
                        <a:latin typeface="Cambria Math" panose="02040503050406030204" pitchFamily="18" charset="0"/>
                      </a:rPr>
                      <m:t>𝜓</m:t>
                    </m:r>
                    <m:r>
                      <a:rPr lang="en-US" sz="2000" i="1">
                        <a:latin typeface="Cambria Math" panose="02040503050406030204" pitchFamily="18" charset="0"/>
                      </a:rPr>
                      <m:t>⟩</m:t>
                    </m:r>
                  </m:oMath>
                </a14:m>
                <a:r>
                  <a:rPr lang="en-US" sz="2000" dirty="0"/>
                  <a:t> where</a:t>
                </a:r>
              </a:p>
              <a:p>
                <a:pPr marL="342900" indent="-342900"/>
                <a:endParaRPr lang="en-US" sz="2000" dirty="0"/>
              </a:p>
              <a:p>
                <a:pPr marL="342900" indent="-342900"/>
                <a:r>
                  <a:rPr lang="en-US" sz="2000" dirty="0"/>
                  <a:t>Hilbert space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ℋ</m:t>
                        </m:r>
                      </m:e>
                      <m:sub>
                        <m:r>
                          <a:rPr lang="en-US" sz="2000" i="1">
                            <a:latin typeface="Cambria Math" panose="02040503050406030204" pitchFamily="18" charset="0"/>
                            <a:ea typeface="Cambria Math" panose="02040503050406030204" pitchFamily="18" charset="0"/>
                          </a:rPr>
                          <m:t>𝐴</m:t>
                        </m:r>
                      </m:sub>
                    </m:sSub>
                  </m:oMath>
                </a14:m>
                <a:r>
                  <a:rPr lang="en-US" sz="2000" dirty="0">
                    <a:ea typeface="Cambria Math" panose="02040503050406030204" pitchFamily="18" charset="0"/>
                  </a:rPr>
                  <a:t>,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ℋ</m:t>
                        </m:r>
                      </m:e>
                      <m:sub>
                        <m:r>
                          <a:rPr lang="en-US" sz="2000" i="1">
                            <a:latin typeface="Cambria Math" panose="02040503050406030204" pitchFamily="18" charset="0"/>
                            <a:ea typeface="Cambria Math" panose="02040503050406030204" pitchFamily="18" charset="0"/>
                          </a:rPr>
                          <m:t>𝐵</m:t>
                        </m:r>
                      </m:sub>
                    </m:sSub>
                  </m:oMath>
                </a14:m>
                <a:r>
                  <a:rPr lang="en-US" sz="2000" dirty="0">
                    <a:ea typeface="Cambria Math" panose="02040503050406030204" pitchFamily="18" charset="0"/>
                  </a:rPr>
                  <a:t>(could be infinite dimensional)</a:t>
                </a:r>
              </a:p>
              <a:p>
                <a:pPr marL="342900" indent="-342900"/>
                <a:r>
                  <a:rPr lang="en-US" sz="2000" dirty="0"/>
                  <a:t>Unit vector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𝜓</m:t>
                        </m:r>
                      </m:e>
                    </m:d>
                    <m:r>
                      <a:rPr lang="en-US" sz="2000" i="1">
                        <a:latin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ℋ</m:t>
                        </m:r>
                      </m:e>
                      <m:sub>
                        <m:r>
                          <a:rPr lang="en-US" sz="2000" i="1">
                            <a:latin typeface="Cambria Math" panose="02040503050406030204" pitchFamily="18" charset="0"/>
                            <a:ea typeface="Cambria Math" panose="02040503050406030204" pitchFamily="18" charset="0"/>
                          </a:rPr>
                          <m:t>𝐴</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ℋ</m:t>
                        </m:r>
                      </m:e>
                      <m:sub>
                        <m:r>
                          <a:rPr lang="en-US" sz="2000" i="1">
                            <a:latin typeface="Cambria Math" panose="02040503050406030204" pitchFamily="18" charset="0"/>
                            <a:ea typeface="Cambria Math" panose="02040503050406030204" pitchFamily="18" charset="0"/>
                          </a:rPr>
                          <m:t>𝐵</m:t>
                        </m:r>
                      </m:sub>
                    </m:sSub>
                  </m:oMath>
                </a14:m>
                <a:endParaRPr lang="en-US" sz="2000" dirty="0"/>
              </a:p>
              <a:p>
                <a:pPr marL="342900" indent="-342900"/>
                <a:r>
                  <a:rPr lang="en-US" sz="2000" dirty="0"/>
                  <a:t>POVMs </a:t>
                </a:r>
                <a14:m>
                  <m:oMath xmlns:m="http://schemas.openxmlformats.org/officeDocument/2006/math">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𝐴</m:t>
                                </m:r>
                              </m:e>
                              <m:sub>
                                <m:r>
                                  <a:rPr lang="en-US" sz="2000" i="1">
                                    <a:latin typeface="Cambria Math" panose="02040503050406030204" pitchFamily="18" charset="0"/>
                                  </a:rPr>
                                  <m:t>𝑥</m:t>
                                </m:r>
                                <m:r>
                                  <a:rPr lang="en-CA" sz="2000" b="0" i="1" smtClean="0">
                                    <a:latin typeface="Cambria Math" panose="02040503050406030204" pitchFamily="18" charset="0"/>
                                  </a:rPr>
                                  <m:t>,</m:t>
                                </m:r>
                                <m:r>
                                  <a:rPr lang="en-US" sz="2000" i="1">
                                    <a:latin typeface="Cambria Math" panose="02040503050406030204" pitchFamily="18" charset="0"/>
                                  </a:rPr>
                                  <m:t>𝑎</m:t>
                                </m:r>
                              </m:sub>
                              <m:sup/>
                            </m:sSubSup>
                          </m:e>
                        </m:d>
                      </m:e>
                      <m:sub>
                        <m:r>
                          <a:rPr lang="en-US" sz="2000" i="1">
                            <a:latin typeface="Cambria Math" panose="02040503050406030204" pitchFamily="18" charset="0"/>
                          </a:rPr>
                          <m:t>𝑎</m:t>
                        </m:r>
                      </m:sub>
                    </m:sSub>
                  </m:oMath>
                </a14:m>
                <a:r>
                  <a:rPr lang="en-US" sz="2000" dirty="0"/>
                  <a:t> acting on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ℋ</m:t>
                        </m:r>
                      </m:e>
                      <m:sub>
                        <m:r>
                          <a:rPr lang="en-US" sz="2000" i="1">
                            <a:latin typeface="Cambria Math" panose="02040503050406030204" pitchFamily="18" charset="0"/>
                            <a:ea typeface="Cambria Math" panose="02040503050406030204" pitchFamily="18" charset="0"/>
                          </a:rPr>
                          <m:t>𝐴</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𝐵</m:t>
                                </m:r>
                              </m:e>
                              <m:sub>
                                <m:r>
                                  <a:rPr lang="en-CA" sz="2000" b="0" i="1" smtClean="0">
                                    <a:latin typeface="Cambria Math" panose="02040503050406030204" pitchFamily="18" charset="0"/>
                                  </a:rPr>
                                  <m:t>𝑦</m:t>
                                </m:r>
                                <m:r>
                                  <a:rPr lang="en-CA" sz="2000" b="0" i="1" smtClean="0">
                                    <a:latin typeface="Cambria Math" panose="02040503050406030204" pitchFamily="18" charset="0"/>
                                  </a:rPr>
                                  <m:t>,</m:t>
                                </m:r>
                                <m:r>
                                  <a:rPr lang="en-US" sz="2000" i="1">
                                    <a:latin typeface="Cambria Math" panose="02040503050406030204" pitchFamily="18" charset="0"/>
                                  </a:rPr>
                                  <m:t>𝑏</m:t>
                                </m:r>
                              </m:sub>
                              <m:sup/>
                            </m:sSubSup>
                          </m:e>
                        </m:d>
                      </m:e>
                      <m:sub>
                        <m:r>
                          <a:rPr lang="en-US" sz="2000" i="1">
                            <a:latin typeface="Cambria Math" panose="02040503050406030204" pitchFamily="18" charset="0"/>
                          </a:rPr>
                          <m:t>𝑏</m:t>
                        </m:r>
                      </m:sub>
                    </m:sSub>
                  </m:oMath>
                </a14:m>
                <a:r>
                  <a:rPr lang="en-US" sz="2000" dirty="0"/>
                  <a:t> acting on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ℋ</m:t>
                        </m:r>
                      </m:e>
                      <m:sub>
                        <m:r>
                          <a:rPr lang="en-US" sz="2000" i="1">
                            <a:latin typeface="Cambria Math" panose="02040503050406030204" pitchFamily="18" charset="0"/>
                            <a:ea typeface="Cambria Math" panose="02040503050406030204" pitchFamily="18" charset="0"/>
                          </a:rPr>
                          <m:t>𝐵</m:t>
                        </m:r>
                      </m:sub>
                    </m:sSub>
                  </m:oMath>
                </a14:m>
                <a:endParaRPr lang="en-US" sz="2000" dirty="0"/>
              </a:p>
              <a:p>
                <a:pPr lvl="1"/>
                <a:r>
                  <a:rPr lang="en-US" sz="2000" dirty="0"/>
                  <a:t>POVMs are positive operators that sum to identity </a:t>
                </a:r>
                <a:br>
                  <a:rPr lang="en-US" sz="2000" dirty="0"/>
                </a:br>
                <a:r>
                  <a:rPr lang="en-US" sz="2000" dirty="0"/>
                  <a:t>(when summed over output set)</a:t>
                </a:r>
              </a:p>
            </p:txBody>
          </p:sp>
        </mc:Choice>
        <mc:Fallback>
          <p:sp>
            <p:nvSpPr>
              <p:cNvPr id="3" name="Content Placeholder 2">
                <a:extLst>
                  <a:ext uri="{FF2B5EF4-FFF2-40B4-BE49-F238E27FC236}">
                    <a16:creationId xmlns:a16="http://schemas.microsoft.com/office/drawing/2014/main" id="{3C487BD1-6F25-FE4E-98BB-CC6257945381}"/>
                  </a:ext>
                </a:extLst>
              </p:cNvPr>
              <p:cNvSpPr>
                <a:spLocks noGrp="1" noRot="1" noChangeAspect="1" noMove="1" noResize="1" noEditPoints="1" noAdjustHandles="1" noChangeArrowheads="1" noChangeShapeType="1" noTextEdit="1"/>
              </p:cNvSpPr>
              <p:nvPr>
                <p:ph idx="1"/>
              </p:nvPr>
            </p:nvSpPr>
            <p:spPr>
              <a:blipFill>
                <a:blip r:embed="rId3"/>
                <a:stretch>
                  <a:fillRect l="-483" t="-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00591E7-8686-4F4C-9ABB-7EEF38CC926D}"/>
                  </a:ext>
                </a:extLst>
              </p:cNvPr>
              <p:cNvSpPr/>
              <p:nvPr/>
            </p:nvSpPr>
            <p:spPr>
              <a:xfrm>
                <a:off x="4859646" y="5164926"/>
                <a:ext cx="2696560" cy="1228863"/>
              </a:xfrm>
              <a:prstGeom prst="rect">
                <a:avLst/>
              </a:prstGeom>
              <a:solidFill>
                <a:schemeClr val="accent4">
                  <a:lumMod val="20000"/>
                  <a:lumOff val="80000"/>
                </a:schemeClr>
              </a:solidFill>
            </p:spPr>
            <p:txBody>
              <a:bodyPr wrap="square">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𝑞𝑠</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𝑘</m:t>
                        </m:r>
                      </m:e>
                    </m:d>
                    <m:r>
                      <a:rPr lang="en-US" sz="2400" b="0" i="1" smtClean="0">
                        <a:latin typeface="Cambria Math" panose="02040503050406030204" pitchFamily="18" charset="0"/>
                      </a:rPr>
                      <m:t> :=</m:t>
                    </m:r>
                  </m:oMath>
                </a14:m>
                <a:r>
                  <a:rPr lang="en-US" sz="2400" dirty="0"/>
                  <a:t> set of quantum spatial correlations</a:t>
                </a:r>
              </a:p>
            </p:txBody>
          </p:sp>
        </mc:Choice>
        <mc:Fallback xmlns="">
          <p:sp>
            <p:nvSpPr>
              <p:cNvPr id="4" name="Rectangle 3">
                <a:extLst>
                  <a:ext uri="{FF2B5EF4-FFF2-40B4-BE49-F238E27FC236}">
                    <a16:creationId xmlns:a16="http://schemas.microsoft.com/office/drawing/2014/main" id="{F00591E7-8686-4F4C-9ABB-7EEF38CC926D}"/>
                  </a:ext>
                </a:extLst>
              </p:cNvPr>
              <p:cNvSpPr>
                <a:spLocks noRot="1" noChangeAspect="1" noMove="1" noResize="1" noEditPoints="1" noAdjustHandles="1" noChangeArrowheads="1" noChangeShapeType="1" noTextEdit="1"/>
              </p:cNvSpPr>
              <p:nvPr/>
            </p:nvSpPr>
            <p:spPr>
              <a:xfrm>
                <a:off x="4859646" y="5164926"/>
                <a:ext cx="2696560" cy="1228863"/>
              </a:xfrm>
              <a:prstGeom prst="rect">
                <a:avLst/>
              </a:prstGeom>
              <a:blipFill>
                <a:blip r:embed="rId4"/>
                <a:stretch>
                  <a:fillRect l="-3756" t="-3093" b="-1030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6E3356A-735F-A646-8A8D-93D35C7350FB}"/>
              </a:ext>
            </a:extLst>
          </p:cNvPr>
          <p:cNvSpPr txBox="1"/>
          <p:nvPr/>
        </p:nvSpPr>
        <p:spPr>
          <a:xfrm>
            <a:off x="4008587" y="5548557"/>
            <a:ext cx="960813" cy="461665"/>
          </a:xfrm>
          <a:prstGeom prst="rect">
            <a:avLst/>
          </a:prstGeom>
          <a:noFill/>
        </p:spPr>
        <p:txBody>
          <a:bodyPr wrap="square" rtlCol="0">
            <a:spAutoFit/>
          </a:bodyPr>
          <a:lstStyle/>
          <a:p>
            <a:r>
              <a:rPr lang="en-US" sz="2400" dirty="0"/>
              <a:t>⊆</a:t>
            </a:r>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69B52041-2A02-FD43-AAFC-FA33A8084116}"/>
                  </a:ext>
                </a:extLst>
              </p:cNvPr>
              <p:cNvSpPr/>
              <p:nvPr/>
            </p:nvSpPr>
            <p:spPr>
              <a:xfrm>
                <a:off x="254668" y="5156831"/>
                <a:ext cx="3503945" cy="1167307"/>
              </a:xfrm>
              <a:prstGeom prst="rect">
                <a:avLst/>
              </a:prstGeom>
              <a:solidFill>
                <a:schemeClr val="accent4">
                  <a:lumMod val="20000"/>
                  <a:lumOff val="80000"/>
                </a:schemeClr>
              </a:solidFill>
            </p:spPr>
            <p:txBody>
              <a:bodyPr wrap="square">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𝑞</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𝑘</m:t>
                        </m:r>
                      </m:e>
                    </m:d>
                    <m:r>
                      <a:rPr lang="en-US" sz="2400" b="0" i="1" smtClean="0">
                        <a:latin typeface="Cambria Math" panose="02040503050406030204" pitchFamily="18" charset="0"/>
                      </a:rPr>
                      <m:t> :=</m:t>
                    </m:r>
                  </m:oMath>
                </a14:m>
                <a:r>
                  <a:rPr lang="en-US" sz="2400" dirty="0"/>
                  <a:t> set of finite dimensional correlations</a:t>
                </a:r>
                <a:br>
                  <a:rPr lang="en-US" sz="2400" dirty="0"/>
                </a:br>
                <a:r>
                  <a:rPr lang="en-US" sz="2000" dirty="0"/>
                  <a:t>(</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ℋ</m:t>
                        </m:r>
                      </m:e>
                      <m:sub>
                        <m:r>
                          <a:rPr lang="en-US" sz="2000" i="1">
                            <a:latin typeface="Cambria Math" panose="02040503050406030204" pitchFamily="18" charset="0"/>
                            <a:ea typeface="Cambria Math" panose="02040503050406030204" pitchFamily="18" charset="0"/>
                          </a:rPr>
                          <m:t>𝐴</m:t>
                        </m:r>
                      </m:sub>
                    </m:sSub>
                  </m:oMath>
                </a14:m>
                <a:r>
                  <a:rPr lang="en-US" sz="2000" dirty="0">
                    <a:ea typeface="Cambria Math" panose="02040503050406030204" pitchFamily="18" charset="0"/>
                  </a:rPr>
                  <a:t>,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ℋ</m:t>
                        </m:r>
                      </m:e>
                      <m:sub>
                        <m:r>
                          <a:rPr lang="en-US" sz="2000" i="1">
                            <a:latin typeface="Cambria Math" panose="02040503050406030204" pitchFamily="18" charset="0"/>
                            <a:ea typeface="Cambria Math" panose="02040503050406030204" pitchFamily="18" charset="0"/>
                          </a:rPr>
                          <m:t>𝐵</m:t>
                        </m:r>
                      </m:sub>
                    </m:sSub>
                  </m:oMath>
                </a14:m>
                <a:r>
                  <a:rPr lang="en-US" sz="2000" dirty="0"/>
                  <a:t> are finite dimensional)</a:t>
                </a:r>
                <a:endParaRPr lang="en-US" sz="2400" dirty="0"/>
              </a:p>
            </p:txBody>
          </p:sp>
        </mc:Choice>
        <mc:Fallback xmlns="">
          <p:sp>
            <p:nvSpPr>
              <p:cNvPr id="42" name="Rectangle 41">
                <a:extLst>
                  <a:ext uri="{FF2B5EF4-FFF2-40B4-BE49-F238E27FC236}">
                    <a16:creationId xmlns:a16="http://schemas.microsoft.com/office/drawing/2014/main" id="{69B52041-2A02-FD43-AAFC-FA33A8084116}"/>
                  </a:ext>
                </a:extLst>
              </p:cNvPr>
              <p:cNvSpPr>
                <a:spLocks noRot="1" noChangeAspect="1" noMove="1" noResize="1" noEditPoints="1" noAdjustHandles="1" noChangeArrowheads="1" noChangeShapeType="1" noTextEdit="1"/>
              </p:cNvSpPr>
              <p:nvPr/>
            </p:nvSpPr>
            <p:spPr>
              <a:xfrm>
                <a:off x="254668" y="5156831"/>
                <a:ext cx="3503945" cy="1167307"/>
              </a:xfrm>
              <a:prstGeom prst="rect">
                <a:avLst/>
              </a:prstGeom>
              <a:blipFill>
                <a:blip r:embed="rId5"/>
                <a:stretch>
                  <a:fillRect l="-2527" t="-2151" r="-361" b="-7527"/>
                </a:stretch>
              </a:blipFill>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6D3DBF0C-A28F-A443-82BA-250802C7EFB6}"/>
              </a:ext>
            </a:extLst>
          </p:cNvPr>
          <p:cNvGrpSpPr/>
          <p:nvPr/>
        </p:nvGrpSpPr>
        <p:grpSpPr>
          <a:xfrm>
            <a:off x="9493504" y="591145"/>
            <a:ext cx="2024471" cy="450190"/>
            <a:chOff x="1835198" y="3980128"/>
            <a:chExt cx="4375371" cy="682855"/>
          </a:xfrm>
        </p:grpSpPr>
        <p:sp>
          <p:nvSpPr>
            <p:cNvPr id="44" name="Freeform 43">
              <a:extLst>
                <a:ext uri="{FF2B5EF4-FFF2-40B4-BE49-F238E27FC236}">
                  <a16:creationId xmlns:a16="http://schemas.microsoft.com/office/drawing/2014/main" id="{1A9AD4D7-F0ED-9345-B6AE-FECC65EB8866}"/>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a:extLst>
                <a:ext uri="{FF2B5EF4-FFF2-40B4-BE49-F238E27FC236}">
                  <a16:creationId xmlns:a16="http://schemas.microsoft.com/office/drawing/2014/main" id="{3C313858-E15F-2744-BDA8-A8E8FB220D25}"/>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E710F9FC-46D8-7342-BF68-2E80C39ED840}"/>
              </a:ext>
            </a:extLst>
          </p:cNvPr>
          <p:cNvSpPr/>
          <p:nvPr/>
        </p:nvSpPr>
        <p:spPr>
          <a:xfrm>
            <a:off x="9017757" y="538372"/>
            <a:ext cx="666345" cy="61573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C4F8BD4-35E3-754C-BC98-A44E5B3AFB54}"/>
                  </a:ext>
                </a:extLst>
              </p:cNvPr>
              <p:cNvSpPr txBox="1"/>
              <p:nvPr/>
            </p:nvSpPr>
            <p:spPr>
              <a:xfrm>
                <a:off x="9159825" y="-8599"/>
                <a:ext cx="48044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𝑥</m:t>
                      </m:r>
                    </m:oMath>
                  </m:oMathPara>
                </a14:m>
                <a:endParaRPr lang="en-US" sz="2000" dirty="0"/>
              </a:p>
            </p:txBody>
          </p:sp>
        </mc:Choice>
        <mc:Fallback xmlns="">
          <p:sp>
            <p:nvSpPr>
              <p:cNvPr id="47" name="TextBox 46">
                <a:extLst>
                  <a:ext uri="{FF2B5EF4-FFF2-40B4-BE49-F238E27FC236}">
                    <a16:creationId xmlns:a16="http://schemas.microsoft.com/office/drawing/2014/main" id="{8C4F8BD4-35E3-754C-BC98-A44E5B3AFB54}"/>
                  </a:ext>
                </a:extLst>
              </p:cNvPr>
              <p:cNvSpPr txBox="1">
                <a:spLocks noRot="1" noChangeAspect="1" noMove="1" noResize="1" noEditPoints="1" noAdjustHandles="1" noChangeArrowheads="1" noChangeShapeType="1" noTextEdit="1"/>
              </p:cNvSpPr>
              <p:nvPr/>
            </p:nvSpPr>
            <p:spPr>
              <a:xfrm>
                <a:off x="9159825" y="-8599"/>
                <a:ext cx="480447" cy="400110"/>
              </a:xfrm>
              <a:prstGeom prst="rect">
                <a:avLst/>
              </a:prstGeom>
              <a:blipFill>
                <a:blip r:embed="rId6"/>
                <a:stretch>
                  <a:fillRect/>
                </a:stretch>
              </a:blipFill>
            </p:spPr>
            <p:txBody>
              <a:bodyPr/>
              <a:lstStyle/>
              <a:p>
                <a:r>
                  <a:rPr lang="en-US">
                    <a:noFill/>
                  </a:rPr>
                  <a:t> </a:t>
                </a:r>
              </a:p>
            </p:txBody>
          </p:sp>
        </mc:Fallback>
      </mc:AlternateContent>
      <p:sp>
        <p:nvSpPr>
          <p:cNvPr id="48" name="Down Arrow 47">
            <a:extLst>
              <a:ext uri="{FF2B5EF4-FFF2-40B4-BE49-F238E27FC236}">
                <a16:creationId xmlns:a16="http://schemas.microsoft.com/office/drawing/2014/main" id="{D8E4A6AA-606E-FC42-B6E8-EE5D2723F617}"/>
              </a:ext>
            </a:extLst>
          </p:cNvPr>
          <p:cNvSpPr/>
          <p:nvPr/>
        </p:nvSpPr>
        <p:spPr>
          <a:xfrm>
            <a:off x="9257980" y="370118"/>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F4F09DF-15A9-C448-BB33-ED866440C9EE}"/>
              </a:ext>
            </a:extLst>
          </p:cNvPr>
          <p:cNvSpPr txBox="1"/>
          <p:nvPr/>
        </p:nvSpPr>
        <p:spPr>
          <a:xfrm>
            <a:off x="9159825" y="538372"/>
            <a:ext cx="480447" cy="584775"/>
          </a:xfrm>
          <a:prstGeom prst="rect">
            <a:avLst/>
          </a:prstGeom>
          <a:noFill/>
        </p:spPr>
        <p:txBody>
          <a:bodyPr wrap="square" rtlCol="0">
            <a:spAutoFit/>
          </a:bodyPr>
          <a:lstStyle/>
          <a:p>
            <a:r>
              <a:rPr lang="en-US" sz="3200" dirty="0"/>
              <a:t>A</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723B4D9-0A66-2746-904C-500D2C5A39C3}"/>
                  </a:ext>
                </a:extLst>
              </p:cNvPr>
              <p:cNvSpPr txBox="1"/>
              <p:nvPr/>
            </p:nvSpPr>
            <p:spPr>
              <a:xfrm>
                <a:off x="9174495" y="1357089"/>
                <a:ext cx="48044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𝑎</m:t>
                      </m:r>
                    </m:oMath>
                  </m:oMathPara>
                </a14:m>
                <a:endParaRPr lang="en-US" sz="1600" dirty="0"/>
              </a:p>
            </p:txBody>
          </p:sp>
        </mc:Choice>
        <mc:Fallback xmlns="">
          <p:sp>
            <p:nvSpPr>
              <p:cNvPr id="50" name="TextBox 49">
                <a:extLst>
                  <a:ext uri="{FF2B5EF4-FFF2-40B4-BE49-F238E27FC236}">
                    <a16:creationId xmlns:a16="http://schemas.microsoft.com/office/drawing/2014/main" id="{2723B4D9-0A66-2746-904C-500D2C5A39C3}"/>
                  </a:ext>
                </a:extLst>
              </p:cNvPr>
              <p:cNvSpPr txBox="1">
                <a:spLocks noRot="1" noChangeAspect="1" noMove="1" noResize="1" noEditPoints="1" noAdjustHandles="1" noChangeArrowheads="1" noChangeShapeType="1" noTextEdit="1"/>
              </p:cNvSpPr>
              <p:nvPr/>
            </p:nvSpPr>
            <p:spPr>
              <a:xfrm>
                <a:off x="9174495" y="1357089"/>
                <a:ext cx="480447" cy="338554"/>
              </a:xfrm>
              <a:prstGeom prst="rect">
                <a:avLst/>
              </a:prstGeom>
              <a:blipFill>
                <a:blip r:embed="rId7"/>
                <a:stretch>
                  <a:fillRect/>
                </a:stretch>
              </a:blipFill>
            </p:spPr>
            <p:txBody>
              <a:bodyPr/>
              <a:lstStyle/>
              <a:p>
                <a:r>
                  <a:rPr lang="en-US">
                    <a:noFill/>
                  </a:rPr>
                  <a:t> </a:t>
                </a:r>
              </a:p>
            </p:txBody>
          </p:sp>
        </mc:Fallback>
      </mc:AlternateContent>
      <p:sp>
        <p:nvSpPr>
          <p:cNvPr id="51" name="Down Arrow 50">
            <a:extLst>
              <a:ext uri="{FF2B5EF4-FFF2-40B4-BE49-F238E27FC236}">
                <a16:creationId xmlns:a16="http://schemas.microsoft.com/office/drawing/2014/main" id="{33A433D5-CEBD-A949-AC16-DDCE730E67D7}"/>
              </a:ext>
            </a:extLst>
          </p:cNvPr>
          <p:cNvSpPr/>
          <p:nvPr/>
        </p:nvSpPr>
        <p:spPr>
          <a:xfrm>
            <a:off x="9253281" y="1205414"/>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8347809-F84B-5D45-8E83-D4D78E044C85}"/>
              </a:ext>
            </a:extLst>
          </p:cNvPr>
          <p:cNvSpPr/>
          <p:nvPr/>
        </p:nvSpPr>
        <p:spPr>
          <a:xfrm>
            <a:off x="11375907" y="536152"/>
            <a:ext cx="666345" cy="61573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1227A3D-B359-CA4D-88EF-56CCDDB35918}"/>
                  </a:ext>
                </a:extLst>
              </p:cNvPr>
              <p:cNvSpPr txBox="1"/>
              <p:nvPr/>
            </p:nvSpPr>
            <p:spPr>
              <a:xfrm>
                <a:off x="11517975" y="-10819"/>
                <a:ext cx="48044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oMath>
                  </m:oMathPara>
                </a14:m>
                <a:endParaRPr lang="en-US" sz="2000" dirty="0"/>
              </a:p>
            </p:txBody>
          </p:sp>
        </mc:Choice>
        <mc:Fallback xmlns="">
          <p:sp>
            <p:nvSpPr>
              <p:cNvPr id="53" name="TextBox 52">
                <a:extLst>
                  <a:ext uri="{FF2B5EF4-FFF2-40B4-BE49-F238E27FC236}">
                    <a16:creationId xmlns:a16="http://schemas.microsoft.com/office/drawing/2014/main" id="{81227A3D-B359-CA4D-88EF-56CCDDB35918}"/>
                  </a:ext>
                </a:extLst>
              </p:cNvPr>
              <p:cNvSpPr txBox="1">
                <a:spLocks noRot="1" noChangeAspect="1" noMove="1" noResize="1" noEditPoints="1" noAdjustHandles="1" noChangeArrowheads="1" noChangeShapeType="1" noTextEdit="1"/>
              </p:cNvSpPr>
              <p:nvPr/>
            </p:nvSpPr>
            <p:spPr>
              <a:xfrm>
                <a:off x="11517975" y="-10819"/>
                <a:ext cx="480447" cy="400110"/>
              </a:xfrm>
              <a:prstGeom prst="rect">
                <a:avLst/>
              </a:prstGeom>
              <a:blipFill>
                <a:blip r:embed="rId8"/>
                <a:stretch>
                  <a:fillRect b="-3125"/>
                </a:stretch>
              </a:blipFill>
            </p:spPr>
            <p:txBody>
              <a:bodyPr/>
              <a:lstStyle/>
              <a:p>
                <a:r>
                  <a:rPr lang="en-US">
                    <a:noFill/>
                  </a:rPr>
                  <a:t> </a:t>
                </a:r>
              </a:p>
            </p:txBody>
          </p:sp>
        </mc:Fallback>
      </mc:AlternateContent>
      <p:sp>
        <p:nvSpPr>
          <p:cNvPr id="54" name="Down Arrow 53">
            <a:extLst>
              <a:ext uri="{FF2B5EF4-FFF2-40B4-BE49-F238E27FC236}">
                <a16:creationId xmlns:a16="http://schemas.microsoft.com/office/drawing/2014/main" id="{79A921A5-00AE-FA41-B062-9143E5C2A086}"/>
              </a:ext>
            </a:extLst>
          </p:cNvPr>
          <p:cNvSpPr/>
          <p:nvPr/>
        </p:nvSpPr>
        <p:spPr>
          <a:xfrm>
            <a:off x="11616130" y="367898"/>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B22BF20C-2C5B-CF40-9548-9A7A3AA951CC}"/>
              </a:ext>
            </a:extLst>
          </p:cNvPr>
          <p:cNvSpPr txBox="1"/>
          <p:nvPr/>
        </p:nvSpPr>
        <p:spPr>
          <a:xfrm>
            <a:off x="11517975" y="536152"/>
            <a:ext cx="480447" cy="584775"/>
          </a:xfrm>
          <a:prstGeom prst="rect">
            <a:avLst/>
          </a:prstGeom>
          <a:noFill/>
        </p:spPr>
        <p:txBody>
          <a:bodyPr wrap="square" rtlCol="0">
            <a:spAutoFit/>
          </a:bodyPr>
          <a:lstStyle/>
          <a:p>
            <a:r>
              <a:rPr lang="en-US" sz="3200" dirty="0"/>
              <a:t>B</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9D62D21-B82E-1D4F-AB9F-3F3A48F34C6C}"/>
                  </a:ext>
                </a:extLst>
              </p:cNvPr>
              <p:cNvSpPr txBox="1"/>
              <p:nvPr/>
            </p:nvSpPr>
            <p:spPr>
              <a:xfrm>
                <a:off x="11515706" y="1337172"/>
                <a:ext cx="48044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𝑏</m:t>
                      </m:r>
                    </m:oMath>
                  </m:oMathPara>
                </a14:m>
                <a:endParaRPr lang="en-US" sz="1600" dirty="0"/>
              </a:p>
            </p:txBody>
          </p:sp>
        </mc:Choice>
        <mc:Fallback xmlns="">
          <p:sp>
            <p:nvSpPr>
              <p:cNvPr id="56" name="TextBox 55">
                <a:extLst>
                  <a:ext uri="{FF2B5EF4-FFF2-40B4-BE49-F238E27FC236}">
                    <a16:creationId xmlns:a16="http://schemas.microsoft.com/office/drawing/2014/main" id="{79D62D21-B82E-1D4F-AB9F-3F3A48F34C6C}"/>
                  </a:ext>
                </a:extLst>
              </p:cNvPr>
              <p:cNvSpPr txBox="1">
                <a:spLocks noRot="1" noChangeAspect="1" noMove="1" noResize="1" noEditPoints="1" noAdjustHandles="1" noChangeArrowheads="1" noChangeShapeType="1" noTextEdit="1"/>
              </p:cNvSpPr>
              <p:nvPr/>
            </p:nvSpPr>
            <p:spPr>
              <a:xfrm>
                <a:off x="11515706" y="1337172"/>
                <a:ext cx="480447" cy="338554"/>
              </a:xfrm>
              <a:prstGeom prst="rect">
                <a:avLst/>
              </a:prstGeom>
              <a:blipFill>
                <a:blip r:embed="rId9"/>
                <a:stretch>
                  <a:fillRect/>
                </a:stretch>
              </a:blipFill>
            </p:spPr>
            <p:txBody>
              <a:bodyPr/>
              <a:lstStyle/>
              <a:p>
                <a:r>
                  <a:rPr lang="en-US">
                    <a:noFill/>
                  </a:rPr>
                  <a:t> </a:t>
                </a:r>
              </a:p>
            </p:txBody>
          </p:sp>
        </mc:Fallback>
      </mc:AlternateContent>
      <p:sp>
        <p:nvSpPr>
          <p:cNvPr id="57" name="Down Arrow 56">
            <a:extLst>
              <a:ext uri="{FF2B5EF4-FFF2-40B4-BE49-F238E27FC236}">
                <a16:creationId xmlns:a16="http://schemas.microsoft.com/office/drawing/2014/main" id="{BE85EEF9-18E7-BA4B-99EF-C6D2800A3382}"/>
              </a:ext>
            </a:extLst>
          </p:cNvPr>
          <p:cNvSpPr/>
          <p:nvPr/>
        </p:nvSpPr>
        <p:spPr>
          <a:xfrm>
            <a:off x="11611431" y="1203194"/>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6105F0A1-980C-2C48-8F1F-8FCEE056099E}"/>
              </a:ext>
            </a:extLst>
          </p:cNvPr>
          <p:cNvSpPr txBox="1"/>
          <p:nvPr/>
        </p:nvSpPr>
        <p:spPr>
          <a:xfrm>
            <a:off x="7819544" y="5492457"/>
            <a:ext cx="960813" cy="461665"/>
          </a:xfrm>
          <a:prstGeom prst="rect">
            <a:avLst/>
          </a:prstGeom>
          <a:noFill/>
        </p:spPr>
        <p:txBody>
          <a:bodyPr wrap="square" rtlCol="0">
            <a:spAutoFit/>
          </a:bodyPr>
          <a:lstStyle/>
          <a:p>
            <a:r>
              <a:rPr lang="en-US" sz="2400" dirty="0"/>
              <a:t>⊆</a:t>
            </a:r>
          </a:p>
        </p:txBody>
      </p: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B43A9D8B-277E-B544-A0F7-0DF3094FB8C1}"/>
                  </a:ext>
                </a:extLst>
              </p:cNvPr>
              <p:cNvSpPr/>
              <p:nvPr/>
            </p:nvSpPr>
            <p:spPr>
              <a:xfrm>
                <a:off x="8426757" y="5164926"/>
                <a:ext cx="3615495" cy="1195840"/>
              </a:xfrm>
              <a:prstGeom prst="rect">
                <a:avLst/>
              </a:prstGeom>
              <a:solidFill>
                <a:schemeClr val="accent4">
                  <a:lumMod val="20000"/>
                  <a:lumOff val="80000"/>
                </a:schemeClr>
              </a:solidFill>
            </p:spPr>
            <p:txBody>
              <a:bodyPr wrap="square">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𝑞𝑎</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𝑘</m:t>
                        </m:r>
                      </m:e>
                    </m:d>
                    <m:r>
                      <a:rPr lang="en-US" sz="2400" b="0" i="1" smtClean="0">
                        <a:latin typeface="Cambria Math" panose="02040503050406030204" pitchFamily="18" charset="0"/>
                      </a:rPr>
                      <m:t> :=</m:t>
                    </m:r>
                  </m:oMath>
                </a14:m>
                <a:r>
                  <a:rPr lang="en-US" sz="2400" dirty="0"/>
                  <a:t> closure </a:t>
                </a:r>
                <a:br>
                  <a:rPr lang="en-US" sz="2400" dirty="0"/>
                </a:br>
                <a:r>
                  <a:rPr lang="en-US" sz="2400" dirty="0"/>
                  <a:t>of </a:t>
                </a:r>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𝑞</m:t>
                        </m:r>
                      </m:sub>
                    </m:sSub>
                    <m:d>
                      <m:dPr>
                        <m:ctrlPr>
                          <a:rPr lang="en-US" sz="2400" i="1">
                            <a:latin typeface="Cambria Math" panose="02040503050406030204" pitchFamily="18" charset="0"/>
                          </a:rPr>
                        </m:ctrlPr>
                      </m:dPr>
                      <m:e>
                        <m:r>
                          <a:rPr lang="en-US" sz="2400" i="1">
                            <a:latin typeface="Cambria Math" panose="02040503050406030204" pitchFamily="18" charset="0"/>
                          </a:rPr>
                          <m:t>𝑛</m:t>
                        </m:r>
                        <m:r>
                          <a:rPr lang="en-US" sz="2400" i="1">
                            <a:latin typeface="Cambria Math" panose="02040503050406030204" pitchFamily="18" charset="0"/>
                          </a:rPr>
                          <m:t>,</m:t>
                        </m:r>
                        <m:r>
                          <a:rPr lang="en-US" sz="2400" i="1">
                            <a:latin typeface="Cambria Math" panose="02040503050406030204" pitchFamily="18" charset="0"/>
                          </a:rPr>
                          <m:t>𝑘</m:t>
                        </m:r>
                      </m:e>
                    </m:d>
                    <m:r>
                      <a:rPr lang="en-US" sz="2400" i="1">
                        <a:latin typeface="Cambria Math" panose="02040503050406030204" pitchFamily="18" charset="0"/>
                      </a:rPr>
                      <m:t> </m:t>
                    </m:r>
                  </m:oMath>
                </a14:m>
                <a:br>
                  <a:rPr lang="en-US" sz="2400" dirty="0"/>
                </a:br>
                <a:r>
                  <a:rPr lang="en-US" dirty="0"/>
                  <a:t>(approximately finite dimensional)</a:t>
                </a:r>
                <a:endParaRPr lang="en-US" sz="2400" dirty="0"/>
              </a:p>
            </p:txBody>
          </p:sp>
        </mc:Choice>
        <mc:Fallback xmlns="">
          <p:sp>
            <p:nvSpPr>
              <p:cNvPr id="59" name="Rectangle 58">
                <a:extLst>
                  <a:ext uri="{FF2B5EF4-FFF2-40B4-BE49-F238E27FC236}">
                    <a16:creationId xmlns:a16="http://schemas.microsoft.com/office/drawing/2014/main" id="{B43A9D8B-277E-B544-A0F7-0DF3094FB8C1}"/>
                  </a:ext>
                </a:extLst>
              </p:cNvPr>
              <p:cNvSpPr>
                <a:spLocks noRot="1" noChangeAspect="1" noMove="1" noResize="1" noEditPoints="1" noAdjustHandles="1" noChangeArrowheads="1" noChangeShapeType="1" noTextEdit="1"/>
              </p:cNvSpPr>
              <p:nvPr/>
            </p:nvSpPr>
            <p:spPr>
              <a:xfrm>
                <a:off x="8426757" y="5164926"/>
                <a:ext cx="3615495" cy="1195840"/>
              </a:xfrm>
              <a:prstGeom prst="rect">
                <a:avLst/>
              </a:prstGeom>
              <a:blipFill>
                <a:blip r:embed="rId10"/>
                <a:stretch>
                  <a:fillRect l="-2456" t="-3158" b="-4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E5142539-C083-734B-8F72-9F195ED5566A}"/>
                  </a:ext>
                </a:extLst>
              </p:cNvPr>
              <p:cNvSpPr txBox="1"/>
              <p:nvPr/>
            </p:nvSpPr>
            <p:spPr>
              <a:xfrm>
                <a:off x="8047523" y="2533863"/>
                <a:ext cx="3948630" cy="2246769"/>
              </a:xfrm>
              <a:prstGeom prst="rect">
                <a:avLst/>
              </a:prstGeom>
              <a:noFill/>
            </p:spPr>
            <p:txBody>
              <a:bodyPr wrap="square" rtlCol="0">
                <a:spAutoFit/>
              </a:bodyPr>
              <a:lstStyle/>
              <a:p>
                <a:r>
                  <a:rPr lang="en-US" sz="2000" dirty="0">
                    <a:solidFill>
                      <a:srgbClr val="7030A0"/>
                    </a:solidFill>
                  </a:rPr>
                  <a:t>A model of correlations in quantum physics: A and B share entangled particles in state </a:t>
                </a:r>
                <a14:m>
                  <m:oMath xmlns:m="http://schemas.openxmlformats.org/officeDocument/2006/math">
                    <m:d>
                      <m:dPr>
                        <m:begChr m:val="|"/>
                        <m:endChr m:val="⟩"/>
                        <m:ctrlPr>
                          <a:rPr lang="en-US" sz="2000" i="1">
                            <a:solidFill>
                              <a:srgbClr val="7030A0"/>
                            </a:solidFill>
                            <a:latin typeface="Cambria Math" panose="02040503050406030204" pitchFamily="18" charset="0"/>
                          </a:rPr>
                        </m:ctrlPr>
                      </m:dPr>
                      <m:e>
                        <m:r>
                          <a:rPr lang="en-US" sz="2000" i="1">
                            <a:solidFill>
                              <a:srgbClr val="7030A0"/>
                            </a:solidFill>
                            <a:latin typeface="Cambria Math" panose="02040503050406030204" pitchFamily="18" charset="0"/>
                          </a:rPr>
                          <m:t>𝜓</m:t>
                        </m:r>
                      </m:e>
                    </m:d>
                  </m:oMath>
                </a14:m>
                <a:r>
                  <a:rPr lang="en-US" sz="2000" dirty="0">
                    <a:solidFill>
                      <a:srgbClr val="7030A0"/>
                    </a:solidFill>
                  </a:rPr>
                  <a:t>, and perform local measurements on </a:t>
                </a:r>
                <a14:m>
                  <m:oMath xmlns:m="http://schemas.openxmlformats.org/officeDocument/2006/math">
                    <m:d>
                      <m:dPr>
                        <m:begChr m:val="|"/>
                        <m:endChr m:val="⟩"/>
                        <m:ctrlPr>
                          <a:rPr lang="en-US" sz="2000" i="1">
                            <a:solidFill>
                              <a:srgbClr val="7030A0"/>
                            </a:solidFill>
                            <a:latin typeface="Cambria Math" panose="02040503050406030204" pitchFamily="18" charset="0"/>
                          </a:rPr>
                        </m:ctrlPr>
                      </m:dPr>
                      <m:e>
                        <m:r>
                          <a:rPr lang="en-US" sz="2000" i="1">
                            <a:solidFill>
                              <a:srgbClr val="7030A0"/>
                            </a:solidFill>
                            <a:latin typeface="Cambria Math" panose="02040503050406030204" pitchFamily="18" charset="0"/>
                          </a:rPr>
                          <m:t>𝜓</m:t>
                        </m:r>
                      </m:e>
                    </m:d>
                  </m:oMath>
                </a14:m>
                <a:r>
                  <a:rPr lang="en-US" sz="2000" dirty="0">
                    <a:solidFill>
                      <a:srgbClr val="7030A0"/>
                    </a:solidFill>
                  </a:rPr>
                  <a:t>.</a:t>
                </a:r>
                <a:br>
                  <a:rPr lang="en-US" sz="2000" dirty="0">
                    <a:solidFill>
                      <a:srgbClr val="7030A0"/>
                    </a:solidFill>
                  </a:rPr>
                </a:br>
                <a:br>
                  <a:rPr lang="en-US" sz="2000" dirty="0">
                    <a:solidFill>
                      <a:srgbClr val="7030A0"/>
                    </a:solidFill>
                  </a:rPr>
                </a:br>
                <a:r>
                  <a:rPr lang="en-US" sz="2000" dirty="0">
                    <a:solidFill>
                      <a:srgbClr val="7030A0"/>
                    </a:solidFill>
                  </a:rPr>
                  <a:t>Tensor product assumption models spatial separation.</a:t>
                </a:r>
              </a:p>
            </p:txBody>
          </p:sp>
        </mc:Choice>
        <mc:Fallback xmlns="">
          <p:sp>
            <p:nvSpPr>
              <p:cNvPr id="62" name="TextBox 61">
                <a:extLst>
                  <a:ext uri="{FF2B5EF4-FFF2-40B4-BE49-F238E27FC236}">
                    <a16:creationId xmlns:a16="http://schemas.microsoft.com/office/drawing/2014/main" id="{E5142539-C083-734B-8F72-9F195ED5566A}"/>
                  </a:ext>
                </a:extLst>
              </p:cNvPr>
              <p:cNvSpPr txBox="1">
                <a:spLocks noRot="1" noChangeAspect="1" noMove="1" noResize="1" noEditPoints="1" noAdjustHandles="1" noChangeArrowheads="1" noChangeShapeType="1" noTextEdit="1"/>
              </p:cNvSpPr>
              <p:nvPr/>
            </p:nvSpPr>
            <p:spPr>
              <a:xfrm>
                <a:off x="8047523" y="2533863"/>
                <a:ext cx="3948630" cy="2246769"/>
              </a:xfrm>
              <a:prstGeom prst="rect">
                <a:avLst/>
              </a:prstGeom>
              <a:blipFill>
                <a:blip r:embed="rId11"/>
                <a:stretch>
                  <a:fillRect l="-1603" t="-1695" r="-321" b="-3955"/>
                </a:stretch>
              </a:blipFill>
            </p:spPr>
            <p:txBody>
              <a:bodyPr/>
              <a:lstStyle/>
              <a:p>
                <a:r>
                  <a:rPr lang="en-US">
                    <a:noFill/>
                  </a:rPr>
                  <a:t> </a:t>
                </a:r>
              </a:p>
            </p:txBody>
          </p:sp>
        </mc:Fallback>
      </mc:AlternateContent>
    </p:spTree>
    <p:extLst>
      <p:ext uri="{BB962C8B-B14F-4D97-AF65-F5344CB8AC3E}">
        <p14:creationId xmlns:p14="http://schemas.microsoft.com/office/powerpoint/2010/main" val="65324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42" grpId="0" animBg="1"/>
      <p:bldP spid="58" grpId="0"/>
      <p:bldP spid="59" grpId="0" animBg="1"/>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5A9A-624B-2A4C-9291-31517B769BE2}"/>
              </a:ext>
            </a:extLst>
          </p:cNvPr>
          <p:cNvSpPr>
            <a:spLocks noGrp="1"/>
          </p:cNvSpPr>
          <p:nvPr>
            <p:ph type="title"/>
          </p:nvPr>
        </p:nvSpPr>
        <p:spPr/>
        <p:txBody>
          <a:bodyPr/>
          <a:lstStyle/>
          <a:p>
            <a:r>
              <a:rPr lang="en-US" dirty="0"/>
              <a:t>Quantum correlations II</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C487BD1-6F25-FE4E-98BB-CC6257945381}"/>
                  </a:ext>
                </a:extLst>
              </p:cNvPr>
              <p:cNvSpPr>
                <a:spLocks noGrp="1"/>
              </p:cNvSpPr>
              <p:nvPr>
                <p:ph idx="1"/>
              </p:nvPr>
            </p:nvSpPr>
            <p:spPr/>
            <p:txBody>
              <a:bodyPr>
                <a:normAutofit/>
              </a:bodyPr>
              <a:lstStyle/>
              <a:p>
                <a:pPr marL="0" indent="0">
                  <a:buNone/>
                </a:pPr>
                <a14:m>
                  <m:oMath xmlns:m="http://schemas.openxmlformats.org/officeDocument/2006/math">
                    <m:r>
                      <a:rPr lang="en-US" sz="2000" i="1" smtClean="0">
                        <a:latin typeface="Cambria Math" panose="02040503050406030204" pitchFamily="18" charset="0"/>
                      </a:rPr>
                      <m:t>𝑝</m:t>
                    </m:r>
                    <m:r>
                      <a:rPr lang="en-US" sz="2000" i="1" smtClean="0">
                        <a:latin typeface="Cambria Math" panose="02040503050406030204" pitchFamily="18" charset="0"/>
                      </a:rPr>
                      <m:t>(</m:t>
                    </m:r>
                    <m:r>
                      <a:rPr lang="en-US" sz="2000" i="1" smtClean="0">
                        <a:latin typeface="Cambria Math" panose="02040503050406030204" pitchFamily="18" charset="0"/>
                      </a:rPr>
                      <m:t>𝑎</m:t>
                    </m:r>
                    <m:r>
                      <a:rPr lang="en-US" sz="2000" i="1" smtClean="0">
                        <a:latin typeface="Cambria Math" panose="02040503050406030204" pitchFamily="18" charset="0"/>
                      </a:rPr>
                      <m:t>,</m:t>
                    </m:r>
                    <m:r>
                      <a:rPr lang="en-US" sz="2000" i="1" smtClean="0">
                        <a:latin typeface="Cambria Math" panose="02040503050406030204" pitchFamily="18" charset="0"/>
                      </a:rPr>
                      <m:t>𝑏</m:t>
                    </m:r>
                    <m:r>
                      <a:rPr lang="en-US" sz="2000" i="1" smtClean="0">
                        <a:latin typeface="Cambria Math" panose="02040503050406030204" pitchFamily="18" charset="0"/>
                      </a:rPr>
                      <m:t> |</m:t>
                    </m:r>
                    <m:r>
                      <a:rPr lang="en-US" sz="2000" i="1" smtClean="0">
                        <a:latin typeface="Cambria Math" panose="02040503050406030204" pitchFamily="18" charset="0"/>
                      </a:rPr>
                      <m:t>𝑥</m:t>
                    </m:r>
                    <m:r>
                      <a:rPr lang="en-US" sz="2000" i="1" smtClean="0">
                        <a:latin typeface="Cambria Math" panose="02040503050406030204" pitchFamily="18" charset="0"/>
                      </a:rPr>
                      <m:t>,</m:t>
                    </m:r>
                    <m:r>
                      <a:rPr lang="en-US" sz="2000" i="1" smtClean="0">
                        <a:latin typeface="Cambria Math" panose="02040503050406030204" pitchFamily="18" charset="0"/>
                      </a:rPr>
                      <m:t>𝑦</m:t>
                    </m:r>
                    <m:r>
                      <a:rPr lang="en-US" sz="2000" i="1" smtClean="0">
                        <a:latin typeface="Cambria Math" panose="02040503050406030204" pitchFamily="18" charset="0"/>
                      </a:rPr>
                      <m:t>)</m:t>
                    </m:r>
                  </m:oMath>
                </a14:m>
                <a:r>
                  <a:rPr lang="en-US" sz="2000" dirty="0"/>
                  <a:t> is </a:t>
                </a:r>
                <a:r>
                  <a:rPr lang="en-US" sz="2000" b="1" dirty="0"/>
                  <a:t>quantum commuting </a:t>
                </a:r>
                <a:r>
                  <a:rPr lang="en-US" sz="2000" dirty="0"/>
                  <a:t>if  </a:t>
                </a:r>
                <a14:m>
                  <m:oMath xmlns:m="http://schemas.openxmlformats.org/officeDocument/2006/math">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i="1">
                            <a:latin typeface="Cambria Math" panose="02040503050406030204" pitchFamily="18" charset="0"/>
                          </a:rPr>
                          <m:t>𝑎</m:t>
                        </m:r>
                        <m:r>
                          <a:rPr lang="en-US" sz="2000" i="1">
                            <a:latin typeface="Cambria Math" panose="02040503050406030204" pitchFamily="18" charset="0"/>
                          </a:rPr>
                          <m:t>,</m:t>
                        </m:r>
                        <m:r>
                          <a:rPr lang="en-US" sz="2000" i="1">
                            <a:latin typeface="Cambria Math" panose="02040503050406030204" pitchFamily="18" charset="0"/>
                          </a:rPr>
                          <m:t>𝑏</m:t>
                        </m:r>
                        <m:r>
                          <a:rPr lang="en-US" sz="2000" i="1">
                            <a:latin typeface="Cambria Math" panose="02040503050406030204" pitchFamily="18" charset="0"/>
                          </a:rPr>
                          <m:t> </m:t>
                        </m:r>
                      </m:e>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m:t>
                    </m:r>
                    <m:r>
                      <a:rPr lang="en-US" sz="2000" i="1">
                        <a:latin typeface="Cambria Math" panose="02040503050406030204" pitchFamily="18" charset="0"/>
                      </a:rPr>
                      <m:t>𝜓</m:t>
                    </m:r>
                    <m:r>
                      <a:rPr lang="en-US" sz="2000" b="0" i="1" smtClean="0">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𝐴</m:t>
                        </m:r>
                      </m:e>
                      <m:sub>
                        <m:r>
                          <a:rPr lang="en-CA" sz="2000" i="1">
                            <a:latin typeface="Cambria Math" panose="02040503050406030204" pitchFamily="18" charset="0"/>
                          </a:rPr>
                          <m:t>𝑥</m:t>
                        </m:r>
                        <m:r>
                          <a:rPr lang="en-CA" sz="2000" i="1">
                            <a:latin typeface="Cambria Math" panose="02040503050406030204" pitchFamily="18" charset="0"/>
                          </a:rPr>
                          <m:t>,</m:t>
                        </m:r>
                        <m:r>
                          <a:rPr lang="en-US" sz="2000" i="1">
                            <a:latin typeface="Cambria Math" panose="02040503050406030204" pitchFamily="18" charset="0"/>
                          </a:rPr>
                          <m:t>𝑎</m:t>
                        </m:r>
                      </m:sub>
                      <m:sup/>
                    </m:sSubSup>
                    <m:r>
                      <a:rPr lang="en-US" sz="2000" b="0" i="1" smtClean="0">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𝐵</m:t>
                        </m:r>
                      </m:e>
                      <m:sub>
                        <m:r>
                          <a:rPr lang="en-CA" sz="2000" i="1">
                            <a:latin typeface="Cambria Math" panose="02040503050406030204" pitchFamily="18" charset="0"/>
                          </a:rPr>
                          <m:t>𝑦</m:t>
                        </m:r>
                        <m:r>
                          <a:rPr lang="en-CA" sz="2000" i="1">
                            <a:latin typeface="Cambria Math" panose="02040503050406030204" pitchFamily="18" charset="0"/>
                          </a:rPr>
                          <m:t>,</m:t>
                        </m:r>
                        <m:r>
                          <a:rPr lang="en-US" sz="2000" i="1">
                            <a:latin typeface="Cambria Math" panose="02040503050406030204" pitchFamily="18" charset="0"/>
                          </a:rPr>
                          <m:t>𝑏</m:t>
                        </m:r>
                      </m:sub>
                      <m:sup/>
                    </m:sSubSup>
                    <m:r>
                      <a:rPr lang="en-CA" sz="2000" b="0" i="1" smtClean="0">
                        <a:latin typeface="Cambria Math" panose="02040503050406030204" pitchFamily="18" charset="0"/>
                      </a:rPr>
                      <m:t> </m:t>
                    </m:r>
                    <m:r>
                      <a:rPr lang="en-US" sz="2000" i="1">
                        <a:latin typeface="Cambria Math" panose="02040503050406030204" pitchFamily="18" charset="0"/>
                      </a:rPr>
                      <m:t>𝜓</m:t>
                    </m:r>
                    <m:r>
                      <a:rPr lang="en-US" sz="2000" i="1">
                        <a:latin typeface="Cambria Math" panose="02040503050406030204" pitchFamily="18" charset="0"/>
                      </a:rPr>
                      <m:t>⟩</m:t>
                    </m:r>
                  </m:oMath>
                </a14:m>
                <a:r>
                  <a:rPr lang="en-US" sz="2000" dirty="0"/>
                  <a:t> where</a:t>
                </a:r>
              </a:p>
              <a:p>
                <a:pPr marL="342900" indent="-342900"/>
                <a:endParaRPr lang="en-US" sz="2000" dirty="0"/>
              </a:p>
              <a:p>
                <a:pPr marL="342900" indent="-342900"/>
                <a:r>
                  <a:rPr lang="en-US" sz="2000" dirty="0"/>
                  <a:t>Hilbert space </a:t>
                </a:r>
                <a14:m>
                  <m:oMath xmlns:m="http://schemas.openxmlformats.org/officeDocument/2006/math">
                    <m:r>
                      <a:rPr lang="en-US" sz="2000" i="1">
                        <a:latin typeface="Cambria Math" panose="02040503050406030204" pitchFamily="18" charset="0"/>
                        <a:ea typeface="Cambria Math" panose="02040503050406030204" pitchFamily="18" charset="0"/>
                      </a:rPr>
                      <m:t>ℋ</m:t>
                    </m:r>
                  </m:oMath>
                </a14:m>
                <a:r>
                  <a:rPr lang="en-US" sz="2000" dirty="0">
                    <a:ea typeface="Cambria Math" panose="02040503050406030204" pitchFamily="18" charset="0"/>
                  </a:rPr>
                  <a:t> </a:t>
                </a:r>
              </a:p>
              <a:p>
                <a:pPr marL="342900" indent="-342900"/>
                <a:r>
                  <a:rPr lang="en-US" sz="2000" dirty="0"/>
                  <a:t>Unit vector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𝜓</m:t>
                        </m:r>
                      </m:e>
                    </m:d>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ℋ</m:t>
                    </m:r>
                  </m:oMath>
                </a14:m>
                <a:endParaRPr lang="en-US" sz="2000" dirty="0"/>
              </a:p>
              <a:p>
                <a:pPr marL="342900" indent="-342900"/>
                <a:r>
                  <a:rPr lang="en-US" sz="2000" dirty="0"/>
                  <a:t>POVMs </a:t>
                </a:r>
                <a14:m>
                  <m:oMath xmlns:m="http://schemas.openxmlformats.org/officeDocument/2006/math">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𝐴</m:t>
                                </m:r>
                              </m:e>
                              <m:sub>
                                <m:r>
                                  <a:rPr lang="en-US" sz="2000" i="1">
                                    <a:latin typeface="Cambria Math" panose="02040503050406030204" pitchFamily="18" charset="0"/>
                                  </a:rPr>
                                  <m:t>𝑥</m:t>
                                </m:r>
                                <m:r>
                                  <a:rPr lang="en-CA" sz="2000" i="1">
                                    <a:latin typeface="Cambria Math" panose="02040503050406030204" pitchFamily="18" charset="0"/>
                                  </a:rPr>
                                  <m:t>,</m:t>
                                </m:r>
                                <m:r>
                                  <a:rPr lang="en-US" sz="2000" i="1">
                                    <a:latin typeface="Cambria Math" panose="02040503050406030204" pitchFamily="18" charset="0"/>
                                  </a:rPr>
                                  <m:t>𝑎</m:t>
                                </m:r>
                              </m:sub>
                              <m:sup/>
                            </m:sSubSup>
                          </m:e>
                        </m:d>
                      </m:e>
                      <m:sub>
                        <m:r>
                          <a:rPr lang="en-US" sz="2000" i="1">
                            <a:latin typeface="Cambria Math" panose="02040503050406030204" pitchFamily="18" charset="0"/>
                          </a:rPr>
                          <m:t>𝑎</m:t>
                        </m:r>
                      </m:sub>
                    </m:sSub>
                  </m:oMath>
                </a14:m>
                <a:r>
                  <a:rPr lang="en-US" sz="2000" dirty="0"/>
                  <a:t> , </a:t>
                </a:r>
                <a14:m>
                  <m:oMath xmlns:m="http://schemas.openxmlformats.org/officeDocument/2006/math">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𝐵</m:t>
                                </m:r>
                              </m:e>
                              <m:sub>
                                <m:r>
                                  <a:rPr lang="en-CA" sz="2000" i="1">
                                    <a:latin typeface="Cambria Math" panose="02040503050406030204" pitchFamily="18" charset="0"/>
                                  </a:rPr>
                                  <m:t>𝑦</m:t>
                                </m:r>
                                <m:r>
                                  <a:rPr lang="en-CA" sz="2000" i="1">
                                    <a:latin typeface="Cambria Math" panose="02040503050406030204" pitchFamily="18" charset="0"/>
                                  </a:rPr>
                                  <m:t>,</m:t>
                                </m:r>
                                <m:r>
                                  <a:rPr lang="en-US" sz="2000" i="1">
                                    <a:latin typeface="Cambria Math" panose="02040503050406030204" pitchFamily="18" charset="0"/>
                                  </a:rPr>
                                  <m:t>𝑏</m:t>
                                </m:r>
                              </m:sub>
                              <m:sup/>
                            </m:sSubSup>
                          </m:e>
                        </m:d>
                      </m:e>
                      <m:sub>
                        <m:r>
                          <a:rPr lang="en-US" sz="2000" i="1">
                            <a:latin typeface="Cambria Math" panose="02040503050406030204" pitchFamily="18" charset="0"/>
                          </a:rPr>
                          <m:t>𝑏</m:t>
                        </m:r>
                      </m:sub>
                    </m:sSub>
                  </m:oMath>
                </a14:m>
                <a:r>
                  <a:rPr lang="en-US" sz="2000" dirty="0"/>
                  <a:t> acting on </a:t>
                </a:r>
                <a14:m>
                  <m:oMath xmlns:m="http://schemas.openxmlformats.org/officeDocument/2006/math">
                    <m:r>
                      <a:rPr lang="en-US" sz="2000" i="1">
                        <a:latin typeface="Cambria Math" panose="02040503050406030204" pitchFamily="18" charset="0"/>
                        <a:ea typeface="Cambria Math" panose="02040503050406030204" pitchFamily="18" charset="0"/>
                      </a:rPr>
                      <m:t>ℋ</m:t>
                    </m:r>
                  </m:oMath>
                </a14:m>
                <a:r>
                  <a:rPr lang="en-US" sz="2000" dirty="0"/>
                  <a:t> </a:t>
                </a:r>
                <a:br>
                  <a:rPr lang="en-US" sz="2000" dirty="0"/>
                </a:br>
                <a:r>
                  <a:rPr lang="en-US" sz="2000" dirty="0"/>
                  <a:t>where </a:t>
                </a:r>
                <a14:m>
                  <m:oMath xmlns:m="http://schemas.openxmlformats.org/officeDocument/2006/math">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𝐴</m:t>
                            </m:r>
                          </m:e>
                          <m:sub>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US" sz="2000" i="1">
                                <a:latin typeface="Cambria Math" panose="02040503050406030204" pitchFamily="18" charset="0"/>
                              </a:rPr>
                              <m:t>𝑎</m:t>
                            </m:r>
                          </m:sub>
                          <m:sup/>
                        </m:sSubSup>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𝐵</m:t>
                            </m:r>
                          </m:e>
                          <m:sub>
                            <m:r>
                              <a:rPr lang="en-CA" sz="2000" b="0" i="1" smtClean="0">
                                <a:latin typeface="Cambria Math" panose="02040503050406030204" pitchFamily="18" charset="0"/>
                              </a:rPr>
                              <m:t>𝑦</m:t>
                            </m:r>
                            <m:r>
                              <a:rPr lang="en-CA" sz="2000" b="0" i="1" smtClean="0">
                                <a:latin typeface="Cambria Math" panose="02040503050406030204" pitchFamily="18" charset="0"/>
                              </a:rPr>
                              <m:t>,</m:t>
                            </m:r>
                            <m:r>
                              <a:rPr lang="en-US" sz="2000" i="1">
                                <a:latin typeface="Cambria Math" panose="02040503050406030204" pitchFamily="18" charset="0"/>
                              </a:rPr>
                              <m:t>𝑏</m:t>
                            </m:r>
                          </m:sub>
                          <m:sup/>
                        </m:sSubSup>
                      </m:e>
                    </m:d>
                    <m:r>
                      <a:rPr lang="en-US" sz="2000" i="1">
                        <a:latin typeface="Cambria Math" panose="02040503050406030204" pitchFamily="18" charset="0"/>
                      </a:rPr>
                      <m:t>=0</m:t>
                    </m:r>
                  </m:oMath>
                </a14:m>
                <a:r>
                  <a:rPr lang="en-US" sz="2000" dirty="0"/>
                  <a:t> for all </a:t>
                </a:r>
                <a14:m>
                  <m:oMath xmlns:m="http://schemas.openxmlformats.org/officeDocument/2006/math">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r>
                      <a:rPr lang="en-US" sz="2000" i="1">
                        <a:latin typeface="Cambria Math" panose="02040503050406030204" pitchFamily="18" charset="0"/>
                      </a:rPr>
                      <m:t>𝑎</m:t>
                    </m:r>
                    <m:r>
                      <a:rPr lang="en-US" sz="2000" i="1">
                        <a:latin typeface="Cambria Math" panose="02040503050406030204" pitchFamily="18" charset="0"/>
                      </a:rPr>
                      <m:t>,</m:t>
                    </m:r>
                    <m:r>
                      <a:rPr lang="en-US" sz="2000" i="1">
                        <a:latin typeface="Cambria Math" panose="02040503050406030204" pitchFamily="18" charset="0"/>
                      </a:rPr>
                      <m:t>𝑏</m:t>
                    </m:r>
                  </m:oMath>
                </a14:m>
                <a:r>
                  <a:rPr lang="en-US" sz="2000" dirty="0"/>
                  <a:t>.</a:t>
                </a:r>
              </a:p>
            </p:txBody>
          </p:sp>
        </mc:Choice>
        <mc:Fallback>
          <p:sp>
            <p:nvSpPr>
              <p:cNvPr id="3" name="Content Placeholder 2">
                <a:extLst>
                  <a:ext uri="{FF2B5EF4-FFF2-40B4-BE49-F238E27FC236}">
                    <a16:creationId xmlns:a16="http://schemas.microsoft.com/office/drawing/2014/main" id="{3C487BD1-6F25-FE4E-98BB-CC6257945381}"/>
                  </a:ext>
                </a:extLst>
              </p:cNvPr>
              <p:cNvSpPr>
                <a:spLocks noGrp="1" noRot="1" noChangeAspect="1" noMove="1" noResize="1" noEditPoints="1" noAdjustHandles="1" noChangeArrowheads="1" noChangeShapeType="1" noTextEdit="1"/>
              </p:cNvSpPr>
              <p:nvPr>
                <p:ph idx="1"/>
              </p:nvPr>
            </p:nvSpPr>
            <p:spPr>
              <a:blipFill>
                <a:blip r:embed="rId3"/>
                <a:stretch>
                  <a:fillRect l="-483" t="-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00591E7-8686-4F4C-9ABB-7EEF38CC926D}"/>
                  </a:ext>
                </a:extLst>
              </p:cNvPr>
              <p:cNvSpPr/>
              <p:nvPr/>
            </p:nvSpPr>
            <p:spPr>
              <a:xfrm>
                <a:off x="2985167" y="5686764"/>
                <a:ext cx="6954700" cy="490199"/>
              </a:xfrm>
              <a:prstGeom prst="rect">
                <a:avLst/>
              </a:prstGeom>
              <a:solidFill>
                <a:schemeClr val="accent4">
                  <a:lumMod val="20000"/>
                  <a:lumOff val="80000"/>
                </a:schemeClr>
              </a:solidFill>
            </p:spPr>
            <p:txBody>
              <a:bodyPr wrap="square">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𝑞𝑐</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𝑘</m:t>
                        </m:r>
                      </m:e>
                    </m:d>
                    <m:r>
                      <a:rPr lang="en-US" sz="2400" b="0" i="1" smtClean="0">
                        <a:latin typeface="Cambria Math" panose="02040503050406030204" pitchFamily="18" charset="0"/>
                      </a:rPr>
                      <m:t> :=</m:t>
                    </m:r>
                  </m:oMath>
                </a14:m>
                <a:r>
                  <a:rPr lang="en-US" sz="2400" dirty="0"/>
                  <a:t> set of quantum commuting correlations</a:t>
                </a:r>
              </a:p>
            </p:txBody>
          </p:sp>
        </mc:Choice>
        <mc:Fallback xmlns="">
          <p:sp>
            <p:nvSpPr>
              <p:cNvPr id="4" name="Rectangle 3">
                <a:extLst>
                  <a:ext uri="{FF2B5EF4-FFF2-40B4-BE49-F238E27FC236}">
                    <a16:creationId xmlns:a16="http://schemas.microsoft.com/office/drawing/2014/main" id="{F00591E7-8686-4F4C-9ABB-7EEF38CC926D}"/>
                  </a:ext>
                </a:extLst>
              </p:cNvPr>
              <p:cNvSpPr>
                <a:spLocks noRot="1" noChangeAspect="1" noMove="1" noResize="1" noEditPoints="1" noAdjustHandles="1" noChangeArrowheads="1" noChangeShapeType="1" noTextEdit="1"/>
              </p:cNvSpPr>
              <p:nvPr/>
            </p:nvSpPr>
            <p:spPr>
              <a:xfrm>
                <a:off x="2985167" y="5686764"/>
                <a:ext cx="6954700" cy="490199"/>
              </a:xfrm>
              <a:prstGeom prst="rect">
                <a:avLst/>
              </a:prstGeom>
              <a:blipFill>
                <a:blip r:embed="rId4"/>
                <a:stretch>
                  <a:fillRect t="-7692" b="-20513"/>
                </a:stretch>
              </a:blipFill>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6D3DBF0C-A28F-A443-82BA-250802C7EFB6}"/>
              </a:ext>
            </a:extLst>
          </p:cNvPr>
          <p:cNvGrpSpPr/>
          <p:nvPr/>
        </p:nvGrpSpPr>
        <p:grpSpPr>
          <a:xfrm>
            <a:off x="9493504" y="591145"/>
            <a:ext cx="2024471" cy="450190"/>
            <a:chOff x="1835198" y="3980128"/>
            <a:chExt cx="4375371" cy="682855"/>
          </a:xfrm>
        </p:grpSpPr>
        <p:sp>
          <p:nvSpPr>
            <p:cNvPr id="44" name="Freeform 43">
              <a:extLst>
                <a:ext uri="{FF2B5EF4-FFF2-40B4-BE49-F238E27FC236}">
                  <a16:creationId xmlns:a16="http://schemas.microsoft.com/office/drawing/2014/main" id="{1A9AD4D7-F0ED-9345-B6AE-FECC65EB8866}"/>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a:extLst>
                <a:ext uri="{FF2B5EF4-FFF2-40B4-BE49-F238E27FC236}">
                  <a16:creationId xmlns:a16="http://schemas.microsoft.com/office/drawing/2014/main" id="{3C313858-E15F-2744-BDA8-A8E8FB220D25}"/>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E710F9FC-46D8-7342-BF68-2E80C39ED840}"/>
              </a:ext>
            </a:extLst>
          </p:cNvPr>
          <p:cNvSpPr/>
          <p:nvPr/>
        </p:nvSpPr>
        <p:spPr>
          <a:xfrm>
            <a:off x="9017757" y="538372"/>
            <a:ext cx="666345" cy="61573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C4F8BD4-35E3-754C-BC98-A44E5B3AFB54}"/>
                  </a:ext>
                </a:extLst>
              </p:cNvPr>
              <p:cNvSpPr txBox="1"/>
              <p:nvPr/>
            </p:nvSpPr>
            <p:spPr>
              <a:xfrm>
                <a:off x="9159825" y="-8599"/>
                <a:ext cx="48044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𝑥</m:t>
                      </m:r>
                    </m:oMath>
                  </m:oMathPara>
                </a14:m>
                <a:endParaRPr lang="en-US" sz="2000" dirty="0"/>
              </a:p>
            </p:txBody>
          </p:sp>
        </mc:Choice>
        <mc:Fallback xmlns="">
          <p:sp>
            <p:nvSpPr>
              <p:cNvPr id="47" name="TextBox 46">
                <a:extLst>
                  <a:ext uri="{FF2B5EF4-FFF2-40B4-BE49-F238E27FC236}">
                    <a16:creationId xmlns:a16="http://schemas.microsoft.com/office/drawing/2014/main" id="{8C4F8BD4-35E3-754C-BC98-A44E5B3AFB54}"/>
                  </a:ext>
                </a:extLst>
              </p:cNvPr>
              <p:cNvSpPr txBox="1">
                <a:spLocks noRot="1" noChangeAspect="1" noMove="1" noResize="1" noEditPoints="1" noAdjustHandles="1" noChangeArrowheads="1" noChangeShapeType="1" noTextEdit="1"/>
              </p:cNvSpPr>
              <p:nvPr/>
            </p:nvSpPr>
            <p:spPr>
              <a:xfrm>
                <a:off x="9159825" y="-8599"/>
                <a:ext cx="480447" cy="400110"/>
              </a:xfrm>
              <a:prstGeom prst="rect">
                <a:avLst/>
              </a:prstGeom>
              <a:blipFill>
                <a:blip r:embed="rId5"/>
                <a:stretch>
                  <a:fillRect/>
                </a:stretch>
              </a:blipFill>
            </p:spPr>
            <p:txBody>
              <a:bodyPr/>
              <a:lstStyle/>
              <a:p>
                <a:r>
                  <a:rPr lang="en-US">
                    <a:noFill/>
                  </a:rPr>
                  <a:t> </a:t>
                </a:r>
              </a:p>
            </p:txBody>
          </p:sp>
        </mc:Fallback>
      </mc:AlternateContent>
      <p:sp>
        <p:nvSpPr>
          <p:cNvPr id="48" name="Down Arrow 47">
            <a:extLst>
              <a:ext uri="{FF2B5EF4-FFF2-40B4-BE49-F238E27FC236}">
                <a16:creationId xmlns:a16="http://schemas.microsoft.com/office/drawing/2014/main" id="{D8E4A6AA-606E-FC42-B6E8-EE5D2723F617}"/>
              </a:ext>
            </a:extLst>
          </p:cNvPr>
          <p:cNvSpPr/>
          <p:nvPr/>
        </p:nvSpPr>
        <p:spPr>
          <a:xfrm>
            <a:off x="9257980" y="370118"/>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F4F09DF-15A9-C448-BB33-ED866440C9EE}"/>
              </a:ext>
            </a:extLst>
          </p:cNvPr>
          <p:cNvSpPr txBox="1"/>
          <p:nvPr/>
        </p:nvSpPr>
        <p:spPr>
          <a:xfrm>
            <a:off x="9159825" y="538372"/>
            <a:ext cx="480447" cy="584775"/>
          </a:xfrm>
          <a:prstGeom prst="rect">
            <a:avLst/>
          </a:prstGeom>
          <a:noFill/>
        </p:spPr>
        <p:txBody>
          <a:bodyPr wrap="square" rtlCol="0">
            <a:spAutoFit/>
          </a:bodyPr>
          <a:lstStyle/>
          <a:p>
            <a:r>
              <a:rPr lang="en-US" sz="3200" dirty="0"/>
              <a:t>A</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723B4D9-0A66-2746-904C-500D2C5A39C3}"/>
                  </a:ext>
                </a:extLst>
              </p:cNvPr>
              <p:cNvSpPr txBox="1"/>
              <p:nvPr/>
            </p:nvSpPr>
            <p:spPr>
              <a:xfrm>
                <a:off x="9174495" y="1357089"/>
                <a:ext cx="48044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𝑎</m:t>
                      </m:r>
                    </m:oMath>
                  </m:oMathPara>
                </a14:m>
                <a:endParaRPr lang="en-US" sz="1600" dirty="0"/>
              </a:p>
            </p:txBody>
          </p:sp>
        </mc:Choice>
        <mc:Fallback xmlns="">
          <p:sp>
            <p:nvSpPr>
              <p:cNvPr id="50" name="TextBox 49">
                <a:extLst>
                  <a:ext uri="{FF2B5EF4-FFF2-40B4-BE49-F238E27FC236}">
                    <a16:creationId xmlns:a16="http://schemas.microsoft.com/office/drawing/2014/main" id="{2723B4D9-0A66-2746-904C-500D2C5A39C3}"/>
                  </a:ext>
                </a:extLst>
              </p:cNvPr>
              <p:cNvSpPr txBox="1">
                <a:spLocks noRot="1" noChangeAspect="1" noMove="1" noResize="1" noEditPoints="1" noAdjustHandles="1" noChangeArrowheads="1" noChangeShapeType="1" noTextEdit="1"/>
              </p:cNvSpPr>
              <p:nvPr/>
            </p:nvSpPr>
            <p:spPr>
              <a:xfrm>
                <a:off x="9174495" y="1357089"/>
                <a:ext cx="480447" cy="338554"/>
              </a:xfrm>
              <a:prstGeom prst="rect">
                <a:avLst/>
              </a:prstGeom>
              <a:blipFill>
                <a:blip r:embed="rId6"/>
                <a:stretch>
                  <a:fillRect/>
                </a:stretch>
              </a:blipFill>
            </p:spPr>
            <p:txBody>
              <a:bodyPr/>
              <a:lstStyle/>
              <a:p>
                <a:r>
                  <a:rPr lang="en-US">
                    <a:noFill/>
                  </a:rPr>
                  <a:t> </a:t>
                </a:r>
              </a:p>
            </p:txBody>
          </p:sp>
        </mc:Fallback>
      </mc:AlternateContent>
      <p:sp>
        <p:nvSpPr>
          <p:cNvPr id="51" name="Down Arrow 50">
            <a:extLst>
              <a:ext uri="{FF2B5EF4-FFF2-40B4-BE49-F238E27FC236}">
                <a16:creationId xmlns:a16="http://schemas.microsoft.com/office/drawing/2014/main" id="{33A433D5-CEBD-A949-AC16-DDCE730E67D7}"/>
              </a:ext>
            </a:extLst>
          </p:cNvPr>
          <p:cNvSpPr/>
          <p:nvPr/>
        </p:nvSpPr>
        <p:spPr>
          <a:xfrm>
            <a:off x="9253281" y="1205414"/>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8347809-F84B-5D45-8E83-D4D78E044C85}"/>
              </a:ext>
            </a:extLst>
          </p:cNvPr>
          <p:cNvSpPr/>
          <p:nvPr/>
        </p:nvSpPr>
        <p:spPr>
          <a:xfrm>
            <a:off x="11375907" y="536152"/>
            <a:ext cx="666345" cy="61573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1227A3D-B359-CA4D-88EF-56CCDDB35918}"/>
                  </a:ext>
                </a:extLst>
              </p:cNvPr>
              <p:cNvSpPr txBox="1"/>
              <p:nvPr/>
            </p:nvSpPr>
            <p:spPr>
              <a:xfrm>
                <a:off x="11517975" y="-10819"/>
                <a:ext cx="48044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oMath>
                  </m:oMathPara>
                </a14:m>
                <a:endParaRPr lang="en-US" sz="2000" dirty="0"/>
              </a:p>
            </p:txBody>
          </p:sp>
        </mc:Choice>
        <mc:Fallback xmlns="">
          <p:sp>
            <p:nvSpPr>
              <p:cNvPr id="53" name="TextBox 52">
                <a:extLst>
                  <a:ext uri="{FF2B5EF4-FFF2-40B4-BE49-F238E27FC236}">
                    <a16:creationId xmlns:a16="http://schemas.microsoft.com/office/drawing/2014/main" id="{81227A3D-B359-CA4D-88EF-56CCDDB35918}"/>
                  </a:ext>
                </a:extLst>
              </p:cNvPr>
              <p:cNvSpPr txBox="1">
                <a:spLocks noRot="1" noChangeAspect="1" noMove="1" noResize="1" noEditPoints="1" noAdjustHandles="1" noChangeArrowheads="1" noChangeShapeType="1" noTextEdit="1"/>
              </p:cNvSpPr>
              <p:nvPr/>
            </p:nvSpPr>
            <p:spPr>
              <a:xfrm>
                <a:off x="11517975" y="-10819"/>
                <a:ext cx="480447" cy="400110"/>
              </a:xfrm>
              <a:prstGeom prst="rect">
                <a:avLst/>
              </a:prstGeom>
              <a:blipFill>
                <a:blip r:embed="rId7"/>
                <a:stretch>
                  <a:fillRect b="-3125"/>
                </a:stretch>
              </a:blipFill>
            </p:spPr>
            <p:txBody>
              <a:bodyPr/>
              <a:lstStyle/>
              <a:p>
                <a:r>
                  <a:rPr lang="en-US">
                    <a:noFill/>
                  </a:rPr>
                  <a:t> </a:t>
                </a:r>
              </a:p>
            </p:txBody>
          </p:sp>
        </mc:Fallback>
      </mc:AlternateContent>
      <p:sp>
        <p:nvSpPr>
          <p:cNvPr id="54" name="Down Arrow 53">
            <a:extLst>
              <a:ext uri="{FF2B5EF4-FFF2-40B4-BE49-F238E27FC236}">
                <a16:creationId xmlns:a16="http://schemas.microsoft.com/office/drawing/2014/main" id="{79A921A5-00AE-FA41-B062-9143E5C2A086}"/>
              </a:ext>
            </a:extLst>
          </p:cNvPr>
          <p:cNvSpPr/>
          <p:nvPr/>
        </p:nvSpPr>
        <p:spPr>
          <a:xfrm>
            <a:off x="11616130" y="367898"/>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B22BF20C-2C5B-CF40-9548-9A7A3AA951CC}"/>
              </a:ext>
            </a:extLst>
          </p:cNvPr>
          <p:cNvSpPr txBox="1"/>
          <p:nvPr/>
        </p:nvSpPr>
        <p:spPr>
          <a:xfrm>
            <a:off x="11517975" y="536152"/>
            <a:ext cx="480447" cy="584775"/>
          </a:xfrm>
          <a:prstGeom prst="rect">
            <a:avLst/>
          </a:prstGeom>
          <a:noFill/>
        </p:spPr>
        <p:txBody>
          <a:bodyPr wrap="square" rtlCol="0">
            <a:spAutoFit/>
          </a:bodyPr>
          <a:lstStyle/>
          <a:p>
            <a:r>
              <a:rPr lang="en-US" sz="3200" dirty="0"/>
              <a:t>B</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9D62D21-B82E-1D4F-AB9F-3F3A48F34C6C}"/>
                  </a:ext>
                </a:extLst>
              </p:cNvPr>
              <p:cNvSpPr txBox="1"/>
              <p:nvPr/>
            </p:nvSpPr>
            <p:spPr>
              <a:xfrm>
                <a:off x="11515706" y="1337172"/>
                <a:ext cx="48044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𝑏</m:t>
                      </m:r>
                    </m:oMath>
                  </m:oMathPara>
                </a14:m>
                <a:endParaRPr lang="en-US" sz="1600" dirty="0"/>
              </a:p>
            </p:txBody>
          </p:sp>
        </mc:Choice>
        <mc:Fallback xmlns="">
          <p:sp>
            <p:nvSpPr>
              <p:cNvPr id="56" name="TextBox 55">
                <a:extLst>
                  <a:ext uri="{FF2B5EF4-FFF2-40B4-BE49-F238E27FC236}">
                    <a16:creationId xmlns:a16="http://schemas.microsoft.com/office/drawing/2014/main" id="{79D62D21-B82E-1D4F-AB9F-3F3A48F34C6C}"/>
                  </a:ext>
                </a:extLst>
              </p:cNvPr>
              <p:cNvSpPr txBox="1">
                <a:spLocks noRot="1" noChangeAspect="1" noMove="1" noResize="1" noEditPoints="1" noAdjustHandles="1" noChangeArrowheads="1" noChangeShapeType="1" noTextEdit="1"/>
              </p:cNvSpPr>
              <p:nvPr/>
            </p:nvSpPr>
            <p:spPr>
              <a:xfrm>
                <a:off x="11515706" y="1337172"/>
                <a:ext cx="480447" cy="338554"/>
              </a:xfrm>
              <a:prstGeom prst="rect">
                <a:avLst/>
              </a:prstGeom>
              <a:blipFill>
                <a:blip r:embed="rId8"/>
                <a:stretch>
                  <a:fillRect/>
                </a:stretch>
              </a:blipFill>
            </p:spPr>
            <p:txBody>
              <a:bodyPr/>
              <a:lstStyle/>
              <a:p>
                <a:r>
                  <a:rPr lang="en-US">
                    <a:noFill/>
                  </a:rPr>
                  <a:t> </a:t>
                </a:r>
              </a:p>
            </p:txBody>
          </p:sp>
        </mc:Fallback>
      </mc:AlternateContent>
      <p:sp>
        <p:nvSpPr>
          <p:cNvPr id="57" name="Down Arrow 56">
            <a:extLst>
              <a:ext uri="{FF2B5EF4-FFF2-40B4-BE49-F238E27FC236}">
                <a16:creationId xmlns:a16="http://schemas.microsoft.com/office/drawing/2014/main" id="{BE85EEF9-18E7-BA4B-99EF-C6D2800A3382}"/>
              </a:ext>
            </a:extLst>
          </p:cNvPr>
          <p:cNvSpPr/>
          <p:nvPr/>
        </p:nvSpPr>
        <p:spPr>
          <a:xfrm>
            <a:off x="11611431" y="1203194"/>
            <a:ext cx="240223" cy="133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E5142539-C083-734B-8F72-9F195ED5566A}"/>
              </a:ext>
            </a:extLst>
          </p:cNvPr>
          <p:cNvSpPr txBox="1"/>
          <p:nvPr/>
        </p:nvSpPr>
        <p:spPr>
          <a:xfrm>
            <a:off x="7128934" y="2533863"/>
            <a:ext cx="4867220" cy="2554545"/>
          </a:xfrm>
          <a:prstGeom prst="rect">
            <a:avLst/>
          </a:prstGeom>
          <a:noFill/>
        </p:spPr>
        <p:txBody>
          <a:bodyPr wrap="square" rtlCol="0">
            <a:spAutoFit/>
          </a:bodyPr>
          <a:lstStyle/>
          <a:p>
            <a:r>
              <a:rPr lang="en-US" sz="2000" dirty="0">
                <a:solidFill>
                  <a:srgbClr val="7030A0"/>
                </a:solidFill>
              </a:rPr>
              <a:t>A more general model of correlations in quantum physics, motivated by QFTs. </a:t>
            </a:r>
            <a:br>
              <a:rPr lang="en-US" sz="2000" dirty="0">
                <a:solidFill>
                  <a:srgbClr val="7030A0"/>
                </a:solidFill>
              </a:rPr>
            </a:br>
            <a:r>
              <a:rPr lang="en-US" sz="2000" dirty="0">
                <a:solidFill>
                  <a:srgbClr val="7030A0"/>
                </a:solidFill>
              </a:rPr>
              <a:t>There is only one Hilbert space, but A and B measurements commute (outcomes are causally independent).</a:t>
            </a:r>
          </a:p>
          <a:p>
            <a:endParaRPr lang="en-US" sz="2000" dirty="0">
              <a:solidFill>
                <a:srgbClr val="7030A0"/>
              </a:solidFill>
            </a:endParaRPr>
          </a:p>
          <a:p>
            <a:r>
              <a:rPr lang="en-US" sz="2000" dirty="0">
                <a:solidFill>
                  <a:srgbClr val="7030A0"/>
                </a:solidFill>
              </a:rPr>
              <a:t>Tensor product structure not </a:t>
            </a:r>
            <a:r>
              <a:rPr lang="en-US" sz="2000" i="1" dirty="0">
                <a:solidFill>
                  <a:srgbClr val="7030A0"/>
                </a:solidFill>
              </a:rPr>
              <a:t>a priori</a:t>
            </a:r>
            <a:r>
              <a:rPr lang="en-US" sz="2000" dirty="0">
                <a:solidFill>
                  <a:srgbClr val="7030A0"/>
                </a:solidFill>
              </a:rPr>
              <a:t> present in general QFTs.</a:t>
            </a:r>
          </a:p>
        </p:txBody>
      </p:sp>
    </p:spTree>
    <p:extLst>
      <p:ext uri="{BB962C8B-B14F-4D97-AF65-F5344CB8AC3E}">
        <p14:creationId xmlns:p14="http://schemas.microsoft.com/office/powerpoint/2010/main" val="37747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7D5B88E-E75E-DB4E-A75C-C4EFC1DD04DA}"/>
                  </a:ext>
                </a:extLst>
              </p:cNvPr>
              <p:cNvSpPr txBox="1"/>
              <p:nvPr/>
            </p:nvSpPr>
            <p:spPr>
              <a:xfrm>
                <a:off x="838201" y="1690688"/>
                <a:ext cx="10940512" cy="3672287"/>
              </a:xfrm>
              <a:prstGeom prst="rect">
                <a:avLst/>
              </a:prstGeom>
              <a:noFill/>
            </p:spPr>
            <p:txBody>
              <a:bodyPr wrap="square" rtlCol="0">
                <a:spAutoFit/>
              </a:bodyPr>
              <a:lstStyle/>
              <a:p>
                <a:endParaRPr lang="en-US" sz="2400" dirty="0"/>
              </a:p>
              <a:p>
                <a:endParaRPr lang="en-US" sz="2400" dirty="0"/>
              </a:p>
              <a:p>
                <a:pPr algn="ctr"/>
                <a:endParaRPr lang="en-US" sz="3600" dirty="0"/>
              </a:p>
              <a:p>
                <a:r>
                  <a:rPr lang="en-US" sz="2800" dirty="0"/>
                  <a:t>Which inclusions are strict? </a:t>
                </a:r>
              </a:p>
              <a:p>
                <a:pPr marL="457200" indent="-457200">
                  <a:buFont typeface="Arial" panose="020B0604020202020204" pitchFamily="34" charset="0"/>
                  <a:buChar char="•"/>
                </a:pPr>
                <a:r>
                  <a:rPr lang="en-US" sz="2800" dirty="0"/>
                  <a:t>Bell 1964: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b="0" i="1" smtClean="0">
                            <a:latin typeface="Cambria Math" panose="02040503050406030204" pitchFamily="18" charset="0"/>
                          </a:rPr>
                          <m:t>𝑐</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𝑞</m:t>
                        </m:r>
                      </m:sub>
                    </m:sSub>
                  </m:oMath>
                </a14:m>
                <a:endParaRPr lang="en-US" sz="2800" dirty="0"/>
              </a:p>
              <a:p>
                <a:pPr marL="457200" indent="-457200">
                  <a:buFont typeface="Arial" panose="020B0604020202020204" pitchFamily="34" charset="0"/>
                  <a:buChar char="•"/>
                </a:pPr>
                <a:r>
                  <a:rPr lang="en-US" sz="2800" dirty="0" err="1"/>
                  <a:t>Slofstra</a:t>
                </a:r>
                <a:r>
                  <a:rPr lang="en-US" sz="2800" dirty="0"/>
                  <a:t> 2017: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𝑞</m:t>
                        </m:r>
                        <m:r>
                          <a:rPr lang="en-US" sz="2800" b="0" i="1" smtClean="0">
                            <a:latin typeface="Cambria Math" panose="02040503050406030204" pitchFamily="18" charset="0"/>
                          </a:rPr>
                          <m:t>𝑠</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𝑞𝑎</m:t>
                        </m:r>
                      </m:sub>
                    </m:sSub>
                  </m:oMath>
                </a14:m>
                <a:endParaRPr lang="en-US" sz="2800" dirty="0"/>
              </a:p>
              <a:p>
                <a:pPr marL="457200" indent="-457200">
                  <a:buFont typeface="Arial" panose="020B0604020202020204" pitchFamily="34" charset="0"/>
                  <a:buChar char="•"/>
                </a:pPr>
                <a:r>
                  <a:rPr lang="en-US" sz="2800" dirty="0" err="1"/>
                  <a:t>Coladangelo</a:t>
                </a:r>
                <a:r>
                  <a:rPr lang="en-US" sz="2800" dirty="0"/>
                  <a:t> and Stark 2018: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𝑞</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𝑞</m:t>
                        </m:r>
                        <m:r>
                          <a:rPr lang="en-US" sz="2800" b="0" i="1" smtClean="0">
                            <a:latin typeface="Cambria Math" panose="02040503050406030204" pitchFamily="18" charset="0"/>
                          </a:rPr>
                          <m:t>𝑠</m:t>
                        </m:r>
                      </m:sub>
                    </m:sSub>
                  </m:oMath>
                </a14:m>
                <a:endParaRPr lang="en-US" sz="2800" dirty="0"/>
              </a:p>
              <a:p>
                <a:pPr marL="457200" indent="-457200">
                  <a:buFont typeface="Arial" panose="020B0604020202020204" pitchFamily="34" charset="0"/>
                  <a:buChar char="•"/>
                </a:pPr>
                <a:r>
                  <a:rPr lang="en-US" sz="2800" dirty="0" err="1"/>
                  <a:t>Tsirelson’s</a:t>
                </a:r>
                <a:r>
                  <a:rPr lang="en-US" sz="2800" dirty="0"/>
                  <a:t> problem</a:t>
                </a:r>
                <a:r>
                  <a:rPr lang="en-US" sz="2800" b="1" dirty="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𝑞</m:t>
                        </m:r>
                        <m:r>
                          <a:rPr lang="en-US" sz="2800" b="0" i="1" smtClean="0">
                            <a:latin typeface="Cambria Math" panose="02040503050406030204" pitchFamily="18" charset="0"/>
                          </a:rPr>
                          <m:t>𝑎</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𝑞</m:t>
                        </m:r>
                        <m:r>
                          <a:rPr lang="en-US" sz="2800" b="0" i="1" smtClean="0">
                            <a:latin typeface="Cambria Math" panose="02040503050406030204" pitchFamily="18" charset="0"/>
                          </a:rPr>
                          <m:t>𝑐</m:t>
                        </m:r>
                      </m:sub>
                    </m:sSub>
                  </m:oMath>
                </a14:m>
                <a:r>
                  <a:rPr lang="en-US" sz="2800" dirty="0"/>
                  <a:t>?</a:t>
                </a:r>
              </a:p>
            </p:txBody>
          </p:sp>
        </mc:Choice>
        <mc:Fallback xmlns="">
          <p:sp>
            <p:nvSpPr>
              <p:cNvPr id="21" name="TextBox 20">
                <a:extLst>
                  <a:ext uri="{FF2B5EF4-FFF2-40B4-BE49-F238E27FC236}">
                    <a16:creationId xmlns:a16="http://schemas.microsoft.com/office/drawing/2014/main" id="{97D5B88E-E75E-DB4E-A75C-C4EFC1DD04DA}"/>
                  </a:ext>
                </a:extLst>
              </p:cNvPr>
              <p:cNvSpPr txBox="1">
                <a:spLocks noRot="1" noChangeAspect="1" noMove="1" noResize="1" noEditPoints="1" noAdjustHandles="1" noChangeArrowheads="1" noChangeShapeType="1" noTextEdit="1"/>
              </p:cNvSpPr>
              <p:nvPr/>
            </p:nvSpPr>
            <p:spPr>
              <a:xfrm>
                <a:off x="838201" y="1690688"/>
                <a:ext cx="10940512" cy="3672287"/>
              </a:xfrm>
              <a:prstGeom prst="rect">
                <a:avLst/>
              </a:prstGeom>
              <a:blipFill>
                <a:blip r:embed="rId2"/>
                <a:stretch>
                  <a:fillRect l="-1044" b="-310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C24AA8C-5E1C-FE49-9998-136A1A1778E9}"/>
              </a:ext>
            </a:extLst>
          </p:cNvPr>
          <p:cNvSpPr txBox="1"/>
          <p:nvPr/>
        </p:nvSpPr>
        <p:spPr>
          <a:xfrm rot="18040549">
            <a:off x="3511263" y="1124944"/>
            <a:ext cx="1165871" cy="369332"/>
          </a:xfrm>
          <a:prstGeom prst="rect">
            <a:avLst/>
          </a:prstGeom>
          <a:noFill/>
        </p:spPr>
        <p:txBody>
          <a:bodyPr wrap="square" rtlCol="0">
            <a:spAutoFit/>
          </a:bodyPr>
          <a:lstStyle/>
          <a:p>
            <a:r>
              <a:rPr lang="en-US" b="1" dirty="0">
                <a:solidFill>
                  <a:srgbClr val="7030A0"/>
                </a:solidFill>
              </a:rPr>
              <a:t>Classical</a:t>
            </a:r>
          </a:p>
        </p:txBody>
      </p:sp>
      <p:sp>
        <p:nvSpPr>
          <p:cNvPr id="5" name="TextBox 4">
            <a:extLst>
              <a:ext uri="{FF2B5EF4-FFF2-40B4-BE49-F238E27FC236}">
                <a16:creationId xmlns:a16="http://schemas.microsoft.com/office/drawing/2014/main" id="{CC444CB6-0EE2-BE4A-962C-0A1E43E76C0A}"/>
              </a:ext>
            </a:extLst>
          </p:cNvPr>
          <p:cNvSpPr txBox="1"/>
          <p:nvPr/>
        </p:nvSpPr>
        <p:spPr>
          <a:xfrm rot="18040549">
            <a:off x="4643378" y="1124944"/>
            <a:ext cx="1165871" cy="369332"/>
          </a:xfrm>
          <a:prstGeom prst="rect">
            <a:avLst/>
          </a:prstGeom>
          <a:noFill/>
        </p:spPr>
        <p:txBody>
          <a:bodyPr wrap="square" rtlCol="0">
            <a:spAutoFit/>
          </a:bodyPr>
          <a:lstStyle/>
          <a:p>
            <a:r>
              <a:rPr lang="en-US" b="1" dirty="0">
                <a:solidFill>
                  <a:srgbClr val="7030A0"/>
                </a:solidFill>
              </a:rPr>
              <a:t>Finite dim</a:t>
            </a:r>
          </a:p>
        </p:txBody>
      </p:sp>
      <p:sp>
        <p:nvSpPr>
          <p:cNvPr id="6" name="TextBox 5">
            <a:extLst>
              <a:ext uri="{FF2B5EF4-FFF2-40B4-BE49-F238E27FC236}">
                <a16:creationId xmlns:a16="http://schemas.microsoft.com/office/drawing/2014/main" id="{B9D9EB26-63A9-BE45-8DD1-2210BA089082}"/>
              </a:ext>
            </a:extLst>
          </p:cNvPr>
          <p:cNvSpPr txBox="1"/>
          <p:nvPr/>
        </p:nvSpPr>
        <p:spPr>
          <a:xfrm rot="18040549">
            <a:off x="5775493" y="1093607"/>
            <a:ext cx="1165871" cy="369332"/>
          </a:xfrm>
          <a:prstGeom prst="rect">
            <a:avLst/>
          </a:prstGeom>
          <a:noFill/>
        </p:spPr>
        <p:txBody>
          <a:bodyPr wrap="square" rtlCol="0">
            <a:spAutoFit/>
          </a:bodyPr>
          <a:lstStyle/>
          <a:p>
            <a:r>
              <a:rPr lang="en-US" b="1" dirty="0">
                <a:solidFill>
                  <a:srgbClr val="7030A0"/>
                </a:solidFill>
              </a:rPr>
              <a:t>Spatial</a:t>
            </a:r>
          </a:p>
        </p:txBody>
      </p:sp>
      <p:sp>
        <p:nvSpPr>
          <p:cNvPr id="7" name="TextBox 6">
            <a:extLst>
              <a:ext uri="{FF2B5EF4-FFF2-40B4-BE49-F238E27FC236}">
                <a16:creationId xmlns:a16="http://schemas.microsoft.com/office/drawing/2014/main" id="{8DCA625B-6A32-F345-8F7A-2D0894AE61AB}"/>
              </a:ext>
            </a:extLst>
          </p:cNvPr>
          <p:cNvSpPr txBox="1"/>
          <p:nvPr/>
        </p:nvSpPr>
        <p:spPr>
          <a:xfrm rot="18040549">
            <a:off x="6699315" y="735413"/>
            <a:ext cx="2205240" cy="369332"/>
          </a:xfrm>
          <a:prstGeom prst="rect">
            <a:avLst/>
          </a:prstGeom>
          <a:noFill/>
        </p:spPr>
        <p:txBody>
          <a:bodyPr wrap="square" rtlCol="0">
            <a:spAutoFit/>
          </a:bodyPr>
          <a:lstStyle/>
          <a:p>
            <a:r>
              <a:rPr lang="en-US" b="1" dirty="0" err="1">
                <a:solidFill>
                  <a:srgbClr val="7030A0"/>
                </a:solidFill>
              </a:rPr>
              <a:t>Approx</a:t>
            </a:r>
            <a:r>
              <a:rPr lang="en-US" b="1" dirty="0">
                <a:solidFill>
                  <a:srgbClr val="7030A0"/>
                </a:solidFill>
              </a:rPr>
              <a:t> finite dim</a:t>
            </a:r>
          </a:p>
        </p:txBody>
      </p:sp>
      <p:sp>
        <p:nvSpPr>
          <p:cNvPr id="8" name="TextBox 7">
            <a:extLst>
              <a:ext uri="{FF2B5EF4-FFF2-40B4-BE49-F238E27FC236}">
                <a16:creationId xmlns:a16="http://schemas.microsoft.com/office/drawing/2014/main" id="{3EC4FDC9-3CAC-DC4C-A118-8DA24CECC61D}"/>
              </a:ext>
            </a:extLst>
          </p:cNvPr>
          <p:cNvSpPr txBox="1"/>
          <p:nvPr/>
        </p:nvSpPr>
        <p:spPr>
          <a:xfrm rot="18040549">
            <a:off x="7929751" y="778609"/>
            <a:ext cx="2205240" cy="369332"/>
          </a:xfrm>
          <a:prstGeom prst="rect">
            <a:avLst/>
          </a:prstGeom>
          <a:noFill/>
        </p:spPr>
        <p:txBody>
          <a:bodyPr wrap="square" rtlCol="0">
            <a:spAutoFit/>
          </a:bodyPr>
          <a:lstStyle/>
          <a:p>
            <a:r>
              <a:rPr lang="en-US" b="1" dirty="0">
                <a:solidFill>
                  <a:srgbClr val="7030A0"/>
                </a:solidFill>
              </a:rPr>
              <a:t>Commuting operator</a:t>
            </a:r>
          </a:p>
        </p:txBody>
      </p:sp>
      <p:sp>
        <p:nvSpPr>
          <p:cNvPr id="9" name="TextBox 8">
            <a:extLst>
              <a:ext uri="{FF2B5EF4-FFF2-40B4-BE49-F238E27FC236}">
                <a16:creationId xmlns:a16="http://schemas.microsoft.com/office/drawing/2014/main" id="{BE7DD04B-C338-C041-BF78-0EB2762D12D0}"/>
              </a:ext>
            </a:extLst>
          </p:cNvPr>
          <p:cNvSpPr txBox="1"/>
          <p:nvPr/>
        </p:nvSpPr>
        <p:spPr>
          <a:xfrm>
            <a:off x="7536725" y="3322887"/>
            <a:ext cx="2991291" cy="400110"/>
          </a:xfrm>
          <a:prstGeom prst="rect">
            <a:avLst/>
          </a:prstGeom>
          <a:noFill/>
        </p:spPr>
        <p:txBody>
          <a:bodyPr wrap="square" rtlCol="0">
            <a:spAutoFit/>
          </a:bodyPr>
          <a:lstStyle/>
          <a:p>
            <a:r>
              <a:rPr lang="en-US" sz="2000" dirty="0">
                <a:solidFill>
                  <a:srgbClr val="7030A0"/>
                </a:solidFill>
              </a:rPr>
              <a:t>Classical ≠ Quantum</a:t>
            </a:r>
          </a:p>
        </p:txBody>
      </p:sp>
      <p:sp>
        <p:nvSpPr>
          <p:cNvPr id="10" name="TextBox 9">
            <a:extLst>
              <a:ext uri="{FF2B5EF4-FFF2-40B4-BE49-F238E27FC236}">
                <a16:creationId xmlns:a16="http://schemas.microsoft.com/office/drawing/2014/main" id="{C0A3BD0E-2046-8E42-BE0A-572C55AB14DB}"/>
              </a:ext>
            </a:extLst>
          </p:cNvPr>
          <p:cNvSpPr txBox="1"/>
          <p:nvPr/>
        </p:nvSpPr>
        <p:spPr>
          <a:xfrm>
            <a:off x="7536725" y="3826078"/>
            <a:ext cx="4014544" cy="400110"/>
          </a:xfrm>
          <a:prstGeom prst="rect">
            <a:avLst/>
          </a:prstGeom>
          <a:noFill/>
        </p:spPr>
        <p:txBody>
          <a:bodyPr wrap="square" rtlCol="0">
            <a:spAutoFit/>
          </a:bodyPr>
          <a:lstStyle/>
          <a:p>
            <a:r>
              <a:rPr lang="en-US" sz="2000" dirty="0">
                <a:solidFill>
                  <a:srgbClr val="7030A0"/>
                </a:solidFill>
              </a:rPr>
              <a:t>Spatial correlations are not closed</a:t>
            </a:r>
          </a:p>
        </p:txBody>
      </p:sp>
      <p:sp>
        <p:nvSpPr>
          <p:cNvPr id="11" name="TextBox 10">
            <a:extLst>
              <a:ext uri="{FF2B5EF4-FFF2-40B4-BE49-F238E27FC236}">
                <a16:creationId xmlns:a16="http://schemas.microsoft.com/office/drawing/2014/main" id="{9B6F55D6-4337-2B45-AE7A-855AED360CDE}"/>
              </a:ext>
            </a:extLst>
          </p:cNvPr>
          <p:cNvSpPr txBox="1"/>
          <p:nvPr/>
        </p:nvSpPr>
        <p:spPr>
          <a:xfrm>
            <a:off x="7536725" y="4345877"/>
            <a:ext cx="4516316" cy="400110"/>
          </a:xfrm>
          <a:prstGeom prst="rect">
            <a:avLst/>
          </a:prstGeom>
          <a:noFill/>
        </p:spPr>
        <p:txBody>
          <a:bodyPr wrap="square" rtlCol="0">
            <a:spAutoFit/>
          </a:bodyPr>
          <a:lstStyle/>
          <a:p>
            <a:r>
              <a:rPr lang="en-US" sz="2000" dirty="0">
                <a:solidFill>
                  <a:srgbClr val="7030A0"/>
                </a:solidFill>
              </a:rPr>
              <a:t>Finite dimensions ≠ Infinite dimensions</a:t>
            </a:r>
          </a:p>
        </p:txBody>
      </p:sp>
      <p:sp>
        <p:nvSpPr>
          <p:cNvPr id="12" name="TextBox 11">
            <a:extLst>
              <a:ext uri="{FF2B5EF4-FFF2-40B4-BE49-F238E27FC236}">
                <a16:creationId xmlns:a16="http://schemas.microsoft.com/office/drawing/2014/main" id="{5E109858-AABD-8848-B191-78E731A28456}"/>
              </a:ext>
            </a:extLst>
          </p:cNvPr>
          <p:cNvSpPr txBox="1"/>
          <p:nvPr/>
        </p:nvSpPr>
        <p:spPr>
          <a:xfrm>
            <a:off x="7536725" y="4833973"/>
            <a:ext cx="4580093" cy="707886"/>
          </a:xfrm>
          <a:prstGeom prst="rect">
            <a:avLst/>
          </a:prstGeom>
          <a:noFill/>
        </p:spPr>
        <p:txBody>
          <a:bodyPr wrap="square" rtlCol="0">
            <a:spAutoFit/>
          </a:bodyPr>
          <a:lstStyle/>
          <a:p>
            <a:r>
              <a:rPr lang="en-US" sz="2000" dirty="0">
                <a:solidFill>
                  <a:srgbClr val="7030A0"/>
                </a:solidFill>
              </a:rPr>
              <a:t>Commuting correlations </a:t>
            </a:r>
            <a:r>
              <a:rPr lang="en-US" sz="2000" dirty="0" err="1">
                <a:solidFill>
                  <a:srgbClr val="7030A0"/>
                </a:solidFill>
              </a:rPr>
              <a:t>approximable</a:t>
            </a:r>
            <a:r>
              <a:rPr lang="en-US" sz="2000" dirty="0">
                <a:solidFill>
                  <a:srgbClr val="7030A0"/>
                </a:solidFill>
              </a:rPr>
              <a:t> by </a:t>
            </a:r>
            <a:br>
              <a:rPr lang="en-US" sz="2000" dirty="0">
                <a:solidFill>
                  <a:srgbClr val="7030A0"/>
                </a:solidFill>
              </a:rPr>
            </a:br>
            <a:r>
              <a:rPr lang="en-US" sz="2000" dirty="0">
                <a:solidFill>
                  <a:srgbClr val="7030A0"/>
                </a:solidFill>
              </a:rPr>
              <a:t>finite dimensional correlations?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2A35E15-30AC-2447-9755-0B50A2D8B23E}"/>
                  </a:ext>
                </a:extLst>
              </p:cNvPr>
              <p:cNvSpPr/>
              <p:nvPr/>
            </p:nvSpPr>
            <p:spPr>
              <a:xfrm>
                <a:off x="3570959" y="1843628"/>
                <a:ext cx="5600508" cy="689099"/>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rPr>
                            <m:t>𝐶</m:t>
                          </m:r>
                        </m:e>
                        <m:sub>
                          <m:r>
                            <a:rPr lang="en-US" sz="3600" i="1">
                              <a:latin typeface="Cambria Math" panose="02040503050406030204" pitchFamily="18" charset="0"/>
                            </a:rPr>
                            <m:t>𝑐</m:t>
                          </m:r>
                        </m:sub>
                      </m:sSub>
                      <m:r>
                        <a:rPr lang="en-US" sz="3600" i="1">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𝐶</m:t>
                          </m:r>
                        </m:e>
                        <m:sub>
                          <m:r>
                            <a:rPr lang="en-US" sz="3600" i="1">
                              <a:latin typeface="Cambria Math" panose="02040503050406030204" pitchFamily="18" charset="0"/>
                            </a:rPr>
                            <m:t>𝑞</m:t>
                          </m:r>
                        </m:sub>
                      </m:sSub>
                      <m:r>
                        <a:rPr lang="en-US" sz="3600" i="1" dirty="0">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𝐶</m:t>
                          </m:r>
                        </m:e>
                        <m:sub>
                          <m:r>
                            <a:rPr lang="en-US" sz="3600" i="1">
                              <a:latin typeface="Cambria Math" panose="02040503050406030204" pitchFamily="18" charset="0"/>
                            </a:rPr>
                            <m:t>𝑞𝑠</m:t>
                          </m:r>
                        </m:sub>
                      </m:sSub>
                      <m:r>
                        <a:rPr lang="en-US" sz="3600" i="1" dirty="0">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𝐶</m:t>
                          </m:r>
                        </m:e>
                        <m:sub>
                          <m:r>
                            <a:rPr lang="en-US" sz="3600" i="1">
                              <a:latin typeface="Cambria Math" panose="02040503050406030204" pitchFamily="18" charset="0"/>
                            </a:rPr>
                            <m:t>𝑞𝑎</m:t>
                          </m:r>
                        </m:sub>
                      </m:sSub>
                      <m:r>
                        <a:rPr lang="en-US" sz="3600" i="1" dirty="0">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𝐶</m:t>
                          </m:r>
                        </m:e>
                        <m:sub>
                          <m:r>
                            <a:rPr lang="en-US" sz="3600" i="1">
                              <a:latin typeface="Cambria Math" panose="02040503050406030204" pitchFamily="18" charset="0"/>
                            </a:rPr>
                            <m:t>𝑞𝑐</m:t>
                          </m:r>
                        </m:sub>
                      </m:sSub>
                    </m:oMath>
                  </m:oMathPara>
                </a14:m>
                <a:endParaRPr lang="en-US" sz="3600" dirty="0"/>
              </a:p>
            </p:txBody>
          </p:sp>
        </mc:Choice>
        <mc:Fallback xmlns="">
          <p:sp>
            <p:nvSpPr>
              <p:cNvPr id="4" name="Rectangle 3">
                <a:extLst>
                  <a:ext uri="{FF2B5EF4-FFF2-40B4-BE49-F238E27FC236}">
                    <a16:creationId xmlns:a16="http://schemas.microsoft.com/office/drawing/2014/main" id="{C2A35E15-30AC-2447-9755-0B50A2D8B23E}"/>
                  </a:ext>
                </a:extLst>
              </p:cNvPr>
              <p:cNvSpPr>
                <a:spLocks noRot="1" noChangeAspect="1" noMove="1" noResize="1" noEditPoints="1" noAdjustHandles="1" noChangeArrowheads="1" noChangeShapeType="1" noTextEdit="1"/>
              </p:cNvSpPr>
              <p:nvPr/>
            </p:nvSpPr>
            <p:spPr>
              <a:xfrm>
                <a:off x="3570959" y="1843628"/>
                <a:ext cx="5600508" cy="689099"/>
              </a:xfrm>
              <a:prstGeom prst="rect">
                <a:avLst/>
              </a:prstGeom>
              <a:blipFill>
                <a:blip r:embed="rId3"/>
                <a:stretch>
                  <a:fillRect l="-452" b="-9091"/>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3C08F8DB-3023-0E4F-8132-A34E6278149D}"/>
              </a:ext>
            </a:extLst>
          </p:cNvPr>
          <p:cNvCxnSpPr>
            <a:cxnSpLocks/>
          </p:cNvCxnSpPr>
          <p:nvPr/>
        </p:nvCxnSpPr>
        <p:spPr>
          <a:xfrm flipV="1">
            <a:off x="4423718" y="2262577"/>
            <a:ext cx="57665" cy="1058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8C62A7-9AB5-3F49-B4A0-ACD93D825118}"/>
              </a:ext>
            </a:extLst>
          </p:cNvPr>
          <p:cNvCxnSpPr>
            <a:cxnSpLocks/>
          </p:cNvCxnSpPr>
          <p:nvPr/>
        </p:nvCxnSpPr>
        <p:spPr>
          <a:xfrm flipV="1">
            <a:off x="6739927" y="2262576"/>
            <a:ext cx="57665" cy="1058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501487-EC94-F345-8FA6-E89052AB5004}"/>
              </a:ext>
            </a:extLst>
          </p:cNvPr>
          <p:cNvCxnSpPr>
            <a:cxnSpLocks/>
          </p:cNvCxnSpPr>
          <p:nvPr/>
        </p:nvCxnSpPr>
        <p:spPr>
          <a:xfrm flipV="1">
            <a:off x="5478197" y="2262576"/>
            <a:ext cx="57665" cy="1058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41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B03-F733-DC47-91A9-786AADB7ED77}"/>
              </a:ext>
            </a:extLst>
          </p:cNvPr>
          <p:cNvSpPr>
            <a:spLocks noGrp="1"/>
          </p:cNvSpPr>
          <p:nvPr>
            <p:ph type="title"/>
          </p:nvPr>
        </p:nvSpPr>
        <p:spPr/>
        <p:txBody>
          <a:bodyPr/>
          <a:lstStyle/>
          <a:p>
            <a:r>
              <a:rPr lang="en-US" dirty="0"/>
              <a:t>From </a:t>
            </a:r>
            <a:r>
              <a:rPr lang="en-US" dirty="0" err="1"/>
              <a:t>Tsirelson</a:t>
            </a:r>
            <a:r>
              <a:rPr lang="en-US" dirty="0"/>
              <a:t> to </a:t>
            </a:r>
            <a:r>
              <a:rPr lang="en-US" dirty="0" err="1"/>
              <a:t>Connes</a:t>
            </a:r>
            <a:endParaRPr lang="en-US" dirty="0"/>
          </a:p>
        </p:txBody>
      </p:sp>
      <p:sp>
        <p:nvSpPr>
          <p:cNvPr id="3" name="Content Placeholder 2">
            <a:extLst>
              <a:ext uri="{FF2B5EF4-FFF2-40B4-BE49-F238E27FC236}">
                <a16:creationId xmlns:a16="http://schemas.microsoft.com/office/drawing/2014/main" id="{9184D522-EFC6-2D48-BF6D-3DEE3A171863}"/>
              </a:ext>
            </a:extLst>
          </p:cNvPr>
          <p:cNvSpPr>
            <a:spLocks noGrp="1"/>
          </p:cNvSpPr>
          <p:nvPr>
            <p:ph idx="1"/>
          </p:nvPr>
        </p:nvSpPr>
        <p:spPr>
          <a:xfrm>
            <a:off x="1317703" y="2405488"/>
            <a:ext cx="5696415" cy="672248"/>
          </a:xfrm>
        </p:spPr>
        <p:txBody>
          <a:bodyPr>
            <a:normAutofit/>
          </a:bodyPr>
          <a:lstStyle/>
          <a:p>
            <a:pPr marL="0" indent="0" algn="ctr">
              <a:buNone/>
            </a:pPr>
            <a:r>
              <a:rPr lang="en-US" sz="1600" dirty="0"/>
              <a:t>[Fritz 2010] </a:t>
            </a:r>
          </a:p>
          <a:p>
            <a:pPr marL="0" indent="0" algn="ctr">
              <a:buNone/>
            </a:pPr>
            <a:r>
              <a:rPr lang="en-US" sz="1600" dirty="0"/>
              <a:t>[</a:t>
            </a:r>
            <a:r>
              <a:rPr lang="en-US" sz="1600" dirty="0" err="1"/>
              <a:t>Junge</a:t>
            </a:r>
            <a:r>
              <a:rPr lang="en-US" sz="1600" dirty="0"/>
              <a:t>-</a:t>
            </a:r>
            <a:r>
              <a:rPr lang="en-US" sz="1600" dirty="0" err="1"/>
              <a:t>Navascues</a:t>
            </a:r>
            <a:r>
              <a:rPr lang="en-US" sz="1600" dirty="0"/>
              <a:t>-</a:t>
            </a:r>
            <a:r>
              <a:rPr lang="en-US" sz="1600" dirty="0" err="1"/>
              <a:t>Palazuelos</a:t>
            </a:r>
            <a:r>
              <a:rPr lang="en-US" sz="1600" dirty="0"/>
              <a:t>-Perez Garcia-Scholz-Werner 2010]</a:t>
            </a:r>
          </a:p>
          <a:p>
            <a:pPr algn="ctr"/>
            <a:endParaRPr lang="en-US" sz="1600" dirty="0"/>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D8B2C3A1-51FA-D44E-91DD-F03385D15B30}"/>
                  </a:ext>
                </a:extLst>
              </p:cNvPr>
              <p:cNvSpPr/>
              <p:nvPr/>
            </p:nvSpPr>
            <p:spPr>
              <a:xfrm>
                <a:off x="1577493" y="3568163"/>
                <a:ext cx="2002471" cy="62273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𝑞𝑎</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𝑞𝑐</m:t>
                          </m:r>
                        </m:sub>
                      </m:sSub>
                    </m:oMath>
                  </m:oMathPara>
                </a14:m>
                <a:endParaRPr lang="en-US" sz="3200" dirty="0"/>
              </a:p>
            </p:txBody>
          </p:sp>
        </mc:Choice>
        <mc:Fallback>
          <p:sp>
            <p:nvSpPr>
              <p:cNvPr id="4" name="Rectangle 3">
                <a:extLst>
                  <a:ext uri="{FF2B5EF4-FFF2-40B4-BE49-F238E27FC236}">
                    <a16:creationId xmlns:a16="http://schemas.microsoft.com/office/drawing/2014/main" id="{D8B2C3A1-51FA-D44E-91DD-F03385D15B30}"/>
                  </a:ext>
                </a:extLst>
              </p:cNvPr>
              <p:cNvSpPr>
                <a:spLocks noRot="1" noChangeAspect="1" noMove="1" noResize="1" noEditPoints="1" noAdjustHandles="1" noChangeArrowheads="1" noChangeShapeType="1" noTextEdit="1"/>
              </p:cNvSpPr>
              <p:nvPr/>
            </p:nvSpPr>
            <p:spPr>
              <a:xfrm>
                <a:off x="1577493" y="3568163"/>
                <a:ext cx="2002471" cy="622735"/>
              </a:xfrm>
              <a:prstGeom prst="rect">
                <a:avLst/>
              </a:prstGeom>
              <a:blipFill>
                <a:blip r:embed="rId2"/>
                <a:stretch>
                  <a:fillRect b="-8000"/>
                </a:stretch>
              </a:blipFill>
            </p:spPr>
            <p:txBody>
              <a:bodyPr/>
              <a:lstStyle/>
              <a:p>
                <a:r>
                  <a:rPr lang="en-US">
                    <a:noFill/>
                  </a:rPr>
                  <a:t> </a:t>
                </a:r>
              </a:p>
            </p:txBody>
          </p:sp>
        </mc:Fallback>
      </mc:AlternateContent>
      <p:sp>
        <p:nvSpPr>
          <p:cNvPr id="9" name="Up Arrow 8">
            <a:extLst>
              <a:ext uri="{FF2B5EF4-FFF2-40B4-BE49-F238E27FC236}">
                <a16:creationId xmlns:a16="http://schemas.microsoft.com/office/drawing/2014/main" id="{1BAD5B03-E7D3-6F4B-8AF4-FC7F48111B25}"/>
              </a:ext>
            </a:extLst>
          </p:cNvPr>
          <p:cNvSpPr/>
          <p:nvPr/>
        </p:nvSpPr>
        <p:spPr>
          <a:xfrm rot="16200000">
            <a:off x="4101264" y="3255675"/>
            <a:ext cx="344223" cy="903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4308CB-2692-A04C-9420-315CEC4B14E5}"/>
              </a:ext>
            </a:extLst>
          </p:cNvPr>
          <p:cNvSpPr/>
          <p:nvPr/>
        </p:nvSpPr>
        <p:spPr>
          <a:xfrm>
            <a:off x="4976264" y="3464030"/>
            <a:ext cx="2490618" cy="830997"/>
          </a:xfrm>
          <a:prstGeom prst="rect">
            <a:avLst/>
          </a:prstGeom>
        </p:spPr>
        <p:txBody>
          <a:bodyPr wrap="none">
            <a:spAutoFit/>
          </a:bodyPr>
          <a:lstStyle/>
          <a:p>
            <a:pPr algn="ctr"/>
            <a:r>
              <a:rPr lang="en-US" sz="2400" dirty="0" err="1"/>
              <a:t>Kirchberg’s</a:t>
            </a:r>
            <a:r>
              <a:rPr lang="en-US" sz="2400" dirty="0"/>
              <a:t> QWEP </a:t>
            </a:r>
          </a:p>
          <a:p>
            <a:pPr algn="ctr"/>
            <a:r>
              <a:rPr lang="en-US" sz="2400" dirty="0"/>
              <a:t>Conjecture </a:t>
            </a:r>
          </a:p>
        </p:txBody>
      </p:sp>
      <p:sp>
        <p:nvSpPr>
          <p:cNvPr id="11" name="Left-Right Arrow 10">
            <a:extLst>
              <a:ext uri="{FF2B5EF4-FFF2-40B4-BE49-F238E27FC236}">
                <a16:creationId xmlns:a16="http://schemas.microsoft.com/office/drawing/2014/main" id="{23471A5B-CAF1-CE46-8348-EBFD46C3DF72}"/>
              </a:ext>
            </a:extLst>
          </p:cNvPr>
          <p:cNvSpPr/>
          <p:nvPr/>
        </p:nvSpPr>
        <p:spPr>
          <a:xfrm>
            <a:off x="7718028" y="3627365"/>
            <a:ext cx="1048214" cy="3739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4C131A-500E-AF48-B180-D674BA1944CC}"/>
              </a:ext>
            </a:extLst>
          </p:cNvPr>
          <p:cNvSpPr/>
          <p:nvPr/>
        </p:nvSpPr>
        <p:spPr>
          <a:xfrm>
            <a:off x="9225574" y="3398830"/>
            <a:ext cx="2669321" cy="830997"/>
          </a:xfrm>
          <a:prstGeom prst="rect">
            <a:avLst/>
          </a:prstGeom>
        </p:spPr>
        <p:txBody>
          <a:bodyPr wrap="none">
            <a:spAutoFit/>
          </a:bodyPr>
          <a:lstStyle/>
          <a:p>
            <a:pPr algn="ctr"/>
            <a:r>
              <a:rPr lang="en-US" sz="2400" dirty="0" err="1"/>
              <a:t>Connes</a:t>
            </a:r>
            <a:r>
              <a:rPr lang="en-US" sz="2400" dirty="0"/>
              <a:t>’ Embedding</a:t>
            </a:r>
          </a:p>
          <a:p>
            <a:pPr algn="ctr"/>
            <a:r>
              <a:rPr lang="en-US" sz="2400" dirty="0"/>
              <a:t>Conjecture </a:t>
            </a:r>
          </a:p>
        </p:txBody>
      </p:sp>
      <p:sp>
        <p:nvSpPr>
          <p:cNvPr id="13" name="Up Arrow 12">
            <a:extLst>
              <a:ext uri="{FF2B5EF4-FFF2-40B4-BE49-F238E27FC236}">
                <a16:creationId xmlns:a16="http://schemas.microsoft.com/office/drawing/2014/main" id="{10214DCC-3718-B944-9CDB-466AEEEB752D}"/>
              </a:ext>
            </a:extLst>
          </p:cNvPr>
          <p:cNvSpPr/>
          <p:nvPr/>
        </p:nvSpPr>
        <p:spPr>
          <a:xfrm rot="5400000">
            <a:off x="4101264" y="3721664"/>
            <a:ext cx="344223" cy="903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03E5D3E5-EE87-3F43-B7A2-B10E90933504}"/>
              </a:ext>
            </a:extLst>
          </p:cNvPr>
          <p:cNvSpPr txBox="1">
            <a:spLocks/>
          </p:cNvSpPr>
          <p:nvPr/>
        </p:nvSpPr>
        <p:spPr>
          <a:xfrm>
            <a:off x="1425167" y="4514954"/>
            <a:ext cx="5696415" cy="6722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[Ozawa 2013] </a:t>
            </a:r>
          </a:p>
        </p:txBody>
      </p:sp>
      <p:sp>
        <p:nvSpPr>
          <p:cNvPr id="15" name="Content Placeholder 2">
            <a:extLst>
              <a:ext uri="{FF2B5EF4-FFF2-40B4-BE49-F238E27FC236}">
                <a16:creationId xmlns:a16="http://schemas.microsoft.com/office/drawing/2014/main" id="{C901FE2E-E1C5-9E4A-8F22-F05DC98969F0}"/>
              </a:ext>
            </a:extLst>
          </p:cNvPr>
          <p:cNvSpPr txBox="1">
            <a:spLocks/>
          </p:cNvSpPr>
          <p:nvPr/>
        </p:nvSpPr>
        <p:spPr>
          <a:xfrm>
            <a:off x="5498021" y="4178830"/>
            <a:ext cx="5696415" cy="6722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a:t>
            </a:r>
            <a:r>
              <a:rPr lang="en-US" sz="1600" dirty="0" err="1"/>
              <a:t>Kirchberg</a:t>
            </a:r>
            <a:r>
              <a:rPr lang="en-US" sz="1600" dirty="0"/>
              <a:t> 1993] </a:t>
            </a:r>
          </a:p>
        </p:txBody>
      </p:sp>
      <p:cxnSp>
        <p:nvCxnSpPr>
          <p:cNvPr id="17" name="Straight Arrow Connector 16">
            <a:extLst>
              <a:ext uri="{FF2B5EF4-FFF2-40B4-BE49-F238E27FC236}">
                <a16:creationId xmlns:a16="http://schemas.microsoft.com/office/drawing/2014/main" id="{45461529-68EF-8342-AD83-B758E63CA92B}"/>
              </a:ext>
            </a:extLst>
          </p:cNvPr>
          <p:cNvCxnSpPr/>
          <p:nvPr/>
        </p:nvCxnSpPr>
        <p:spPr>
          <a:xfrm flipH="1">
            <a:off x="4415883" y="3077736"/>
            <a:ext cx="100361" cy="3862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44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0" grpId="0"/>
      <p:bldP spid="11" grpId="0" animBg="1"/>
      <p:bldP spid="12" grpId="0"/>
      <p:bldP spid="13" grpId="0" animBg="1"/>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19988</TotalTime>
  <Words>3581</Words>
  <Application>Microsoft Macintosh PowerPoint</Application>
  <PresentationFormat>Widescreen</PresentationFormat>
  <Paragraphs>483</Paragraphs>
  <Slides>48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Cambria Math</vt:lpstr>
      <vt:lpstr>Courier New</vt:lpstr>
      <vt:lpstr>Office Theme</vt:lpstr>
      <vt:lpstr>MIP* = RE</vt:lpstr>
      <vt:lpstr>This talk</vt:lpstr>
      <vt:lpstr>PowerPoint Presentation</vt:lpstr>
      <vt:lpstr>Correlations</vt:lpstr>
      <vt:lpstr>Classical correlations</vt:lpstr>
      <vt:lpstr>Quantum correlations</vt:lpstr>
      <vt:lpstr>Quantum correlations II</vt:lpstr>
      <vt:lpstr>PowerPoint Presentation</vt:lpstr>
      <vt:lpstr>From Tsirelson to Connes</vt:lpstr>
      <vt:lpstr>PowerPoint Presentation</vt:lpstr>
      <vt:lpstr>Nonlocal games</vt:lpstr>
      <vt:lpstr>Measuring success</vt:lpstr>
      <vt:lpstr>Example: CHSH game</vt:lpstr>
      <vt:lpstr>PowerPoint Presentation</vt:lpstr>
      <vt:lpstr>PowerPoint Presentation</vt:lpstr>
      <vt:lpstr>Motivation from classical theoretical computer science</vt:lpstr>
      <vt:lpstr>Barriers to an algorithm for ω_q</vt:lpstr>
      <vt:lpstr>PowerPoint Presentation</vt:lpstr>
      <vt:lpstr>Search from below</vt:lpstr>
      <vt:lpstr>Search from above</vt:lpstr>
      <vt:lpstr>Algorithm to approximate ω_q, assuming Tsirelson</vt:lpstr>
      <vt:lpstr>MIP* = RE</vt:lpstr>
      <vt:lpstr>Implications</vt:lpstr>
      <vt:lpstr>An explicit counter-example?</vt:lpstr>
      <vt:lpstr>An explicit counter-example?</vt:lpstr>
      <vt:lpstr>PowerPoint Presentation</vt:lpstr>
      <vt:lpstr>Turing machine representation of nonlocal games</vt:lpstr>
      <vt:lpstr>Some notation</vt:lpstr>
      <vt:lpstr>The Compression theorem</vt:lpstr>
      <vt:lpstr>Recursive compression</vt:lpstr>
      <vt:lpstr>Recursive compression</vt:lpstr>
      <vt:lpstr>Recursive compression</vt:lpstr>
      <vt:lpstr>Recursive compression</vt:lpstr>
      <vt:lpstr>PowerPoint Presentation</vt:lpstr>
      <vt:lpstr>The Compression theorem</vt:lpstr>
      <vt:lpstr>The CHSH game</vt:lpstr>
      <vt:lpstr>CHSH game rigidity</vt:lpstr>
      <vt:lpstr>CHSH game rigidity</vt:lpstr>
      <vt:lpstr>CHSH game rigidity</vt:lpstr>
      <vt:lpstr>Testing quantum behavior</vt:lpstr>
      <vt:lpstr>Testing for high dimensional entanglement</vt:lpstr>
      <vt:lpstr>Quantum Low-Degree Test</vt:lpstr>
      <vt:lpstr>Quantum Low-Degree Test</vt:lpstr>
      <vt:lpstr>Open questions</vt:lpstr>
      <vt:lpstr>Classical low-degree test</vt:lpstr>
      <vt:lpstr>Classical low-degree test</vt:lpstr>
      <vt:lpstr>Classical low-degree test, entangled provers</vt:lpstr>
      <vt:lpstr>From classical to quantum low-degree testing</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proof systems for  iterated exponential time, and beyond</dc:title>
  <dc:creator>Microsoft Office User</dc:creator>
  <cp:lastModifiedBy>Microsoft Office User</cp:lastModifiedBy>
  <cp:revision>2089</cp:revision>
  <dcterms:created xsi:type="dcterms:W3CDTF">2019-06-23T17:38:32Z</dcterms:created>
  <dcterms:modified xsi:type="dcterms:W3CDTF">2020-04-10T19:27:00Z</dcterms:modified>
</cp:coreProperties>
</file>