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9"/>
  </p:notesMasterIdLst>
  <p:sldIdLst>
    <p:sldId id="569" r:id="rId2"/>
    <p:sldId id="546" r:id="rId3"/>
    <p:sldId id="601" r:id="rId4"/>
    <p:sldId id="418" r:id="rId5"/>
    <p:sldId id="547" r:id="rId6"/>
    <p:sldId id="548" r:id="rId7"/>
    <p:sldId id="549" r:id="rId8"/>
    <p:sldId id="595" r:id="rId9"/>
    <p:sldId id="596" r:id="rId10"/>
    <p:sldId id="597" r:id="rId11"/>
    <p:sldId id="550" r:id="rId12"/>
    <p:sldId id="598" r:id="rId13"/>
    <p:sldId id="552" r:id="rId14"/>
    <p:sldId id="567" r:id="rId15"/>
    <p:sldId id="568" r:id="rId16"/>
    <p:sldId id="570" r:id="rId17"/>
    <p:sldId id="551" r:id="rId18"/>
    <p:sldId id="602" r:id="rId19"/>
    <p:sldId id="603" r:id="rId20"/>
    <p:sldId id="545" r:id="rId21"/>
    <p:sldId id="555" r:id="rId22"/>
    <p:sldId id="571" r:id="rId23"/>
    <p:sldId id="572" r:id="rId24"/>
    <p:sldId id="573" r:id="rId25"/>
    <p:sldId id="559" r:id="rId26"/>
    <p:sldId id="560" r:id="rId27"/>
    <p:sldId id="610" r:id="rId28"/>
    <p:sldId id="558" r:id="rId29"/>
    <p:sldId id="599" r:id="rId30"/>
    <p:sldId id="554" r:id="rId31"/>
    <p:sldId id="561" r:id="rId32"/>
    <p:sldId id="600" r:id="rId33"/>
    <p:sldId id="562" r:id="rId34"/>
    <p:sldId id="577" r:id="rId35"/>
    <p:sldId id="578" r:id="rId36"/>
    <p:sldId id="579" r:id="rId37"/>
    <p:sldId id="580" r:id="rId38"/>
    <p:sldId id="581" r:id="rId39"/>
    <p:sldId id="582" r:id="rId40"/>
    <p:sldId id="583" r:id="rId41"/>
    <p:sldId id="584" r:id="rId42"/>
    <p:sldId id="585" r:id="rId43"/>
    <p:sldId id="586" r:id="rId44"/>
    <p:sldId id="587" r:id="rId45"/>
    <p:sldId id="588" r:id="rId46"/>
    <p:sldId id="589" r:id="rId47"/>
    <p:sldId id="563" r:id="rId48"/>
    <p:sldId id="607" r:id="rId49"/>
    <p:sldId id="591" r:id="rId50"/>
    <p:sldId id="592" r:id="rId51"/>
    <p:sldId id="594" r:id="rId52"/>
    <p:sldId id="590" r:id="rId53"/>
    <p:sldId id="608" r:id="rId54"/>
    <p:sldId id="609" r:id="rId55"/>
    <p:sldId id="604" r:id="rId56"/>
    <p:sldId id="605" r:id="rId57"/>
    <p:sldId id="606" r:id="rId5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DFB"/>
    <a:srgbClr val="FFFF00"/>
    <a:srgbClr val="00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02"/>
    <p:restoredTop sz="76080"/>
  </p:normalViewPr>
  <p:slideViewPr>
    <p:cSldViewPr snapToGrid="0">
      <p:cViewPr varScale="1">
        <p:scale>
          <a:sx n="79" d="100"/>
          <a:sy n="79" d="100"/>
        </p:scale>
        <p:origin x="264" y="192"/>
      </p:cViewPr>
      <p:guideLst/>
    </p:cSldViewPr>
  </p:slideViewPr>
  <p:notesTextViewPr>
    <p:cViewPr>
      <p:scale>
        <a:sx n="114" d="100"/>
        <a:sy n="114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DF5A0-AE52-CE4C-BE23-E59670673449}" type="datetimeFigureOut">
              <a:rPr lang="en-US" smtClean="0"/>
              <a:t>4/10/25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6FFCC-F3E5-9D4E-AABA-0756E0CC9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674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>
          <a:extLst>
            <a:ext uri="{FF2B5EF4-FFF2-40B4-BE49-F238E27FC236}">
              <a16:creationId xmlns:a16="http://schemas.microsoft.com/office/drawing/2014/main" id="{9855ADCF-5E31-3627-2710-8B2D980CF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>
            <a:extLst>
              <a:ext uri="{FF2B5EF4-FFF2-40B4-BE49-F238E27FC236}">
                <a16:creationId xmlns:a16="http://schemas.microsoft.com/office/drawing/2014/main" id="{15F881A2-FFC9-84C4-16F5-00C99AAB0D3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>
            <a:extLst>
              <a:ext uri="{FF2B5EF4-FFF2-40B4-BE49-F238E27FC236}">
                <a16:creationId xmlns:a16="http://schemas.microsoft.com/office/drawing/2014/main" id="{910F362B-FACD-EA04-D290-405BE1F4FDD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dirty="0"/>
          </a:p>
        </p:txBody>
      </p:sp>
      <p:sp>
        <p:nvSpPr>
          <p:cNvPr id="87" name="Google Shape;87;p1:notes">
            <a:extLst>
              <a:ext uri="{FF2B5EF4-FFF2-40B4-BE49-F238E27FC236}">
                <a16:creationId xmlns:a16="http://schemas.microsoft.com/office/drawing/2014/main" id="{04323749-2B40-657F-FDD8-7ED6D78AACB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4192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5152-0B4B-A04C-A1DC-399991A0CF17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7BC1-47C7-4348-8DF3-7C0EA4D06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935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5152-0B4B-A04C-A1DC-399991A0CF17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7BC1-47C7-4348-8DF3-7C0EA4D06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469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5152-0B4B-A04C-A1DC-399991A0CF17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7BC1-47C7-4348-8DF3-7C0EA4D06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4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5152-0B4B-A04C-A1DC-399991A0CF17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7BC1-47C7-4348-8DF3-7C0EA4D06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27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5152-0B4B-A04C-A1DC-399991A0CF17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7BC1-47C7-4348-8DF3-7C0EA4D06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969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5152-0B4B-A04C-A1DC-399991A0CF17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7BC1-47C7-4348-8DF3-7C0EA4D06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2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5152-0B4B-A04C-A1DC-399991A0CF17}" type="datetimeFigureOut">
              <a:rPr lang="en-US" smtClean="0"/>
              <a:t>4/10/25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7BC1-47C7-4348-8DF3-7C0EA4D06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75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5152-0B4B-A04C-A1DC-399991A0CF17}" type="datetimeFigureOut">
              <a:rPr lang="en-US" smtClean="0"/>
              <a:t>4/10/25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7BC1-47C7-4348-8DF3-7C0EA4D06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083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5152-0B4B-A04C-A1DC-399991A0CF17}" type="datetimeFigureOut">
              <a:rPr lang="en-US" smtClean="0"/>
              <a:t>4/10/25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7BC1-47C7-4348-8DF3-7C0EA4D06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879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5152-0B4B-A04C-A1DC-399991A0CF17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7BC1-47C7-4348-8DF3-7C0EA4D06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768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5152-0B4B-A04C-A1DC-399991A0CF17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7BC1-47C7-4348-8DF3-7C0EA4D06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580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45152-0B4B-A04C-A1DC-399991A0CF17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A7BC1-47C7-4348-8DF3-7C0EA4D06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0012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5.png"/><Relationship Id="rId4" Type="http://schemas.openxmlformats.org/officeDocument/2006/relationships/image" Target="../media/image4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5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0.png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35.png"/><Relationship Id="rId7" Type="http://schemas.openxmlformats.org/officeDocument/2006/relationships/image" Target="../media/image5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0.png"/><Relationship Id="rId4" Type="http://schemas.openxmlformats.org/officeDocument/2006/relationships/image" Target="../media/image5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35.pn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50.png"/><Relationship Id="rId4" Type="http://schemas.openxmlformats.org/officeDocument/2006/relationships/image" Target="../media/image55.png"/><Relationship Id="rId9" Type="http://schemas.openxmlformats.org/officeDocument/2006/relationships/image" Target="../media/image5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35.png"/><Relationship Id="rId7" Type="http://schemas.openxmlformats.org/officeDocument/2006/relationships/image" Target="../media/image5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0.png"/><Relationship Id="rId10" Type="http://schemas.microsoft.com/office/2007/relationships/hdphoto" Target="../media/hdphoto3.wdp"/><Relationship Id="rId4" Type="http://schemas.openxmlformats.org/officeDocument/2006/relationships/image" Target="../media/image50.png"/><Relationship Id="rId9" Type="http://schemas.openxmlformats.org/officeDocument/2006/relationships/image" Target="../media/image3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>
          <a:extLst>
            <a:ext uri="{FF2B5EF4-FFF2-40B4-BE49-F238E27FC236}">
              <a16:creationId xmlns:a16="http://schemas.microsoft.com/office/drawing/2014/main" id="{9454241F-DCEE-2062-2C83-87571DD013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DC5029D-5468-1ABA-1364-0E4AB4BEFC35}"/>
              </a:ext>
            </a:extLst>
          </p:cNvPr>
          <p:cNvGrpSpPr/>
          <p:nvPr/>
        </p:nvGrpSpPr>
        <p:grpSpPr>
          <a:xfrm>
            <a:off x="-1837130" y="5083069"/>
            <a:ext cx="16134353" cy="1655762"/>
            <a:chOff x="-1870842" y="5069001"/>
            <a:chExt cx="16134353" cy="1655762"/>
          </a:xfrm>
        </p:grpSpPr>
        <p:sp>
          <p:nvSpPr>
            <p:cNvPr id="4" name="Google Shape;90;p1">
              <a:extLst>
                <a:ext uri="{FF2B5EF4-FFF2-40B4-BE49-F238E27FC236}">
                  <a16:creationId xmlns:a16="http://schemas.microsoft.com/office/drawing/2014/main" id="{53D7D29D-70C4-8E8B-0C55-A6C79EF6A864}"/>
                </a:ext>
              </a:extLst>
            </p:cNvPr>
            <p:cNvSpPr txBox="1">
              <a:spLocks/>
            </p:cNvSpPr>
            <p:nvPr/>
          </p:nvSpPr>
          <p:spPr>
            <a:xfrm>
              <a:off x="5119511" y="5069001"/>
              <a:ext cx="9144000" cy="16557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t" anchorCtr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buClr>
                  <a:schemeClr val="dk1"/>
                </a:buClr>
                <a:buSzPts val="2400"/>
              </a:pPr>
              <a:endParaRPr lang="en-US" dirty="0">
                <a:latin typeface="Baskerville" panose="02020502070401020303" pitchFamily="18" charset="0"/>
                <a:ea typeface="Baskerville" panose="02020502070401020303" pitchFamily="18" charset="0"/>
              </a:endParaRPr>
            </a:p>
            <a:p>
              <a:pPr>
                <a:buClr>
                  <a:schemeClr val="dk1"/>
                </a:buClr>
                <a:buSzPts val="2400"/>
              </a:pPr>
              <a:r>
                <a:rPr lang="en-US" dirty="0" err="1">
                  <a:solidFill>
                    <a:schemeClr val="tx1">
                      <a:lumMod val="85000"/>
                    </a:schemeClr>
                  </a:solidFill>
                  <a:latin typeface="Baskerville" panose="02020502070401020303" pitchFamily="18" charset="0"/>
                  <a:ea typeface="Baskerville" panose="02020502070401020303" pitchFamily="18" charset="0"/>
                </a:rPr>
                <a:t>Makrand</a:t>
              </a:r>
              <a:r>
                <a:rPr lang="en-US" dirty="0">
                  <a:solidFill>
                    <a:schemeClr val="tx1">
                      <a:lumMod val="85000"/>
                    </a:schemeClr>
                  </a:solidFill>
                  <a:latin typeface="Baskerville" panose="02020502070401020303" pitchFamily="18" charset="0"/>
                  <a:ea typeface="Baskerville" panose="02020502070401020303" pitchFamily="18" charset="0"/>
                </a:rPr>
                <a:t> Sinha</a:t>
              </a:r>
            </a:p>
            <a:p>
              <a:pPr>
                <a:buClr>
                  <a:schemeClr val="dk1"/>
                </a:buClr>
                <a:buSzPts val="2400"/>
              </a:pPr>
              <a:r>
                <a:rPr lang="en-US" dirty="0">
                  <a:solidFill>
                    <a:srgbClr val="00B0F0"/>
                  </a:solidFill>
                  <a:latin typeface="Baskerville" panose="02020502070401020303" pitchFamily="18" charset="0"/>
                  <a:ea typeface="Baskerville" panose="02020502070401020303" pitchFamily="18" charset="0"/>
                </a:rPr>
                <a:t>UIUC</a:t>
              </a:r>
            </a:p>
          </p:txBody>
        </p:sp>
        <p:sp>
          <p:nvSpPr>
            <p:cNvPr id="2" name="Google Shape;90;p1">
              <a:extLst>
                <a:ext uri="{FF2B5EF4-FFF2-40B4-BE49-F238E27FC236}">
                  <a16:creationId xmlns:a16="http://schemas.microsoft.com/office/drawing/2014/main" id="{751EA304-FB85-E8D1-70FB-973F80FF16EA}"/>
                </a:ext>
              </a:extLst>
            </p:cNvPr>
            <p:cNvSpPr txBox="1">
              <a:spLocks/>
            </p:cNvSpPr>
            <p:nvPr/>
          </p:nvSpPr>
          <p:spPr>
            <a:xfrm>
              <a:off x="-1870842" y="5069001"/>
              <a:ext cx="9144000" cy="16557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t" anchorCtr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buClr>
                  <a:schemeClr val="dk1"/>
                </a:buClr>
                <a:buSzPts val="2400"/>
              </a:pPr>
              <a:endParaRPr lang="en-US" dirty="0">
                <a:latin typeface="Baskerville" panose="02020502070401020303" pitchFamily="18" charset="0"/>
                <a:ea typeface="Baskerville" panose="02020502070401020303" pitchFamily="18" charset="0"/>
              </a:endParaRPr>
            </a:p>
            <a:p>
              <a:pPr>
                <a:buClr>
                  <a:schemeClr val="dk1"/>
                </a:buClr>
                <a:buSzPts val="2400"/>
              </a:pPr>
              <a:r>
                <a:rPr lang="en-US" dirty="0">
                  <a:solidFill>
                    <a:schemeClr val="tx1">
                      <a:lumMod val="85000"/>
                    </a:schemeClr>
                  </a:solidFill>
                  <a:latin typeface="Baskerville" panose="02020502070401020303" pitchFamily="18" charset="0"/>
                  <a:ea typeface="Baskerville" panose="02020502070401020303" pitchFamily="18" charset="0"/>
                </a:rPr>
                <a:t>Bill </a:t>
              </a:r>
              <a:r>
                <a:rPr lang="en-US" dirty="0" err="1">
                  <a:solidFill>
                    <a:schemeClr val="tx1">
                      <a:lumMod val="85000"/>
                    </a:schemeClr>
                  </a:solidFill>
                  <a:latin typeface="Baskerville" panose="02020502070401020303" pitchFamily="18" charset="0"/>
                  <a:ea typeface="Baskerville" panose="02020502070401020303" pitchFamily="18" charset="0"/>
                </a:rPr>
                <a:t>Fefferman</a:t>
              </a:r>
              <a:endParaRPr lang="en-US" dirty="0">
                <a:solidFill>
                  <a:schemeClr val="tx1">
                    <a:lumMod val="85000"/>
                  </a:schemeClr>
                </a:solidFill>
                <a:latin typeface="Baskerville" panose="02020502070401020303" pitchFamily="18" charset="0"/>
                <a:ea typeface="Baskerville" panose="02020502070401020303" pitchFamily="18" charset="0"/>
              </a:endParaRPr>
            </a:p>
            <a:p>
              <a:pPr>
                <a:buClr>
                  <a:schemeClr val="dk1"/>
                </a:buClr>
                <a:buSzPts val="2400"/>
              </a:pPr>
              <a:r>
                <a:rPr lang="en-US" dirty="0">
                  <a:solidFill>
                    <a:srgbClr val="00B0F0"/>
                  </a:solidFill>
                  <a:latin typeface="Baskerville" panose="02020502070401020303" pitchFamily="18" charset="0"/>
                  <a:ea typeface="Baskerville" panose="02020502070401020303" pitchFamily="18" charset="0"/>
                </a:rPr>
                <a:t>U. Chicago</a:t>
              </a:r>
            </a:p>
          </p:txBody>
        </p:sp>
        <p:sp>
          <p:nvSpPr>
            <p:cNvPr id="3" name="Google Shape;90;p1">
              <a:extLst>
                <a:ext uri="{FF2B5EF4-FFF2-40B4-BE49-F238E27FC236}">
                  <a16:creationId xmlns:a16="http://schemas.microsoft.com/office/drawing/2014/main" id="{479A2518-C96F-7895-E5A8-7FFF57CBD939}"/>
                </a:ext>
              </a:extLst>
            </p:cNvPr>
            <p:cNvSpPr txBox="1">
              <a:spLocks/>
            </p:cNvSpPr>
            <p:nvPr/>
          </p:nvSpPr>
          <p:spPr>
            <a:xfrm>
              <a:off x="1524000" y="5069001"/>
              <a:ext cx="9144000" cy="16557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t" anchorCtr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buClr>
                  <a:schemeClr val="dk1"/>
                </a:buClr>
                <a:buSzPts val="2400"/>
              </a:pPr>
              <a:endParaRPr lang="en-US" dirty="0">
                <a:latin typeface="Baskerville" panose="02020502070401020303" pitchFamily="18" charset="0"/>
                <a:ea typeface="Baskerville" panose="02020502070401020303" pitchFamily="18" charset="0"/>
              </a:endParaRPr>
            </a:p>
            <a:p>
              <a:pPr>
                <a:buClr>
                  <a:schemeClr val="dk1"/>
                </a:buClr>
                <a:buSzPts val="2400"/>
              </a:pPr>
              <a:r>
                <a:rPr lang="en-US" dirty="0" err="1">
                  <a:solidFill>
                    <a:schemeClr val="tx1">
                      <a:lumMod val="85000"/>
                    </a:schemeClr>
                  </a:solidFill>
                  <a:latin typeface="Baskerville" panose="02020502070401020303" pitchFamily="18" charset="0"/>
                  <a:ea typeface="Baskerville" panose="02020502070401020303" pitchFamily="18" charset="0"/>
                </a:rPr>
                <a:t>Soumik</a:t>
              </a:r>
              <a:r>
                <a:rPr lang="en-US" dirty="0">
                  <a:solidFill>
                    <a:schemeClr val="tx1">
                      <a:lumMod val="85000"/>
                    </a:schemeClr>
                  </a:solidFill>
                  <a:latin typeface="Baskerville" panose="02020502070401020303" pitchFamily="18" charset="0"/>
                  <a:ea typeface="Baskerville" panose="02020502070401020303" pitchFamily="18" charset="0"/>
                </a:rPr>
                <a:t> Ghosh</a:t>
              </a:r>
            </a:p>
            <a:p>
              <a:pPr>
                <a:buClr>
                  <a:schemeClr val="dk1"/>
                </a:buClr>
                <a:buSzPts val="2400"/>
              </a:pPr>
              <a:r>
                <a:rPr lang="en-US" dirty="0">
                  <a:solidFill>
                    <a:srgbClr val="00B0F0"/>
                  </a:solidFill>
                  <a:latin typeface="Baskerville" panose="02020502070401020303" pitchFamily="18" charset="0"/>
                  <a:ea typeface="Baskerville" panose="02020502070401020303" pitchFamily="18" charset="0"/>
                </a:rPr>
                <a:t>U. Chicago</a:t>
              </a:r>
            </a:p>
          </p:txBody>
        </p:sp>
      </p:grpSp>
      <p:sp>
        <p:nvSpPr>
          <p:cNvPr id="89" name="Google Shape;89;p1">
            <a:extLst>
              <a:ext uri="{FF2B5EF4-FFF2-40B4-BE49-F238E27FC236}">
                <a16:creationId xmlns:a16="http://schemas.microsoft.com/office/drawing/2014/main" id="{255AFF56-F64F-03F0-8724-583B7D8B891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41212" y="-38538"/>
            <a:ext cx="11719366" cy="3467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dirty="0">
                <a:ea typeface="Baskerville" panose="02020502070401020303" pitchFamily="18" charset="0"/>
                <a:cs typeface="Consolas" panose="020B0609020204030204" pitchFamily="49" charset="0"/>
              </a:rPr>
              <a:t>The Hardness of </a:t>
            </a:r>
            <a:r>
              <a:rPr lang="en-US" sz="4400" dirty="0">
                <a:solidFill>
                  <a:srgbClr val="FFC000"/>
                </a:solidFill>
                <a:ea typeface="Baskerville" panose="02020502070401020303" pitchFamily="18" charset="0"/>
                <a:cs typeface="Consolas" panose="020B0609020204030204" pitchFamily="49" charset="0"/>
              </a:rPr>
              <a:t>Learning Quantum Circuits</a:t>
            </a:r>
            <a:br>
              <a:rPr lang="en-US" sz="4400" dirty="0">
                <a:ea typeface="Baskerville" panose="02020502070401020303" pitchFamily="18" charset="0"/>
                <a:cs typeface="Consolas" panose="020B0609020204030204" pitchFamily="49" charset="0"/>
              </a:rPr>
            </a:br>
            <a:r>
              <a:rPr lang="en-US" sz="4400" dirty="0">
                <a:ea typeface="Baskerville" panose="02020502070401020303" pitchFamily="18" charset="0"/>
                <a:cs typeface="Consolas" panose="020B0609020204030204" pitchFamily="49" charset="0"/>
              </a:rPr>
              <a:t>and its </a:t>
            </a:r>
            <a:r>
              <a:rPr lang="en-US" sz="4400" dirty="0">
                <a:solidFill>
                  <a:srgbClr val="00B0F0"/>
                </a:solidFill>
                <a:ea typeface="Baskerville" panose="02020502070401020303" pitchFamily="18" charset="0"/>
                <a:cs typeface="Consolas" panose="020B0609020204030204" pitchFamily="49" charset="0"/>
              </a:rPr>
              <a:t>Cryptographic</a:t>
            </a:r>
            <a:r>
              <a:rPr lang="en-US" sz="4400" dirty="0">
                <a:ea typeface="Baskerville" panose="02020502070401020303" pitchFamily="18" charset="0"/>
                <a:cs typeface="Consolas" panose="020B0609020204030204" pitchFamily="49" charset="0"/>
              </a:rPr>
              <a:t> Applications</a:t>
            </a:r>
            <a:endParaRPr sz="4400" dirty="0">
              <a:ea typeface="Baskerville" panose="02020502070401020303" pitchFamily="18" charset="0"/>
              <a:cs typeface="Consolas" panose="020B0609020204030204" pitchFamily="49" charset="0"/>
            </a:endParaRPr>
          </a:p>
        </p:txBody>
      </p:sp>
      <p:sp>
        <p:nvSpPr>
          <p:cNvPr id="90" name="Google Shape;90;p1">
            <a:extLst>
              <a:ext uri="{FF2B5EF4-FFF2-40B4-BE49-F238E27FC236}">
                <a16:creationId xmlns:a16="http://schemas.microsoft.com/office/drawing/2014/main" id="{CC44BBC9-DEEC-9D7B-29E9-15B0DC24B0B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0" y="2751080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3200" dirty="0">
                <a:latin typeface="Baskerville" panose="02020502070401020303" pitchFamily="18" charset="0"/>
                <a:ea typeface="Baskerville" panose="02020502070401020303" pitchFamily="18" charset="0"/>
              </a:rPr>
              <a:t>Henry Yuen</a:t>
            </a:r>
            <a:endParaRPr sz="32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>
                <a:solidFill>
                  <a:srgbClr val="00B0F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Columbia</a:t>
            </a:r>
            <a:endParaRPr dirty="0">
              <a:solidFill>
                <a:srgbClr val="00B0F0"/>
              </a:solidFill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384BC6F-B983-83E5-D463-CFA592F2B640}"/>
              </a:ext>
            </a:extLst>
          </p:cNvPr>
          <p:cNvSpPr txBox="1">
            <a:spLocks/>
          </p:cNvSpPr>
          <p:nvPr/>
        </p:nvSpPr>
        <p:spPr>
          <a:xfrm>
            <a:off x="4177553" y="5083069"/>
            <a:ext cx="3836893" cy="721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joint work with</a:t>
            </a:r>
          </a:p>
        </p:txBody>
      </p:sp>
    </p:spTree>
    <p:extLst>
      <p:ext uri="{BB962C8B-B14F-4D97-AF65-F5344CB8AC3E}">
        <p14:creationId xmlns:p14="http://schemas.microsoft.com/office/powerpoint/2010/main" val="1283440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103970-C339-CD25-68E7-98F8C0BA4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E91FB-A6E3-C6D0-64AB-0143A1D36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technique: local inversions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FFD1F-93EA-6D1D-57B8-FEC8FCE130DA}"/>
              </a:ext>
            </a:extLst>
          </p:cNvPr>
          <p:cNvSpPr txBox="1">
            <a:spLocks/>
          </p:cNvSpPr>
          <p:nvPr/>
        </p:nvSpPr>
        <p:spPr>
          <a:xfrm>
            <a:off x="838200" y="1909213"/>
            <a:ext cx="10515600" cy="1519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The algorithms of Landau-Liu/Huang, et al. follow this recipe:</a:t>
            </a:r>
          </a:p>
          <a:p>
            <a:r>
              <a:rPr lang="en-US" sz="2400" b="1" dirty="0">
                <a:solidFill>
                  <a:srgbClr val="00B0F0"/>
                </a:solidFill>
              </a:rPr>
              <a:t>Brute-force search </a:t>
            </a:r>
            <a:r>
              <a:rPr lang="en-US" sz="2400" dirty="0"/>
              <a:t>to identify local inversions of the state. </a:t>
            </a:r>
          </a:p>
          <a:p>
            <a:r>
              <a:rPr lang="en-US" sz="2400" b="1" dirty="0">
                <a:solidFill>
                  <a:srgbClr val="FFC000"/>
                </a:solidFill>
              </a:rPr>
              <a:t>Sew</a:t>
            </a:r>
            <a:r>
              <a:rPr lang="en-US" sz="2400" dirty="0"/>
              <a:t> the local inversions together to form a circuit for the global state.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41EA530F-179E-1AD0-B124-D9DCA540C42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647525"/>
                <a:ext cx="10515600" cy="151978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/>
                  <a:t>The running time includes brute-force search for local inversions (which has size at least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) and therefore the search takes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400" dirty="0"/>
                  <a:t> time.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41EA530F-179E-1AD0-B124-D9DCA540C4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647525"/>
                <a:ext cx="10515600" cy="1519787"/>
              </a:xfrm>
              <a:prstGeom prst="rect">
                <a:avLst/>
              </a:prstGeom>
              <a:blipFill>
                <a:blip r:embed="rId2"/>
                <a:stretch>
                  <a:fillRect l="-965" t="-5785" r="-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DC5964BA-2D17-C9BB-D8BC-710347166D5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973088"/>
                <a:ext cx="10515600" cy="151978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/>
                  <a:t>When the depth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≫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400" dirty="0"/>
                  <a:t>, the search space for local inversions seems prohibitively large. Not so easy to imagine an algorithm to learn circuits with large depth…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DC5964BA-2D17-C9BB-D8BC-710347166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973088"/>
                <a:ext cx="10515600" cy="1519787"/>
              </a:xfrm>
              <a:prstGeom prst="rect">
                <a:avLst/>
              </a:prstGeom>
              <a:blipFill>
                <a:blip r:embed="rId3"/>
                <a:stretch>
                  <a:fillRect l="-965" t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06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594FD-78CC-DCE1-DCE4-F9FA1E149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Computational No-Learning Conjecture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903E889-C9DC-ED69-0666-7103D5ED84CA}"/>
              </a:ext>
            </a:extLst>
          </p:cNvPr>
          <p:cNvSpPr/>
          <p:nvPr/>
        </p:nvSpPr>
        <p:spPr>
          <a:xfrm>
            <a:off x="675249" y="1690688"/>
            <a:ext cx="10678551" cy="282504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D4BE14-4C86-ACAB-2989-2795A8F33349}"/>
              </a:ext>
            </a:extLst>
          </p:cNvPr>
          <p:cNvSpPr txBox="1"/>
          <p:nvPr/>
        </p:nvSpPr>
        <p:spPr>
          <a:xfrm>
            <a:off x="933155" y="1887030"/>
            <a:ext cx="10162735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The Computational No-Learning Conjecture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4">
                <a:extLst>
                  <a:ext uri="{FF2B5EF4-FFF2-40B4-BE49-F238E27FC236}">
                    <a16:creationId xmlns:a16="http://schemas.microsoft.com/office/drawing/2014/main" id="{BC486584-AB51-2329-BDA1-0F34B7312E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3155" y="2510461"/>
                <a:ext cx="10515600" cy="187865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chemeClr val="bg1"/>
                    </a:solidFill>
                  </a:rPr>
                  <a:t>There is no polynomial-time quantum algorithm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that can do the following: </a:t>
                </a:r>
                <a:br>
                  <a:rPr lang="en-US" sz="2400" dirty="0">
                    <a:solidFill>
                      <a:schemeClr val="bg1"/>
                    </a:solidFill>
                  </a:rPr>
                </a:br>
                <a:r>
                  <a:rPr lang="en-US" sz="2400" dirty="0">
                    <a:solidFill>
                      <a:schemeClr val="bg1"/>
                    </a:solidFill>
                  </a:rPr>
                  <a:t>given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CA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copies of the output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CA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CA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of a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randomly sampled </a:t>
                </a:r>
                <a:br>
                  <a:rPr lang="en-US" sz="2400" b="1" dirty="0">
                    <a:solidFill>
                      <a:schemeClr val="bg1"/>
                    </a:solidFill>
                  </a:rPr>
                </a:br>
                <a:r>
                  <a:rPr lang="en-US" sz="2400" dirty="0">
                    <a:solidFill>
                      <a:schemeClr val="bg1"/>
                    </a:solidFill>
                  </a:rPr>
                  <a:t>circuit </a:t>
                </a:r>
                <a14:m>
                  <m:oMath xmlns:m="http://schemas.openxmlformats.org/officeDocument/2006/math">
                    <m:r>
                      <a:rPr lang="en-CA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with depth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CA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≫</m:t>
                    </m:r>
                    <m:func>
                      <m:funcPr>
                        <m:ctrlPr>
                          <a:rPr lang="en-CA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CA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, outputs the description of a circuit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where </a:t>
                </a:r>
                <a:br>
                  <a:rPr lang="en-US" sz="2400" dirty="0">
                    <a:solidFill>
                      <a:schemeClr val="bg1"/>
                    </a:solidFill>
                  </a:rPr>
                </a:br>
                <a:br>
                  <a:rPr lang="en-US" sz="2400" dirty="0">
                    <a:solidFill>
                      <a:schemeClr val="bg1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CA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CA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≈|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⟩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≥99%</m:t>
                          </m:r>
                        </m:e>
                      </m:func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4">
                <a:extLst>
                  <a:ext uri="{FF2B5EF4-FFF2-40B4-BE49-F238E27FC236}">
                    <a16:creationId xmlns:a16="http://schemas.microsoft.com/office/drawing/2014/main" id="{BC486584-AB51-2329-BDA1-0F34B7312E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3155" y="2510461"/>
                <a:ext cx="10515600" cy="1878659"/>
              </a:xfrm>
              <a:blipFill>
                <a:blip r:embed="rId2"/>
                <a:stretch>
                  <a:fillRect l="-965" t="-4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8715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AD758D-4768-074E-ACEE-6509E303D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E2551-CB48-50F0-3381-5C157F5EA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Computational No-Learning Conjecture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BD7767D-95FF-5D2B-7848-80DC54834798}"/>
              </a:ext>
            </a:extLst>
          </p:cNvPr>
          <p:cNvSpPr/>
          <p:nvPr/>
        </p:nvSpPr>
        <p:spPr>
          <a:xfrm>
            <a:off x="675249" y="1690688"/>
            <a:ext cx="10678551" cy="282504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8AE72D0-A169-D261-68A4-6C7C90E84B59}"/>
                  </a:ext>
                </a:extLst>
              </p:cNvPr>
              <p:cNvSpPr txBox="1"/>
              <p:nvPr/>
            </p:nvSpPr>
            <p:spPr>
              <a:xfrm>
                <a:off x="933155" y="1887030"/>
                <a:ext cx="10162735" cy="461665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</a:rPr>
                  <a:t>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chemeClr val="bg1"/>
                    </a:solidFill>
                  </a:rPr>
                  <a:t>-Computational No-Learning Conjecture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8AE72D0-A169-D261-68A4-6C7C90E84B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155" y="1887030"/>
                <a:ext cx="10162735" cy="461665"/>
              </a:xfrm>
              <a:prstGeom prst="rect">
                <a:avLst/>
              </a:prstGeom>
              <a:blipFill>
                <a:blip r:embed="rId2"/>
                <a:stretch>
                  <a:fillRect l="-999" t="-108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4">
                <a:extLst>
                  <a:ext uri="{FF2B5EF4-FFF2-40B4-BE49-F238E27FC236}">
                    <a16:creationId xmlns:a16="http://schemas.microsoft.com/office/drawing/2014/main" id="{4CA7713A-E297-834C-D93F-2CA3CEEFFB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3155" y="2510461"/>
                <a:ext cx="10515600" cy="187865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chemeClr val="bg1"/>
                    </a:solidFill>
                  </a:rPr>
                  <a:t>There is no polynomial-time quantum algorithm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that can do the following: </a:t>
                </a:r>
                <a:br>
                  <a:rPr lang="en-US" sz="2400" dirty="0">
                    <a:solidFill>
                      <a:schemeClr val="bg1"/>
                    </a:solidFill>
                  </a:rPr>
                </a:br>
                <a:r>
                  <a:rPr lang="en-US" sz="2400" dirty="0">
                    <a:solidFill>
                      <a:schemeClr val="bg1"/>
                    </a:solidFill>
                  </a:rPr>
                  <a:t>given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CA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copies of the output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CA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CA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of a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randomly sampled </a:t>
                </a:r>
                <a:br>
                  <a:rPr lang="en-US" sz="2400" b="1" dirty="0">
                    <a:solidFill>
                      <a:schemeClr val="bg1"/>
                    </a:solidFill>
                  </a:rPr>
                </a:br>
                <a:r>
                  <a:rPr lang="en-US" sz="2400" dirty="0">
                    <a:solidFill>
                      <a:schemeClr val="bg1"/>
                    </a:solidFill>
                  </a:rPr>
                  <a:t>circuit </a:t>
                </a:r>
                <a14:m>
                  <m:oMath xmlns:m="http://schemas.openxmlformats.org/officeDocument/2006/math">
                    <m:r>
                      <a:rPr lang="en-CA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with depth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CA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≫</m:t>
                    </m:r>
                    <m:func>
                      <m:funcPr>
                        <m:ctrlPr>
                          <a:rPr lang="en-CA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CA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, outputs the description of a circuit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where </a:t>
                </a:r>
                <a:br>
                  <a:rPr lang="en-US" sz="2400" dirty="0">
                    <a:solidFill>
                      <a:schemeClr val="bg1"/>
                    </a:solidFill>
                  </a:rPr>
                </a:br>
                <a:br>
                  <a:rPr lang="en-US" sz="2400" dirty="0">
                    <a:solidFill>
                      <a:schemeClr val="bg1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CA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CA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fidelity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⟩"/>
                                      <m:ctrlPr>
                                        <a:rPr lang="en-US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,|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⟩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func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4">
                <a:extLst>
                  <a:ext uri="{FF2B5EF4-FFF2-40B4-BE49-F238E27FC236}">
                    <a16:creationId xmlns:a16="http://schemas.microsoft.com/office/drawing/2014/main" id="{4CA7713A-E297-834C-D93F-2CA3CEEFFB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3155" y="2510461"/>
                <a:ext cx="10515600" cy="1878659"/>
              </a:xfrm>
              <a:blipFill>
                <a:blip r:embed="rId3"/>
                <a:stretch>
                  <a:fillRect l="-965" t="-4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4433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E8AF6-D647-E6A6-7EB1-9F25D5710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via brute force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4">
                <a:extLst>
                  <a:ext uri="{FF2B5EF4-FFF2-40B4-BE49-F238E27FC236}">
                    <a16:creationId xmlns:a16="http://schemas.microsoft.com/office/drawing/2014/main" id="{B45F7032-0BA7-0589-9A30-58F6EE8A91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70879"/>
                <a:ext cx="10515600" cy="9175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There is a </a:t>
                </a:r>
                <a:r>
                  <a:rPr lang="en-US" sz="2400" b="1" dirty="0">
                    <a:solidFill>
                      <a:srgbClr val="FFC000"/>
                    </a:solidFill>
                  </a:rPr>
                  <a:t>brute force</a:t>
                </a:r>
                <a:r>
                  <a:rPr lang="en-US" sz="2400" dirty="0"/>
                  <a:t> quantum algorithm that </a:t>
                </a:r>
                <a:r>
                  <a:rPr lang="en-CA" sz="2400" dirty="0"/>
                  <a:t>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𝑝𝑜𝑙𝑦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400" dirty="0"/>
                  <a:t> can learn an approximation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/>
                  <a:t>, where </a:t>
                </a:r>
                <a14:m>
                  <m:oMath xmlns:m="http://schemas.openxmlformats.org/officeDocument/2006/math">
                    <m:r>
                      <a:rPr lang="en-CA" sz="24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can have depth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/>
                  <a:t>. </a:t>
                </a:r>
              </a:p>
            </p:txBody>
          </p:sp>
        </mc:Choice>
        <mc:Fallback xmlns="">
          <p:sp>
            <p:nvSpPr>
              <p:cNvPr id="4" name="Content Placeholder 4">
                <a:extLst>
                  <a:ext uri="{FF2B5EF4-FFF2-40B4-BE49-F238E27FC236}">
                    <a16:creationId xmlns:a16="http://schemas.microsoft.com/office/drawing/2014/main" id="{B45F7032-0BA7-0589-9A30-58F6EE8A91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70879"/>
                <a:ext cx="10515600" cy="917575"/>
              </a:xfrm>
              <a:blipFill>
                <a:blip r:embed="rId2"/>
                <a:stretch>
                  <a:fillRect l="-965" t="-6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34FA198-111B-3C47-DD44-C4061BAF460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2754578"/>
                <a:ext cx="10515600" cy="9175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CA" sz="2400" dirty="0"/>
                  <a:t>Performing standard tomography requires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CA" sz="2400" dirty="0"/>
                  <a:t> copies of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CA" sz="2400" dirty="0"/>
                  <a:t>, but can take advantage of the special fact that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400" dirty="0"/>
                  <a:t> was generated by a polynomial-size circuit. 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34FA198-111B-3C47-DD44-C4061BAF46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754578"/>
                <a:ext cx="10515600" cy="917575"/>
              </a:xfrm>
              <a:prstGeom prst="rect">
                <a:avLst/>
              </a:prstGeom>
              <a:blipFill>
                <a:blip r:embed="rId3"/>
                <a:stretch>
                  <a:fillRect l="-965" t="-8219" r="-1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4">
                <a:extLst>
                  <a:ext uri="{FF2B5EF4-FFF2-40B4-BE49-F238E27FC236}">
                    <a16:creationId xmlns:a16="http://schemas.microsoft.com/office/drawing/2014/main" id="{185E4AFF-6494-70E2-38CD-C3AB702C313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838277"/>
                <a:ext cx="10515600" cy="250722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CA" sz="2400" b="1" dirty="0">
                    <a:solidFill>
                      <a:srgbClr val="FFC000"/>
                    </a:solidFill>
                  </a:rPr>
                  <a:t>Idea:</a:t>
                </a:r>
                <a:r>
                  <a:rPr lang="en-CA" sz="2400" dirty="0"/>
                  <a:t> use </a:t>
                </a:r>
                <a:r>
                  <a:rPr lang="en-CA" sz="2400" b="1" i="1" dirty="0">
                    <a:solidFill>
                      <a:srgbClr val="00B0F0"/>
                    </a:solidFill>
                  </a:rPr>
                  <a:t>shadow tomography</a:t>
                </a:r>
                <a:r>
                  <a:rPr lang="en-CA" sz="2400" dirty="0"/>
                  <a:t>. Only need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400" dirty="0"/>
                  <a:t> copies of </a:t>
                </a:r>
                <a14:m>
                  <m:oMath xmlns:m="http://schemas.openxmlformats.org/officeDocument/2006/math">
                    <m:r>
                      <a:rPr lang="en-CA" sz="24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CA" sz="2400" dirty="0"/>
                  <a:t>.</a:t>
                </a:r>
              </a:p>
              <a:p>
                <a:pPr marL="0" indent="0">
                  <a:buNone/>
                </a:pPr>
                <a:endParaRPr lang="en-CA" sz="2400" dirty="0"/>
              </a:p>
              <a:p>
                <a:pPr marL="0" indent="0">
                  <a:buNone/>
                </a:pPr>
                <a:r>
                  <a:rPr lang="en-CA" sz="2400" dirty="0"/>
                  <a:t>Measure each copy of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400" dirty="0"/>
                  <a:t> using a random Clifford to get a </a:t>
                </a:r>
                <a:r>
                  <a:rPr lang="en-US" sz="2400" b="1" i="1" dirty="0">
                    <a:solidFill>
                      <a:srgbClr val="00B0F0"/>
                    </a:solidFill>
                  </a:rPr>
                  <a:t>classical dataset</a:t>
                </a:r>
                <a:r>
                  <a:rPr lang="en-US" sz="2400" dirty="0"/>
                  <a:t>.</a:t>
                </a:r>
                <a:r>
                  <a:rPr lang="en-CA" sz="2400" dirty="0"/>
                  <a:t> Given exponential time, an approximation </a:t>
                </a:r>
                <a14:m>
                  <m:oMath xmlns:m="http://schemas.openxmlformats.org/officeDocument/2006/math">
                    <m:r>
                      <a:rPr lang="en-CA" sz="24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/>
                  <a:t> can be computed from the classical dataset.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>
          <p:sp>
            <p:nvSpPr>
              <p:cNvPr id="3" name="Content Placeholder 4">
                <a:extLst>
                  <a:ext uri="{FF2B5EF4-FFF2-40B4-BE49-F238E27FC236}">
                    <a16:creationId xmlns:a16="http://schemas.microsoft.com/office/drawing/2014/main" id="{185E4AFF-6494-70E2-38CD-C3AB702C31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838277"/>
                <a:ext cx="10515600" cy="2507229"/>
              </a:xfrm>
              <a:prstGeom prst="rect">
                <a:avLst/>
              </a:prstGeom>
              <a:blipFill>
                <a:blip r:embed="rId4"/>
                <a:stretch>
                  <a:fillRect l="-965" t="-3535" r="-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594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CB0B2-C180-BFAD-A7D7-54CB9F0EA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No-Learning is a </a:t>
            </a:r>
            <a:r>
              <a:rPr lang="en-US" sz="4000" i="1" dirty="0">
                <a:solidFill>
                  <a:srgbClr val="00B0F0"/>
                </a:solidFill>
              </a:rPr>
              <a:t>computational</a:t>
            </a:r>
            <a:r>
              <a:rPr lang="en-US" sz="4000" dirty="0"/>
              <a:t> assumption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FF7775-DFC4-9B19-A7D4-63742C5D7F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113829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Like the P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400" dirty="0"/>
                  <a:t> NP conjecture, No-Learning Conjecture is about the </a:t>
                </a:r>
                <a:br>
                  <a:rPr lang="en-US" sz="2400" dirty="0"/>
                </a:br>
                <a:r>
                  <a:rPr lang="en-US" sz="2400" dirty="0"/>
                  <a:t>limits of polynomial-time computation.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FF7775-DFC4-9B19-A7D4-63742C5D7F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1138292"/>
              </a:xfrm>
              <a:blipFill>
                <a:blip r:embed="rId2"/>
                <a:stretch>
                  <a:fillRect l="-965" t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1E2BB51-224E-3034-D44A-CF6F8BF3259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2963917"/>
                <a:ext cx="10515600" cy="290873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/>
                  <a:t>Like the P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400" dirty="0"/>
                  <a:t> NP conjecture, No-Learning Conjecture is not (yet) proven. </a:t>
                </a:r>
                <a:br>
                  <a:rPr lang="en-US" sz="2400" dirty="0"/>
                </a:br>
                <a:br>
                  <a:rPr lang="en-US" sz="2400" dirty="0"/>
                </a:br>
                <a:br>
                  <a:rPr lang="en-US" sz="2400" dirty="0"/>
                </a:br>
                <a:r>
                  <a:rPr lang="en-US" sz="2400" dirty="0"/>
                  <a:t>It seems </a:t>
                </a:r>
                <a:r>
                  <a:rPr lang="en-US" sz="2400" b="1" i="1" dirty="0">
                    <a:solidFill>
                      <a:srgbClr val="FFC000"/>
                    </a:solidFill>
                  </a:rPr>
                  <a:t>very</a:t>
                </a:r>
                <a:r>
                  <a:rPr lang="en-US" sz="2400" dirty="0"/>
                  <a:t> difficult given our knowledge of complexity theory: </a:t>
                </a:r>
                <a:br>
                  <a:rPr lang="en-US" sz="2400" dirty="0"/>
                </a:br>
                <a:r>
                  <a:rPr lang="en-US" sz="2400" dirty="0"/>
                  <a:t>if No-Learning Conjecture is true, then P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400" dirty="0"/>
                  <a:t> PSPACE.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While easier than P vs NP, we currently have no viable approaches to proving this either.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1E2BB51-224E-3034-D44A-CF6F8BF325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963917"/>
                <a:ext cx="10515600" cy="2908737"/>
              </a:xfrm>
              <a:prstGeom prst="rect">
                <a:avLst/>
              </a:prstGeom>
              <a:blipFill>
                <a:blip r:embed="rId3"/>
                <a:stretch>
                  <a:fillRect l="-965" t="-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640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BADFB3-CB5F-8588-7E2C-6D78B66BD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73A1B-119E-EF68-B2B0-78E58EC1D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No-Learning is a </a:t>
            </a:r>
            <a:r>
              <a:rPr lang="en-US" sz="4000" i="1" dirty="0">
                <a:solidFill>
                  <a:srgbClr val="00B0F0"/>
                </a:solidFill>
              </a:rPr>
              <a:t>computational</a:t>
            </a:r>
            <a:r>
              <a:rPr lang="en-US" sz="4000" dirty="0"/>
              <a:t> assumption</a:t>
            </a:r>
          </a:p>
        </p:txBody>
      </p:sp>
      <p:pic>
        <p:nvPicPr>
          <p:cNvPr id="3074" name="Picture 2" descr="List of highest mountains on Earth - Wikipedia">
            <a:extLst>
              <a:ext uri="{FF2B5EF4-FFF2-40B4-BE49-F238E27FC236}">
                <a16:creationId xmlns:a16="http://schemas.microsoft.com/office/drawing/2014/main" id="{115AB720-F5AE-A4A8-C7F3-7937B4BEE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221" y="1690688"/>
            <a:ext cx="81280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5B6792E-9D98-DAB4-BA67-AEFDD07E7627}"/>
                  </a:ext>
                </a:extLst>
              </p:cNvPr>
              <p:cNvSpPr txBox="1"/>
              <p:nvPr/>
            </p:nvSpPr>
            <p:spPr>
              <a:xfrm>
                <a:off x="3760077" y="2448270"/>
                <a:ext cx="93804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1800" b="1" dirty="0">
                    <a:solidFill>
                      <a:srgbClr val="FFFF00"/>
                    </a:solidFill>
                  </a:rPr>
                  <a:t>P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1800" b="1" dirty="0">
                    <a:solidFill>
                      <a:srgbClr val="FFFF00"/>
                    </a:solidFill>
                  </a:rPr>
                  <a:t> NP </a:t>
                </a:r>
                <a:endParaRPr lang="en-US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5B6792E-9D98-DAB4-BA67-AEFDD07E7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077" y="2448270"/>
                <a:ext cx="938048" cy="369332"/>
              </a:xfrm>
              <a:prstGeom prst="rect">
                <a:avLst/>
              </a:prstGeom>
              <a:blipFill>
                <a:blip r:embed="rId3"/>
                <a:stretch>
                  <a:fillRect l="-6667" t="-6667" r="-5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1D7D4C0-48B3-CF1F-760E-79C3A1A532C4}"/>
                  </a:ext>
                </a:extLst>
              </p:cNvPr>
              <p:cNvSpPr txBox="1"/>
              <p:nvPr/>
            </p:nvSpPr>
            <p:spPr>
              <a:xfrm>
                <a:off x="4495800" y="3449174"/>
                <a:ext cx="147933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1800" b="1" dirty="0">
                    <a:solidFill>
                      <a:srgbClr val="FFFF00"/>
                    </a:solidFill>
                  </a:rPr>
                  <a:t>P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1800" b="1" dirty="0">
                    <a:solidFill>
                      <a:srgbClr val="FFFF00"/>
                    </a:solidFill>
                  </a:rPr>
                  <a:t> PSPACE </a:t>
                </a:r>
                <a:endParaRPr lang="en-US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1D7D4C0-48B3-CF1F-760E-79C3A1A532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3449174"/>
                <a:ext cx="1479330" cy="369332"/>
              </a:xfrm>
              <a:prstGeom prst="rect">
                <a:avLst/>
              </a:prstGeom>
              <a:blipFill>
                <a:blip r:embed="rId4"/>
                <a:stretch>
                  <a:fillRect l="-4274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0292A0E-AD0B-51ED-FE86-99FC58C7165A}"/>
              </a:ext>
            </a:extLst>
          </p:cNvPr>
          <p:cNvCxnSpPr>
            <a:cxnSpLocks/>
          </p:cNvCxnSpPr>
          <p:nvPr/>
        </p:nvCxnSpPr>
        <p:spPr>
          <a:xfrm>
            <a:off x="4698125" y="2632936"/>
            <a:ext cx="732111" cy="243322"/>
          </a:xfrm>
          <a:prstGeom prst="straightConnector1">
            <a:avLst/>
          </a:prstGeom>
          <a:ln w="57150">
            <a:solidFill>
              <a:srgbClr val="FF7DF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7775EF9-C125-A230-65B0-6C8FE52E949B}"/>
              </a:ext>
            </a:extLst>
          </p:cNvPr>
          <p:cNvCxnSpPr>
            <a:cxnSpLocks/>
          </p:cNvCxnSpPr>
          <p:nvPr/>
        </p:nvCxnSpPr>
        <p:spPr>
          <a:xfrm>
            <a:off x="5975130" y="3806197"/>
            <a:ext cx="677918" cy="234504"/>
          </a:xfrm>
          <a:prstGeom prst="straightConnector1">
            <a:avLst/>
          </a:prstGeom>
          <a:ln w="57150">
            <a:solidFill>
              <a:srgbClr val="FF7DF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6DDF80D-9F62-8E9B-73A8-B9C1D9DC25AF}"/>
              </a:ext>
            </a:extLst>
          </p:cNvPr>
          <p:cNvCxnSpPr>
            <a:cxnSpLocks/>
          </p:cNvCxnSpPr>
          <p:nvPr/>
        </p:nvCxnSpPr>
        <p:spPr>
          <a:xfrm flipH="1">
            <a:off x="7602375" y="2706468"/>
            <a:ext cx="777765" cy="619565"/>
          </a:xfrm>
          <a:prstGeom prst="straightConnector1">
            <a:avLst/>
          </a:prstGeom>
          <a:ln w="57150">
            <a:solidFill>
              <a:srgbClr val="FF7DF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272DD9A-5FC7-7631-C735-E73CA38CB933}"/>
              </a:ext>
            </a:extLst>
          </p:cNvPr>
          <p:cNvSpPr txBox="1"/>
          <p:nvPr/>
        </p:nvSpPr>
        <p:spPr>
          <a:xfrm>
            <a:off x="8469478" y="2337136"/>
            <a:ext cx="147933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FF00"/>
                </a:solidFill>
              </a:rPr>
              <a:t>No-Learning Conjecture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03AE3A-9B33-00C5-6C6B-CB2140672CDD}"/>
              </a:ext>
            </a:extLst>
          </p:cNvPr>
          <p:cNvSpPr txBox="1"/>
          <p:nvPr/>
        </p:nvSpPr>
        <p:spPr>
          <a:xfrm>
            <a:off x="2319721" y="5023123"/>
            <a:ext cx="147933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FF00"/>
                </a:solidFill>
              </a:rPr>
              <a:t>We are here</a:t>
            </a:r>
            <a:endParaRPr lang="en-US" b="1" dirty="0">
              <a:solidFill>
                <a:srgbClr val="FFFF00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B1A5849-8837-8425-DA64-53484949C13F}"/>
              </a:ext>
            </a:extLst>
          </p:cNvPr>
          <p:cNvCxnSpPr>
            <a:cxnSpLocks/>
          </p:cNvCxnSpPr>
          <p:nvPr/>
        </p:nvCxnSpPr>
        <p:spPr>
          <a:xfrm>
            <a:off x="3794235" y="5361873"/>
            <a:ext cx="701565" cy="594032"/>
          </a:xfrm>
          <a:prstGeom prst="straightConnector1">
            <a:avLst/>
          </a:prstGeom>
          <a:ln w="57150">
            <a:solidFill>
              <a:srgbClr val="FF7DF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33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27C975-6383-53D1-3673-AEA1D501F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7DE0C-468E-D51B-5642-8B3090148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for the No-Learning Conjecture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49CBE88-0790-FD1C-E478-1654BD24B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19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We can’t prove the No-Learning Conjecture, but we can try to give evidence for it.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96D71CB-04D7-8387-DC70-14402504862C}"/>
              </a:ext>
            </a:extLst>
          </p:cNvPr>
          <p:cNvSpPr/>
          <p:nvPr/>
        </p:nvSpPr>
        <p:spPr>
          <a:xfrm>
            <a:off x="756724" y="2589322"/>
            <a:ext cx="10678551" cy="2093037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EC4E78-90F8-BA50-7464-73190D7B3C9D}"/>
              </a:ext>
            </a:extLst>
          </p:cNvPr>
          <p:cNvSpPr txBox="1"/>
          <p:nvPr/>
        </p:nvSpPr>
        <p:spPr>
          <a:xfrm>
            <a:off x="1014630" y="2785664"/>
            <a:ext cx="10162735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Evidence #1: Analyzing best-known learning algorithms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DEE47940-2AB7-A6F5-50B0-EA6E356BB9C6}"/>
              </a:ext>
            </a:extLst>
          </p:cNvPr>
          <p:cNvSpPr txBox="1">
            <a:spLocks/>
          </p:cNvSpPr>
          <p:nvPr/>
        </p:nvSpPr>
        <p:spPr>
          <a:xfrm>
            <a:off x="1014630" y="3409095"/>
            <a:ext cx="10515600" cy="1878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</a:rPr>
              <a:t>The recently circuit-learning algorithms (Landau-Liu 2024, Huang, et al. 2024, </a:t>
            </a:r>
            <a:r>
              <a:rPr lang="en-US" sz="2400" dirty="0" err="1">
                <a:solidFill>
                  <a:schemeClr val="bg1"/>
                </a:solidFill>
              </a:rPr>
              <a:t>Fefferman</a:t>
            </a:r>
            <a:r>
              <a:rPr lang="en-US" sz="2400" dirty="0">
                <a:solidFill>
                  <a:schemeClr val="bg1"/>
                </a:solidFill>
              </a:rPr>
              <a:t>-Ghosh-Zhan 2024) are based on algorithmic ideas that appear to have an inherent exponential dependence on the depth of the circuit.</a:t>
            </a:r>
          </a:p>
        </p:txBody>
      </p:sp>
    </p:spTree>
    <p:extLst>
      <p:ext uri="{BB962C8B-B14F-4D97-AF65-F5344CB8AC3E}">
        <p14:creationId xmlns:p14="http://schemas.microsoft.com/office/powerpoint/2010/main" val="1694234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F5CD1-51C2-AFC5-940C-258CADD99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for the No-Learning Conjecture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AAE7035-D002-499C-4CEA-E2D9CCB36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19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We can’t prove the No-Learning Conjecture, but we can try to give evidence for it.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7E466DB-4C0B-0026-F487-8CD991633AA9}"/>
              </a:ext>
            </a:extLst>
          </p:cNvPr>
          <p:cNvSpPr/>
          <p:nvPr/>
        </p:nvSpPr>
        <p:spPr>
          <a:xfrm>
            <a:off x="756724" y="2589322"/>
            <a:ext cx="10678551" cy="1951147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8F2695-F036-4553-3ED2-4AA9D75A7BB9}"/>
              </a:ext>
            </a:extLst>
          </p:cNvPr>
          <p:cNvSpPr txBox="1"/>
          <p:nvPr/>
        </p:nvSpPr>
        <p:spPr>
          <a:xfrm>
            <a:off x="1014630" y="2785664"/>
            <a:ext cx="10162735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Evidence #2: Black-box lower bounds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BA7572C0-63C5-6735-8EF8-C7A132FC6D41}"/>
              </a:ext>
            </a:extLst>
          </p:cNvPr>
          <p:cNvSpPr txBox="1">
            <a:spLocks/>
          </p:cNvSpPr>
          <p:nvPr/>
        </p:nvSpPr>
        <p:spPr>
          <a:xfrm>
            <a:off x="1014630" y="3409096"/>
            <a:ext cx="10515600" cy="92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</a:rPr>
              <a:t>If we model polynomial-sized circuits as black-boxes that prepare </a:t>
            </a:r>
            <a:r>
              <a:rPr lang="en-US" sz="2400" dirty="0" err="1">
                <a:solidFill>
                  <a:schemeClr val="bg1"/>
                </a:solidFill>
              </a:rPr>
              <a:t>Haar</a:t>
            </a:r>
            <a:r>
              <a:rPr lang="en-US" sz="2400" dirty="0">
                <a:solidFill>
                  <a:schemeClr val="bg1"/>
                </a:solidFill>
              </a:rPr>
              <a:t>-random-looking states, then solving the learning task requires exponential time. </a:t>
            </a:r>
          </a:p>
        </p:txBody>
      </p:sp>
    </p:spTree>
    <p:extLst>
      <p:ext uri="{BB962C8B-B14F-4D97-AF65-F5344CB8AC3E}">
        <p14:creationId xmlns:p14="http://schemas.microsoft.com/office/powerpoint/2010/main" val="3148367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9E370E-CF38-006C-5D5A-9A84FA59A8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90B43-D771-F681-7E7B-E93D04EFB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for the No-Learning Conjecture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19A777B-65D9-D620-BAD8-378424804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19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We can’t prove the No-Learning Conjecture, but we can try to give evidence for it.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015D2CE-2D6C-43E7-8EE6-A46F0C223D53}"/>
              </a:ext>
            </a:extLst>
          </p:cNvPr>
          <p:cNvSpPr/>
          <p:nvPr/>
        </p:nvSpPr>
        <p:spPr>
          <a:xfrm>
            <a:off x="756724" y="2589322"/>
            <a:ext cx="10678551" cy="1951147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84B835-8A5A-7484-A05D-1CA341F9E946}"/>
              </a:ext>
            </a:extLst>
          </p:cNvPr>
          <p:cNvSpPr txBox="1"/>
          <p:nvPr/>
        </p:nvSpPr>
        <p:spPr>
          <a:xfrm>
            <a:off x="1014630" y="2785664"/>
            <a:ext cx="10162735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Evidence #3: Hardness from post-quantum cryptography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90F9D705-25D0-4E09-E367-FB116700AF25}"/>
              </a:ext>
            </a:extLst>
          </p:cNvPr>
          <p:cNvSpPr txBox="1">
            <a:spLocks/>
          </p:cNvSpPr>
          <p:nvPr/>
        </p:nvSpPr>
        <p:spPr>
          <a:xfrm>
            <a:off x="1014630" y="3409096"/>
            <a:ext cx="10515600" cy="92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</a:rPr>
              <a:t>Assuming that </a:t>
            </a:r>
            <a:r>
              <a:rPr lang="en-US" sz="2400" dirty="0" err="1">
                <a:solidFill>
                  <a:schemeClr val="bg1"/>
                </a:solidFill>
              </a:rPr>
              <a:t>RingLWE</a:t>
            </a:r>
            <a:r>
              <a:rPr lang="en-US" sz="2400" dirty="0">
                <a:solidFill>
                  <a:schemeClr val="bg1"/>
                </a:solidFill>
              </a:rPr>
              <a:t> cannot be efficiently solved by a quantum computer, then the Computational No-Learning Conjecture holds. (Zhang, et al 2023).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FE8E8-DFD5-F023-49F9-6E607487FBCE}"/>
              </a:ext>
            </a:extLst>
          </p:cNvPr>
          <p:cNvSpPr txBox="1">
            <a:spLocks/>
          </p:cNvSpPr>
          <p:nvPr/>
        </p:nvSpPr>
        <p:spPr>
          <a:xfrm>
            <a:off x="919675" y="5155292"/>
            <a:ext cx="10515600" cy="1181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The hardness of </a:t>
            </a:r>
            <a:r>
              <a:rPr lang="en-US" sz="2400" dirty="0" err="1"/>
              <a:t>RingLWE</a:t>
            </a:r>
            <a:r>
              <a:rPr lang="en-US" sz="2400" dirty="0"/>
              <a:t> might be believable, but mathematically speaking it is a </a:t>
            </a:r>
            <a:r>
              <a:rPr lang="en-US" sz="2400" b="1" dirty="0">
                <a:solidFill>
                  <a:srgbClr val="00B0F0"/>
                </a:solidFill>
              </a:rPr>
              <a:t>much more</a:t>
            </a:r>
            <a:r>
              <a:rPr lang="en-US" sz="2400" dirty="0"/>
              <a:t> difficult conjecture.</a:t>
            </a:r>
          </a:p>
        </p:txBody>
      </p:sp>
    </p:spTree>
    <p:extLst>
      <p:ext uri="{BB962C8B-B14F-4D97-AF65-F5344CB8AC3E}">
        <p14:creationId xmlns:p14="http://schemas.microsoft.com/office/powerpoint/2010/main" val="269299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ist of highest mountains on Earth - Wikipedia">
            <a:extLst>
              <a:ext uri="{FF2B5EF4-FFF2-40B4-BE49-F238E27FC236}">
                <a16:creationId xmlns:a16="http://schemas.microsoft.com/office/drawing/2014/main" id="{49231E58-A4F0-F7EA-D89D-5C6460947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221" y="1690688"/>
            <a:ext cx="81280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8CAB592-132A-D004-E632-7C9D1ABCBE66}"/>
                  </a:ext>
                </a:extLst>
              </p:cNvPr>
              <p:cNvSpPr txBox="1"/>
              <p:nvPr/>
            </p:nvSpPr>
            <p:spPr>
              <a:xfrm>
                <a:off x="3760077" y="2448270"/>
                <a:ext cx="93804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1800" b="1" dirty="0">
                    <a:solidFill>
                      <a:srgbClr val="FFFF00"/>
                    </a:solidFill>
                  </a:rPr>
                  <a:t>P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1800" b="1" dirty="0">
                    <a:solidFill>
                      <a:srgbClr val="FFFF00"/>
                    </a:solidFill>
                  </a:rPr>
                  <a:t> NP </a:t>
                </a:r>
                <a:endParaRPr lang="en-US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8CAB592-132A-D004-E632-7C9D1ABCBE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077" y="2448270"/>
                <a:ext cx="938048" cy="369332"/>
              </a:xfrm>
              <a:prstGeom prst="rect">
                <a:avLst/>
              </a:prstGeom>
              <a:blipFill>
                <a:blip r:embed="rId3"/>
                <a:stretch>
                  <a:fillRect l="-6667" t="-6667" r="-5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DB6FC47-45EF-9702-0D3F-639BF3FE1214}"/>
                  </a:ext>
                </a:extLst>
              </p:cNvPr>
              <p:cNvSpPr txBox="1"/>
              <p:nvPr/>
            </p:nvSpPr>
            <p:spPr>
              <a:xfrm>
                <a:off x="4495800" y="3449174"/>
                <a:ext cx="147933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1800" b="1" dirty="0">
                    <a:solidFill>
                      <a:srgbClr val="FFFF00"/>
                    </a:solidFill>
                  </a:rPr>
                  <a:t>P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1800" b="1" dirty="0">
                    <a:solidFill>
                      <a:srgbClr val="FFFF00"/>
                    </a:solidFill>
                  </a:rPr>
                  <a:t> PSPACE </a:t>
                </a:r>
                <a:endParaRPr lang="en-US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DB6FC47-45EF-9702-0D3F-639BF3FE12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3449174"/>
                <a:ext cx="1479330" cy="369332"/>
              </a:xfrm>
              <a:prstGeom prst="rect">
                <a:avLst/>
              </a:prstGeom>
              <a:blipFill>
                <a:blip r:embed="rId4"/>
                <a:stretch>
                  <a:fillRect l="-4274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9EFB4B9-A1BB-D06D-04E2-C1C6758E89F0}"/>
              </a:ext>
            </a:extLst>
          </p:cNvPr>
          <p:cNvCxnSpPr>
            <a:cxnSpLocks/>
          </p:cNvCxnSpPr>
          <p:nvPr/>
        </p:nvCxnSpPr>
        <p:spPr>
          <a:xfrm>
            <a:off x="4698125" y="2632936"/>
            <a:ext cx="732111" cy="243322"/>
          </a:xfrm>
          <a:prstGeom prst="straightConnector1">
            <a:avLst/>
          </a:prstGeom>
          <a:ln w="57150">
            <a:solidFill>
              <a:srgbClr val="FF7DF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8256771-9C16-FC98-C570-CCA88FC983CD}"/>
              </a:ext>
            </a:extLst>
          </p:cNvPr>
          <p:cNvCxnSpPr>
            <a:cxnSpLocks/>
          </p:cNvCxnSpPr>
          <p:nvPr/>
        </p:nvCxnSpPr>
        <p:spPr>
          <a:xfrm>
            <a:off x="5975130" y="3806197"/>
            <a:ext cx="677918" cy="234504"/>
          </a:xfrm>
          <a:prstGeom prst="straightConnector1">
            <a:avLst/>
          </a:prstGeom>
          <a:ln w="57150">
            <a:solidFill>
              <a:srgbClr val="FF7DF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FC7F543-4726-1133-CA40-BDB409FEB4BE}"/>
              </a:ext>
            </a:extLst>
          </p:cNvPr>
          <p:cNvCxnSpPr>
            <a:cxnSpLocks/>
          </p:cNvCxnSpPr>
          <p:nvPr/>
        </p:nvCxnSpPr>
        <p:spPr>
          <a:xfrm flipH="1">
            <a:off x="7602375" y="2706468"/>
            <a:ext cx="777765" cy="619565"/>
          </a:xfrm>
          <a:prstGeom prst="straightConnector1">
            <a:avLst/>
          </a:prstGeom>
          <a:ln w="57150">
            <a:solidFill>
              <a:srgbClr val="FF7DF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4751BF4-B24E-A319-0F10-717D911C08B3}"/>
              </a:ext>
            </a:extLst>
          </p:cNvPr>
          <p:cNvSpPr txBox="1"/>
          <p:nvPr/>
        </p:nvSpPr>
        <p:spPr>
          <a:xfrm>
            <a:off x="8469478" y="2337136"/>
            <a:ext cx="147933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FF00"/>
                </a:solidFill>
              </a:rPr>
              <a:t>No-Learning Conjecture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39C146-3040-9776-BE6B-1BE678B935F7}"/>
              </a:ext>
            </a:extLst>
          </p:cNvPr>
          <p:cNvSpPr txBox="1"/>
          <p:nvPr/>
        </p:nvSpPr>
        <p:spPr>
          <a:xfrm>
            <a:off x="2319721" y="5023123"/>
            <a:ext cx="147933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FF00"/>
                </a:solidFill>
              </a:rPr>
              <a:t>We are here</a:t>
            </a:r>
            <a:endParaRPr lang="en-US" b="1" dirty="0">
              <a:solidFill>
                <a:srgbClr val="FFFF00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B366239-404B-C28E-7C5E-85FAF1DAAEDC}"/>
              </a:ext>
            </a:extLst>
          </p:cNvPr>
          <p:cNvCxnSpPr>
            <a:cxnSpLocks/>
          </p:cNvCxnSpPr>
          <p:nvPr/>
        </p:nvCxnSpPr>
        <p:spPr>
          <a:xfrm>
            <a:off x="3794235" y="5361873"/>
            <a:ext cx="701565" cy="594032"/>
          </a:xfrm>
          <a:prstGeom prst="straightConnector1">
            <a:avLst/>
          </a:prstGeom>
          <a:ln w="57150">
            <a:solidFill>
              <a:srgbClr val="FF7DF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543D93A-8163-B0EE-C782-05076C5D5FBA}"/>
              </a:ext>
            </a:extLst>
          </p:cNvPr>
          <p:cNvSpPr txBox="1"/>
          <p:nvPr/>
        </p:nvSpPr>
        <p:spPr>
          <a:xfrm>
            <a:off x="7116110" y="1136578"/>
            <a:ext cx="209303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rgbClr val="FFFF00"/>
                </a:solidFill>
              </a:rPr>
              <a:t>RingLWE</a:t>
            </a:r>
            <a:r>
              <a:rPr lang="en-US" sz="1800" b="1" dirty="0">
                <a:solidFill>
                  <a:srgbClr val="FFFF00"/>
                </a:solidFill>
              </a:rPr>
              <a:t> is hard</a:t>
            </a:r>
            <a:endParaRPr lang="en-US" b="1" dirty="0">
              <a:solidFill>
                <a:srgbClr val="FFFF00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DBF8B4A-E08B-C454-92A3-F4786E663FAA}"/>
              </a:ext>
            </a:extLst>
          </p:cNvPr>
          <p:cNvCxnSpPr>
            <a:cxnSpLocks/>
          </p:cNvCxnSpPr>
          <p:nvPr/>
        </p:nvCxnSpPr>
        <p:spPr>
          <a:xfrm flipH="1" flipV="1">
            <a:off x="5975129" y="1054652"/>
            <a:ext cx="1140980" cy="163852"/>
          </a:xfrm>
          <a:prstGeom prst="straightConnector1">
            <a:avLst/>
          </a:prstGeom>
          <a:ln w="57150">
            <a:solidFill>
              <a:srgbClr val="FF7DF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28" name="Picture 4" descr="Moon PNG transparent image download, size: 2400x2400px">
            <a:extLst>
              <a:ext uri="{FF2B5EF4-FFF2-40B4-BE49-F238E27FC236}">
                <a16:creationId xmlns:a16="http://schemas.microsoft.com/office/drawing/2014/main" id="{7783E941-72A4-BEDB-9E4E-2748D075B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890" y="381069"/>
            <a:ext cx="899239" cy="89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29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09871-02B2-FE55-0327-BC73FC0D9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Theory of machine learning vs cryptography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EF7B04C-061F-7D6C-1B47-900145D7528F}"/>
              </a:ext>
            </a:extLst>
          </p:cNvPr>
          <p:cNvSpPr txBox="1">
            <a:spLocks/>
          </p:cNvSpPr>
          <p:nvPr/>
        </p:nvSpPr>
        <p:spPr>
          <a:xfrm>
            <a:off x="838200" y="2621448"/>
            <a:ext cx="10515600" cy="1074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D9C806F-EE3C-7FF0-C6A8-632FAFB0C569}"/>
              </a:ext>
            </a:extLst>
          </p:cNvPr>
          <p:cNvSpPr txBox="1">
            <a:spLocks/>
          </p:cNvSpPr>
          <p:nvPr/>
        </p:nvSpPr>
        <p:spPr>
          <a:xfrm>
            <a:off x="838200" y="1677964"/>
            <a:ext cx="10515600" cy="4081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FFC000"/>
                </a:solidFill>
              </a:rPr>
              <a:t>Two sides of the same coin</a:t>
            </a:r>
            <a:endParaRPr lang="en-US" sz="2400" dirty="0"/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2400" dirty="0"/>
              <a:t>Secure cryptography implies that some learning tasks are intractable.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>
                <a:solidFill>
                  <a:srgbClr val="00B0F0"/>
                </a:solidFill>
              </a:rPr>
              <a:t>Example</a:t>
            </a:r>
            <a:r>
              <a:rPr lang="en-US" sz="2400" dirty="0"/>
              <a:t>: assuming security of lattice crypto, it is hard to train neural nets  on simple data sets.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2400" dirty="0"/>
              <a:t>Hard learning tasks can be used to build cryptosystems.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sz="2400" dirty="0">
                <a:solidFill>
                  <a:srgbClr val="00B0F0"/>
                </a:solidFill>
              </a:rPr>
              <a:t>Example</a:t>
            </a:r>
            <a:r>
              <a:rPr lang="en-US" sz="2400" dirty="0"/>
              <a:t>: the hardness of the “Learning with Errors” problem is the basis for most post-quantum cryptography.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774AD59-5BF9-071C-A7D1-1C6296D0D5E6}"/>
              </a:ext>
            </a:extLst>
          </p:cNvPr>
          <p:cNvSpPr txBox="1">
            <a:spLocks/>
          </p:cNvSpPr>
          <p:nvPr/>
        </p:nvSpPr>
        <p:spPr>
          <a:xfrm>
            <a:off x="838200" y="5918290"/>
            <a:ext cx="10515600" cy="704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An extremely fruitful interaction for the last 40 years.</a:t>
            </a:r>
          </a:p>
        </p:txBody>
      </p:sp>
    </p:spTree>
    <p:extLst>
      <p:ext uri="{BB962C8B-B14F-4D97-AF65-F5344CB8AC3E}">
        <p14:creationId xmlns:p14="http://schemas.microsoft.com/office/powerpoint/2010/main" val="5078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629A28-D164-6F73-E902-2974CC321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36726"/>
            <a:ext cx="10515600" cy="2852737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The foundations of</a:t>
            </a:r>
            <a:b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en-US" dirty="0">
                <a:solidFill>
                  <a:srgbClr val="FFC000"/>
                </a:solidFill>
              </a:rPr>
              <a:t>quantum cryptography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7D9A27-4421-007E-C3C5-6219C1E099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964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17ED2E-37D8-A2C8-1524-50BD4C703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9710F5C-D1A7-2DC2-583A-14C339C29A6F}"/>
              </a:ext>
            </a:extLst>
          </p:cNvPr>
          <p:cNvCxnSpPr>
            <a:cxnSpLocks/>
          </p:cNvCxnSpPr>
          <p:nvPr/>
        </p:nvCxnSpPr>
        <p:spPr>
          <a:xfrm>
            <a:off x="6384152" y="1347432"/>
            <a:ext cx="0" cy="5316456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D054030-02E6-9A38-8519-99F1ABE99D3A}"/>
              </a:ext>
            </a:extLst>
          </p:cNvPr>
          <p:cNvCxnSpPr>
            <a:cxnSpLocks/>
          </p:cNvCxnSpPr>
          <p:nvPr/>
        </p:nvCxnSpPr>
        <p:spPr>
          <a:xfrm>
            <a:off x="8058573" y="1404029"/>
            <a:ext cx="0" cy="5316456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DE23988-07C0-DD42-0AF0-84B20066D4B0}"/>
              </a:ext>
            </a:extLst>
          </p:cNvPr>
          <p:cNvCxnSpPr>
            <a:cxnSpLocks/>
          </p:cNvCxnSpPr>
          <p:nvPr/>
        </p:nvCxnSpPr>
        <p:spPr>
          <a:xfrm>
            <a:off x="10164115" y="1404029"/>
            <a:ext cx="0" cy="5316456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8E63146-58DB-B478-CE3B-3EE19F8FC4CD}"/>
              </a:ext>
            </a:extLst>
          </p:cNvPr>
          <p:cNvCxnSpPr>
            <a:cxnSpLocks/>
          </p:cNvCxnSpPr>
          <p:nvPr/>
        </p:nvCxnSpPr>
        <p:spPr>
          <a:xfrm>
            <a:off x="2798741" y="1370388"/>
            <a:ext cx="0" cy="5316456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0B100CA-0461-7725-92E3-8385E6734C96}"/>
              </a:ext>
            </a:extLst>
          </p:cNvPr>
          <p:cNvSpPr txBox="1"/>
          <p:nvPr/>
        </p:nvSpPr>
        <p:spPr>
          <a:xfrm>
            <a:off x="2913117" y="4117438"/>
            <a:ext cx="17808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Private-key encryption</a:t>
            </a:r>
            <a:br>
              <a:rPr lang="en-US" dirty="0"/>
            </a:br>
            <a:r>
              <a:rPr lang="en-US" dirty="0"/>
              <a:t>(e.g., AES)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9D1F83-07BE-4AAC-536F-4C0CC67C9C9E}"/>
              </a:ext>
            </a:extLst>
          </p:cNvPr>
          <p:cNvSpPr txBox="1"/>
          <p:nvPr/>
        </p:nvSpPr>
        <p:spPr>
          <a:xfrm>
            <a:off x="8026488" y="3883119"/>
            <a:ext cx="2180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Public-key encryption</a:t>
            </a:r>
          </a:p>
          <a:p>
            <a:pPr algn="ctr"/>
            <a:r>
              <a:rPr lang="en-US" dirty="0"/>
              <a:t>(e.g., RSA, </a:t>
            </a:r>
            <a:r>
              <a:rPr lang="en-US" dirty="0" err="1"/>
              <a:t>Kyber</a:t>
            </a:r>
            <a:r>
              <a:rPr lang="en-US" dirty="0"/>
              <a:t>, ..)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BB859D-0FD5-4263-ABDF-C005BC9C4EC8}"/>
              </a:ext>
            </a:extLst>
          </p:cNvPr>
          <p:cNvSpPr txBox="1"/>
          <p:nvPr/>
        </p:nvSpPr>
        <p:spPr>
          <a:xfrm>
            <a:off x="4412909" y="4095995"/>
            <a:ext cx="2180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Digital</a:t>
            </a:r>
          </a:p>
          <a:p>
            <a:pPr algn="ctr"/>
            <a:r>
              <a:rPr lang="en-US" dirty="0"/>
              <a:t> signatures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F27EF3-1DBE-7F62-EDE7-4E45FED166FA}"/>
              </a:ext>
            </a:extLst>
          </p:cNvPr>
          <p:cNvSpPr txBox="1"/>
          <p:nvPr/>
        </p:nvSpPr>
        <p:spPr>
          <a:xfrm>
            <a:off x="6095788" y="4540221"/>
            <a:ext cx="2180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Secure </a:t>
            </a:r>
            <a:br>
              <a:rPr lang="en-US" dirty="0"/>
            </a:br>
            <a:r>
              <a:rPr lang="en-US" dirty="0"/>
              <a:t>multiparty</a:t>
            </a:r>
            <a:br>
              <a:rPr lang="en-US" dirty="0"/>
            </a:br>
            <a:r>
              <a:rPr lang="en-US" dirty="0"/>
              <a:t>computation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8CFC2D-14A3-A185-D50A-4927FA6123BA}"/>
              </a:ext>
            </a:extLst>
          </p:cNvPr>
          <p:cNvSpPr txBox="1"/>
          <p:nvPr/>
        </p:nvSpPr>
        <p:spPr>
          <a:xfrm>
            <a:off x="10152255" y="4359600"/>
            <a:ext cx="2180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Fully homomorphic</a:t>
            </a:r>
            <a:br>
              <a:rPr lang="en-US" dirty="0"/>
            </a:br>
            <a:r>
              <a:rPr lang="en-US" dirty="0"/>
              <a:t>encryption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F04D7D-26B9-1D43-703A-FC2D4F648511}"/>
              </a:ext>
            </a:extLst>
          </p:cNvPr>
          <p:cNvSpPr txBox="1"/>
          <p:nvPr/>
        </p:nvSpPr>
        <p:spPr>
          <a:xfrm>
            <a:off x="2687893" y="5722693"/>
            <a:ext cx="218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Bit commitments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1D5616-1730-DC81-C5C7-E6AB34EC616D}"/>
              </a:ext>
            </a:extLst>
          </p:cNvPr>
          <p:cNvSpPr txBox="1"/>
          <p:nvPr/>
        </p:nvSpPr>
        <p:spPr>
          <a:xfrm>
            <a:off x="4310884" y="5227786"/>
            <a:ext cx="2180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Zero-knowledge proofs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CF90DA-1CFB-D945-B34E-F11CCBF69465}"/>
              </a:ext>
            </a:extLst>
          </p:cNvPr>
          <p:cNvSpPr txBox="1"/>
          <p:nvPr/>
        </p:nvSpPr>
        <p:spPr>
          <a:xfrm>
            <a:off x="9931062" y="5530296"/>
            <a:ext cx="2180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Identity-based encryption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2280C6-94DD-275F-3588-4C3FB4DFF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landscape of </a:t>
            </a:r>
            <a:r>
              <a:rPr lang="en-US" i="1" dirty="0">
                <a:solidFill>
                  <a:srgbClr val="00B0F0"/>
                </a:solidFill>
              </a:rPr>
              <a:t>classical</a:t>
            </a:r>
            <a:r>
              <a:rPr lang="en-US" dirty="0"/>
              <a:t> cryptography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B45D8A-FBE8-26C0-73FF-BEA2B5F25407}"/>
              </a:ext>
            </a:extLst>
          </p:cNvPr>
          <p:cNvSpPr txBox="1"/>
          <p:nvPr/>
        </p:nvSpPr>
        <p:spPr>
          <a:xfrm>
            <a:off x="517334" y="4519135"/>
            <a:ext cx="1780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One-time pad</a:t>
            </a:r>
          </a:p>
          <a:p>
            <a:pPr algn="ctr"/>
            <a:r>
              <a:rPr lang="en-US" dirty="0"/>
              <a:t>Encryption</a:t>
            </a:r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739FAAED-4540-1290-16C1-CC2D00B34020}"/>
              </a:ext>
            </a:extLst>
          </p:cNvPr>
          <p:cNvSpPr/>
          <p:nvPr/>
        </p:nvSpPr>
        <p:spPr>
          <a:xfrm>
            <a:off x="77314" y="3005036"/>
            <a:ext cx="12065876" cy="830199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10800000" scaled="0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225F9ED-4529-16DA-4F1D-EA8B6333D739}"/>
              </a:ext>
            </a:extLst>
          </p:cNvPr>
          <p:cNvSpPr txBox="1"/>
          <p:nvPr/>
        </p:nvSpPr>
        <p:spPr>
          <a:xfrm>
            <a:off x="8913" y="3601547"/>
            <a:ext cx="2693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</a:rPr>
              <a:t>Functionalities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0A97CB-7475-C964-7E1F-8971544F17C0}"/>
              </a:ext>
            </a:extLst>
          </p:cNvPr>
          <p:cNvSpPr txBox="1"/>
          <p:nvPr/>
        </p:nvSpPr>
        <p:spPr>
          <a:xfrm>
            <a:off x="193188" y="3247014"/>
            <a:ext cx="1976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Less sophisticated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45B08E9-8C13-FDA7-3311-6938D4B38000}"/>
              </a:ext>
            </a:extLst>
          </p:cNvPr>
          <p:cNvSpPr txBox="1"/>
          <p:nvPr/>
        </p:nvSpPr>
        <p:spPr>
          <a:xfrm>
            <a:off x="-364210" y="2715333"/>
            <a:ext cx="2693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</a:rPr>
              <a:t>Primitives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F9E7119-FD63-98A5-3F44-555FA888E7AB}"/>
              </a:ext>
            </a:extLst>
          </p:cNvPr>
          <p:cNvSpPr txBox="1"/>
          <p:nvPr/>
        </p:nvSpPr>
        <p:spPr>
          <a:xfrm>
            <a:off x="9561094" y="3235469"/>
            <a:ext cx="243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More sophisticated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B61FF14-4C48-F6E6-E6C8-5E1C0F1D0FEF}"/>
              </a:ext>
            </a:extLst>
          </p:cNvPr>
          <p:cNvSpPr txBox="1"/>
          <p:nvPr/>
        </p:nvSpPr>
        <p:spPr>
          <a:xfrm>
            <a:off x="2883539" y="1497903"/>
            <a:ext cx="209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Pseudorandom</a:t>
            </a:r>
            <a:br>
              <a:rPr lang="en-US" dirty="0"/>
            </a:br>
            <a:r>
              <a:rPr lang="en-US" dirty="0"/>
              <a:t>number generator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0E484AC-DDD6-4912-918C-1F4AF1C16E50}"/>
              </a:ext>
            </a:extLst>
          </p:cNvPr>
          <p:cNvSpPr txBox="1"/>
          <p:nvPr/>
        </p:nvSpPr>
        <p:spPr>
          <a:xfrm>
            <a:off x="3352358" y="2411487"/>
            <a:ext cx="1349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One-way </a:t>
            </a:r>
          </a:p>
          <a:p>
            <a:pPr algn="ctr"/>
            <a:r>
              <a:rPr lang="en-US" dirty="0"/>
              <a:t>function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93DA022-DE6C-2795-3947-74A33C8D1A13}"/>
              </a:ext>
            </a:extLst>
          </p:cNvPr>
          <p:cNvSpPr txBox="1"/>
          <p:nvPr/>
        </p:nvSpPr>
        <p:spPr>
          <a:xfrm>
            <a:off x="4447619" y="2022412"/>
            <a:ext cx="209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Pseudorandom</a:t>
            </a:r>
            <a:br>
              <a:rPr lang="en-US" dirty="0"/>
            </a:br>
            <a:r>
              <a:rPr lang="en-US" dirty="0"/>
              <a:t>function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0A42A34-4890-6D3D-BE6E-45E89EEC1832}"/>
              </a:ext>
            </a:extLst>
          </p:cNvPr>
          <p:cNvSpPr txBox="1"/>
          <p:nvPr/>
        </p:nvSpPr>
        <p:spPr>
          <a:xfrm>
            <a:off x="7970561" y="1990328"/>
            <a:ext cx="209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Trapdoor</a:t>
            </a:r>
            <a:br>
              <a:rPr lang="en-US" dirty="0"/>
            </a:br>
            <a:r>
              <a:rPr lang="en-US" dirty="0"/>
              <a:t> one-way</a:t>
            </a:r>
            <a:br>
              <a:rPr lang="en-US" dirty="0"/>
            </a:br>
            <a:r>
              <a:rPr lang="en-US" dirty="0"/>
              <a:t>function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1194F04-8A70-C5D9-C425-565E8E7A7571}"/>
              </a:ext>
            </a:extLst>
          </p:cNvPr>
          <p:cNvSpPr txBox="1"/>
          <p:nvPr/>
        </p:nvSpPr>
        <p:spPr>
          <a:xfrm>
            <a:off x="10164115" y="1867032"/>
            <a:ext cx="209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Indistinguishability</a:t>
            </a:r>
            <a:br>
              <a:rPr lang="en-US" dirty="0"/>
            </a:br>
            <a:r>
              <a:rPr lang="en-US" dirty="0"/>
              <a:t>obfuscation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8202634-CCE4-3522-6183-5C279AB879BA}"/>
              </a:ext>
            </a:extLst>
          </p:cNvPr>
          <p:cNvSpPr txBox="1"/>
          <p:nvPr/>
        </p:nvSpPr>
        <p:spPr>
          <a:xfrm>
            <a:off x="5983453" y="1370388"/>
            <a:ext cx="209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Oblivious</a:t>
            </a:r>
            <a:br>
              <a:rPr lang="en-US" dirty="0"/>
            </a:br>
            <a:r>
              <a:rPr lang="en-US" dirty="0"/>
              <a:t> transfer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C2FD606-693F-7BA8-200D-603865E21658}"/>
              </a:ext>
            </a:extLst>
          </p:cNvPr>
          <p:cNvSpPr txBox="1"/>
          <p:nvPr/>
        </p:nvSpPr>
        <p:spPr>
          <a:xfrm>
            <a:off x="88423" y="6105386"/>
            <a:ext cx="181203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Information-theoretic crypto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BEF89D1-2938-E5E6-C5A8-0F9BE833491E}"/>
              </a:ext>
            </a:extLst>
          </p:cNvPr>
          <p:cNvSpPr txBox="1"/>
          <p:nvPr/>
        </p:nvSpPr>
        <p:spPr>
          <a:xfrm>
            <a:off x="2921292" y="6318817"/>
            <a:ext cx="114303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Minicrypt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5EB2F0C-A27B-5858-FB17-A75065958000}"/>
              </a:ext>
            </a:extLst>
          </p:cNvPr>
          <p:cNvSpPr txBox="1"/>
          <p:nvPr/>
        </p:nvSpPr>
        <p:spPr>
          <a:xfrm>
            <a:off x="8185041" y="6317512"/>
            <a:ext cx="155374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Cryptomania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B5FCFD2-7E05-118D-95B1-AC0668DF9FE6}"/>
              </a:ext>
            </a:extLst>
          </p:cNvPr>
          <p:cNvSpPr txBox="1"/>
          <p:nvPr/>
        </p:nvSpPr>
        <p:spPr>
          <a:xfrm>
            <a:off x="8221456" y="5377314"/>
            <a:ext cx="1800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Key distribution</a:t>
            </a:r>
          </a:p>
        </p:txBody>
      </p:sp>
    </p:spTree>
    <p:extLst>
      <p:ext uri="{BB962C8B-B14F-4D97-AF65-F5344CB8AC3E}">
        <p14:creationId xmlns:p14="http://schemas.microsoft.com/office/powerpoint/2010/main" val="191143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9" grpId="0"/>
      <p:bldP spid="21" grpId="0"/>
      <p:bldP spid="23" grpId="0"/>
      <p:bldP spid="31" grpId="0"/>
      <p:bldP spid="32" grpId="0"/>
      <p:bldP spid="33" grpId="0"/>
      <p:bldP spid="34" grpId="0"/>
      <p:bldP spid="35" grpId="0"/>
      <p:bldP spid="36" grpId="0"/>
      <p:bldP spid="48" grpId="0" animBg="1"/>
      <p:bldP spid="49" grpId="0" animBg="1"/>
      <p:bldP spid="5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E5559-2D8D-D7F0-BAB5-6E7FE9075B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C56C210-F94A-2623-AA96-1DAB5B4CE142}"/>
              </a:ext>
            </a:extLst>
          </p:cNvPr>
          <p:cNvCxnSpPr>
            <a:cxnSpLocks/>
          </p:cNvCxnSpPr>
          <p:nvPr/>
        </p:nvCxnSpPr>
        <p:spPr>
          <a:xfrm>
            <a:off x="6384152" y="1347432"/>
            <a:ext cx="0" cy="5316456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8B9558C-C64A-422C-D0B1-4B4140065C85}"/>
              </a:ext>
            </a:extLst>
          </p:cNvPr>
          <p:cNvCxnSpPr>
            <a:cxnSpLocks/>
          </p:cNvCxnSpPr>
          <p:nvPr/>
        </p:nvCxnSpPr>
        <p:spPr>
          <a:xfrm>
            <a:off x="8058573" y="1404029"/>
            <a:ext cx="0" cy="5316456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038AAC6-174B-185C-2D7B-78D822943E52}"/>
              </a:ext>
            </a:extLst>
          </p:cNvPr>
          <p:cNvCxnSpPr>
            <a:cxnSpLocks/>
          </p:cNvCxnSpPr>
          <p:nvPr/>
        </p:nvCxnSpPr>
        <p:spPr>
          <a:xfrm>
            <a:off x="10164115" y="1404029"/>
            <a:ext cx="0" cy="5316456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4482038-9997-1F29-01A5-4A88E6409E73}"/>
              </a:ext>
            </a:extLst>
          </p:cNvPr>
          <p:cNvCxnSpPr>
            <a:cxnSpLocks/>
          </p:cNvCxnSpPr>
          <p:nvPr/>
        </p:nvCxnSpPr>
        <p:spPr>
          <a:xfrm>
            <a:off x="2798741" y="1370388"/>
            <a:ext cx="0" cy="5316456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50CEB52-F06E-39A0-430A-FE525C6CF046}"/>
              </a:ext>
            </a:extLst>
          </p:cNvPr>
          <p:cNvSpPr txBox="1"/>
          <p:nvPr/>
        </p:nvSpPr>
        <p:spPr>
          <a:xfrm>
            <a:off x="2913117" y="4117438"/>
            <a:ext cx="17808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Private-key encryption</a:t>
            </a:r>
            <a:br>
              <a:rPr lang="en-US" dirty="0"/>
            </a:br>
            <a:r>
              <a:rPr lang="en-US" dirty="0"/>
              <a:t>(e.g., AES)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3AA907-B377-6766-7E8A-41E7FD552840}"/>
              </a:ext>
            </a:extLst>
          </p:cNvPr>
          <p:cNvSpPr txBox="1"/>
          <p:nvPr/>
        </p:nvSpPr>
        <p:spPr>
          <a:xfrm>
            <a:off x="8026488" y="3883119"/>
            <a:ext cx="2180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Public-key encryption</a:t>
            </a:r>
          </a:p>
          <a:p>
            <a:pPr algn="ctr"/>
            <a:r>
              <a:rPr lang="en-US" dirty="0"/>
              <a:t>(e.g., RSA, </a:t>
            </a:r>
            <a:r>
              <a:rPr lang="en-US" dirty="0" err="1"/>
              <a:t>Kyber</a:t>
            </a:r>
            <a:r>
              <a:rPr lang="en-US" dirty="0"/>
              <a:t>, ..)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C2506B-29E4-F260-2C20-668F3A4CE7B7}"/>
              </a:ext>
            </a:extLst>
          </p:cNvPr>
          <p:cNvSpPr txBox="1"/>
          <p:nvPr/>
        </p:nvSpPr>
        <p:spPr>
          <a:xfrm>
            <a:off x="4412909" y="4095995"/>
            <a:ext cx="2180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Digital</a:t>
            </a:r>
          </a:p>
          <a:p>
            <a:pPr algn="ctr"/>
            <a:r>
              <a:rPr lang="en-US" dirty="0"/>
              <a:t> signatures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9D581A-AEB7-4BCA-DB14-E98480CA781C}"/>
              </a:ext>
            </a:extLst>
          </p:cNvPr>
          <p:cNvSpPr txBox="1"/>
          <p:nvPr/>
        </p:nvSpPr>
        <p:spPr>
          <a:xfrm>
            <a:off x="6095788" y="4540221"/>
            <a:ext cx="2180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Secure </a:t>
            </a:r>
            <a:br>
              <a:rPr lang="en-US" dirty="0"/>
            </a:br>
            <a:r>
              <a:rPr lang="en-US" dirty="0"/>
              <a:t>multiparty</a:t>
            </a:r>
            <a:br>
              <a:rPr lang="en-US" dirty="0"/>
            </a:br>
            <a:r>
              <a:rPr lang="en-US" dirty="0"/>
              <a:t>computation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952DA0-35EF-C2B9-0360-6CC2D4363233}"/>
              </a:ext>
            </a:extLst>
          </p:cNvPr>
          <p:cNvSpPr txBox="1"/>
          <p:nvPr/>
        </p:nvSpPr>
        <p:spPr>
          <a:xfrm>
            <a:off x="10152255" y="4359600"/>
            <a:ext cx="2180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Fully homomorphic</a:t>
            </a:r>
            <a:br>
              <a:rPr lang="en-US" dirty="0"/>
            </a:br>
            <a:r>
              <a:rPr lang="en-US" dirty="0"/>
              <a:t>encryption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0AD25E-9430-B267-087B-850B763CBEB4}"/>
              </a:ext>
            </a:extLst>
          </p:cNvPr>
          <p:cNvSpPr txBox="1"/>
          <p:nvPr/>
        </p:nvSpPr>
        <p:spPr>
          <a:xfrm>
            <a:off x="2687893" y="5722693"/>
            <a:ext cx="218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Bit commitments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1934D3-E5E0-F4A4-4072-F9F4DFF73BB7}"/>
              </a:ext>
            </a:extLst>
          </p:cNvPr>
          <p:cNvSpPr txBox="1"/>
          <p:nvPr/>
        </p:nvSpPr>
        <p:spPr>
          <a:xfrm>
            <a:off x="4310884" y="5227786"/>
            <a:ext cx="2180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Zero-knowledge proofs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10E8A13-7428-8E6D-D8B8-B489D2851109}"/>
              </a:ext>
            </a:extLst>
          </p:cNvPr>
          <p:cNvSpPr txBox="1"/>
          <p:nvPr/>
        </p:nvSpPr>
        <p:spPr>
          <a:xfrm>
            <a:off x="9931062" y="5530296"/>
            <a:ext cx="2180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Identity-based encryption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CB11E6-01A0-BC05-F61B-1AE1349A2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Cryptography in a </a:t>
            </a:r>
            <a:r>
              <a:rPr lang="en-US" i="1" dirty="0">
                <a:solidFill>
                  <a:srgbClr val="FF7DFB"/>
                </a:solidFill>
              </a:rPr>
              <a:t>quantum</a:t>
            </a:r>
            <a:r>
              <a:rPr lang="en-US" dirty="0"/>
              <a:t> world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4C2842-9B3C-747D-6D5D-A6D418400942}"/>
              </a:ext>
            </a:extLst>
          </p:cNvPr>
          <p:cNvSpPr txBox="1"/>
          <p:nvPr/>
        </p:nvSpPr>
        <p:spPr>
          <a:xfrm>
            <a:off x="517334" y="4519135"/>
            <a:ext cx="1780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One-time pad</a:t>
            </a:r>
          </a:p>
          <a:p>
            <a:pPr algn="ctr"/>
            <a:r>
              <a:rPr lang="en-US" dirty="0"/>
              <a:t>Encryption</a:t>
            </a:r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F46F5A4A-5E7C-B6D3-550A-AF1E7A3E2A29}"/>
              </a:ext>
            </a:extLst>
          </p:cNvPr>
          <p:cNvSpPr/>
          <p:nvPr/>
        </p:nvSpPr>
        <p:spPr>
          <a:xfrm>
            <a:off x="77314" y="3005036"/>
            <a:ext cx="12065876" cy="830199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10800000" scaled="0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1035A41-20C5-0ED7-7C2F-042BE01F06DA}"/>
              </a:ext>
            </a:extLst>
          </p:cNvPr>
          <p:cNvSpPr txBox="1"/>
          <p:nvPr/>
        </p:nvSpPr>
        <p:spPr>
          <a:xfrm>
            <a:off x="8913" y="3601547"/>
            <a:ext cx="2693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</a:rPr>
              <a:t>Functionalities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E96CC59-A37C-21EE-0149-5B95059BEFBB}"/>
              </a:ext>
            </a:extLst>
          </p:cNvPr>
          <p:cNvSpPr txBox="1"/>
          <p:nvPr/>
        </p:nvSpPr>
        <p:spPr>
          <a:xfrm>
            <a:off x="193188" y="3247014"/>
            <a:ext cx="1976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Less sophisticated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5FC1B83-A470-0DE8-0FCB-2366A44002CF}"/>
              </a:ext>
            </a:extLst>
          </p:cNvPr>
          <p:cNvSpPr txBox="1"/>
          <p:nvPr/>
        </p:nvSpPr>
        <p:spPr>
          <a:xfrm>
            <a:off x="-364210" y="2715333"/>
            <a:ext cx="2693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</a:rPr>
              <a:t>Primitives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DA00701-4770-3983-DD81-20548402AB6A}"/>
              </a:ext>
            </a:extLst>
          </p:cNvPr>
          <p:cNvSpPr txBox="1"/>
          <p:nvPr/>
        </p:nvSpPr>
        <p:spPr>
          <a:xfrm>
            <a:off x="9561094" y="3235469"/>
            <a:ext cx="243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More sophisticated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9987C7A-183D-6ABC-67AA-C40BF6CFA6F0}"/>
              </a:ext>
            </a:extLst>
          </p:cNvPr>
          <p:cNvSpPr txBox="1"/>
          <p:nvPr/>
        </p:nvSpPr>
        <p:spPr>
          <a:xfrm>
            <a:off x="2883539" y="1497903"/>
            <a:ext cx="209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Pseudorandom</a:t>
            </a:r>
            <a:br>
              <a:rPr lang="en-US" dirty="0"/>
            </a:br>
            <a:r>
              <a:rPr lang="en-US" dirty="0"/>
              <a:t>number generator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521329-D183-ACAF-C666-BDCD5E5C2E1C}"/>
              </a:ext>
            </a:extLst>
          </p:cNvPr>
          <p:cNvSpPr txBox="1"/>
          <p:nvPr/>
        </p:nvSpPr>
        <p:spPr>
          <a:xfrm>
            <a:off x="3352358" y="2411487"/>
            <a:ext cx="1349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One-way </a:t>
            </a:r>
          </a:p>
          <a:p>
            <a:pPr algn="ctr"/>
            <a:r>
              <a:rPr lang="en-US" dirty="0"/>
              <a:t>function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9AA59A0-58CD-0578-5005-C382F42EA4B7}"/>
              </a:ext>
            </a:extLst>
          </p:cNvPr>
          <p:cNvSpPr txBox="1"/>
          <p:nvPr/>
        </p:nvSpPr>
        <p:spPr>
          <a:xfrm>
            <a:off x="4447619" y="2022412"/>
            <a:ext cx="209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Pseudorandom</a:t>
            </a:r>
            <a:br>
              <a:rPr lang="en-US" dirty="0"/>
            </a:br>
            <a:r>
              <a:rPr lang="en-US" dirty="0"/>
              <a:t>function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DE90EB6-D022-24D0-C67A-9ADDC1ED58E5}"/>
              </a:ext>
            </a:extLst>
          </p:cNvPr>
          <p:cNvSpPr txBox="1"/>
          <p:nvPr/>
        </p:nvSpPr>
        <p:spPr>
          <a:xfrm>
            <a:off x="7970561" y="1990328"/>
            <a:ext cx="209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Trapdoor</a:t>
            </a:r>
            <a:br>
              <a:rPr lang="en-US" dirty="0"/>
            </a:br>
            <a:r>
              <a:rPr lang="en-US" dirty="0"/>
              <a:t> one-way</a:t>
            </a:r>
            <a:br>
              <a:rPr lang="en-US" dirty="0"/>
            </a:br>
            <a:r>
              <a:rPr lang="en-US" dirty="0"/>
              <a:t>function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9068093-CA33-CE42-F3AE-C2C2783FDD9E}"/>
              </a:ext>
            </a:extLst>
          </p:cNvPr>
          <p:cNvSpPr txBox="1"/>
          <p:nvPr/>
        </p:nvSpPr>
        <p:spPr>
          <a:xfrm>
            <a:off x="10164115" y="1867032"/>
            <a:ext cx="209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Indistinguishability</a:t>
            </a:r>
            <a:br>
              <a:rPr lang="en-US" dirty="0"/>
            </a:br>
            <a:r>
              <a:rPr lang="en-US" dirty="0"/>
              <a:t>obfuscation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6C224D4-DAB4-911F-EFC6-ED461C8792EC}"/>
              </a:ext>
            </a:extLst>
          </p:cNvPr>
          <p:cNvSpPr txBox="1"/>
          <p:nvPr/>
        </p:nvSpPr>
        <p:spPr>
          <a:xfrm>
            <a:off x="5983453" y="1370388"/>
            <a:ext cx="209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Oblivious</a:t>
            </a:r>
            <a:br>
              <a:rPr lang="en-US" dirty="0"/>
            </a:br>
            <a:r>
              <a:rPr lang="en-US" dirty="0"/>
              <a:t> transfer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55D07F6-73F9-88D6-CA4D-16FB7050FD66}"/>
              </a:ext>
            </a:extLst>
          </p:cNvPr>
          <p:cNvSpPr txBox="1"/>
          <p:nvPr/>
        </p:nvSpPr>
        <p:spPr>
          <a:xfrm>
            <a:off x="88423" y="6105386"/>
            <a:ext cx="181203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Information-theoretic crypto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BEE2525-7C1E-5575-385F-183AC4251353}"/>
              </a:ext>
            </a:extLst>
          </p:cNvPr>
          <p:cNvSpPr txBox="1"/>
          <p:nvPr/>
        </p:nvSpPr>
        <p:spPr>
          <a:xfrm>
            <a:off x="2921292" y="6318817"/>
            <a:ext cx="114303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Minicrypt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DCF5277-D59F-D076-D084-4D4001B18265}"/>
              </a:ext>
            </a:extLst>
          </p:cNvPr>
          <p:cNvSpPr txBox="1"/>
          <p:nvPr/>
        </p:nvSpPr>
        <p:spPr>
          <a:xfrm>
            <a:off x="8185041" y="6317512"/>
            <a:ext cx="155374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Cryptomania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FF63D6C-96A1-4631-3AFF-15F503C18F82}"/>
              </a:ext>
            </a:extLst>
          </p:cNvPr>
          <p:cNvSpPr txBox="1"/>
          <p:nvPr/>
        </p:nvSpPr>
        <p:spPr>
          <a:xfrm>
            <a:off x="8221456" y="5377314"/>
            <a:ext cx="1800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Key distribution</a:t>
            </a:r>
          </a:p>
        </p:txBody>
      </p:sp>
    </p:spTree>
    <p:extLst>
      <p:ext uri="{BB962C8B-B14F-4D97-AF65-F5344CB8AC3E}">
        <p14:creationId xmlns:p14="http://schemas.microsoft.com/office/powerpoint/2010/main" val="137673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21" grpId="0"/>
      <p:bldP spid="23" grpId="0"/>
      <p:bldP spid="31" grpId="0"/>
      <p:bldP spid="33" grpId="0"/>
      <p:bldP spid="34" grpId="0"/>
      <p:bldP spid="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089320-EB63-3EEC-79B7-5C022D609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4B878A1-C3E1-72E6-28B2-94585B51C537}"/>
              </a:ext>
            </a:extLst>
          </p:cNvPr>
          <p:cNvCxnSpPr>
            <a:cxnSpLocks/>
          </p:cNvCxnSpPr>
          <p:nvPr/>
        </p:nvCxnSpPr>
        <p:spPr>
          <a:xfrm>
            <a:off x="10342896" y="1335103"/>
            <a:ext cx="0" cy="5316456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3EED964-A24C-05BE-5C3F-5452DC761914}"/>
              </a:ext>
            </a:extLst>
          </p:cNvPr>
          <p:cNvCxnSpPr>
            <a:cxnSpLocks/>
          </p:cNvCxnSpPr>
          <p:nvPr/>
        </p:nvCxnSpPr>
        <p:spPr>
          <a:xfrm>
            <a:off x="2798741" y="1370388"/>
            <a:ext cx="0" cy="5316456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8BDC2A2-FC36-6883-1ABA-6937BD9A8668}"/>
              </a:ext>
            </a:extLst>
          </p:cNvPr>
          <p:cNvSpPr txBox="1"/>
          <p:nvPr/>
        </p:nvSpPr>
        <p:spPr>
          <a:xfrm>
            <a:off x="2913117" y="4117438"/>
            <a:ext cx="1780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Quantum</a:t>
            </a:r>
          </a:p>
          <a:p>
            <a:pPr algn="ctr"/>
            <a:r>
              <a:rPr lang="en-US" dirty="0"/>
              <a:t>Private-key encryption</a:t>
            </a:r>
            <a:br>
              <a:rPr lang="en-US" dirty="0"/>
            </a:b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C6DAFA-650C-5B50-6D20-C71D51342853}"/>
              </a:ext>
            </a:extLst>
          </p:cNvPr>
          <p:cNvSpPr txBox="1"/>
          <p:nvPr/>
        </p:nvSpPr>
        <p:spPr>
          <a:xfrm>
            <a:off x="4412909" y="4095995"/>
            <a:ext cx="2180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Quantum Digital</a:t>
            </a:r>
          </a:p>
          <a:p>
            <a:pPr algn="ctr"/>
            <a:r>
              <a:rPr lang="en-US" dirty="0"/>
              <a:t> signatures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AC8C28-D889-7564-30B4-E6139AF9A5C8}"/>
              </a:ext>
            </a:extLst>
          </p:cNvPr>
          <p:cNvSpPr txBox="1"/>
          <p:nvPr/>
        </p:nvSpPr>
        <p:spPr>
          <a:xfrm>
            <a:off x="6095788" y="3850412"/>
            <a:ext cx="2180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Quantum </a:t>
            </a:r>
            <a:br>
              <a:rPr lang="en-US" dirty="0"/>
            </a:br>
            <a:r>
              <a:rPr lang="en-US" dirty="0"/>
              <a:t>multiparty</a:t>
            </a:r>
            <a:br>
              <a:rPr lang="en-US" dirty="0"/>
            </a:br>
            <a:r>
              <a:rPr lang="en-US" dirty="0"/>
              <a:t>computation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07544A-2822-1128-DA07-DD85DCAA28D5}"/>
              </a:ext>
            </a:extLst>
          </p:cNvPr>
          <p:cNvSpPr txBox="1"/>
          <p:nvPr/>
        </p:nvSpPr>
        <p:spPr>
          <a:xfrm>
            <a:off x="2687893" y="5353727"/>
            <a:ext cx="2180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Quantum commitments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30A99A-18EC-F1BC-9B2E-3AEFB8D81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Cryptography in a </a:t>
            </a:r>
            <a:r>
              <a:rPr lang="en-US" i="1" dirty="0">
                <a:solidFill>
                  <a:srgbClr val="FF7DFB"/>
                </a:solidFill>
              </a:rPr>
              <a:t>quantum</a:t>
            </a:r>
            <a:r>
              <a:rPr lang="en-US" dirty="0"/>
              <a:t> world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E3875A-4204-241F-D3B3-5E7B0AB09CB3}"/>
              </a:ext>
            </a:extLst>
          </p:cNvPr>
          <p:cNvSpPr txBox="1"/>
          <p:nvPr/>
        </p:nvSpPr>
        <p:spPr>
          <a:xfrm>
            <a:off x="517334" y="4519135"/>
            <a:ext cx="1780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One-time pad</a:t>
            </a:r>
          </a:p>
          <a:p>
            <a:pPr algn="ctr"/>
            <a:r>
              <a:rPr lang="en-US" dirty="0"/>
              <a:t>Encryption</a:t>
            </a:r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503E68DF-E90E-7591-B07E-112479B565B8}"/>
              </a:ext>
            </a:extLst>
          </p:cNvPr>
          <p:cNvSpPr/>
          <p:nvPr/>
        </p:nvSpPr>
        <p:spPr>
          <a:xfrm>
            <a:off x="77314" y="3005036"/>
            <a:ext cx="12065876" cy="830199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10800000" scaled="0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B62CFEC-A032-1D28-9C54-94BAC8B8066D}"/>
              </a:ext>
            </a:extLst>
          </p:cNvPr>
          <p:cNvSpPr txBox="1"/>
          <p:nvPr/>
        </p:nvSpPr>
        <p:spPr>
          <a:xfrm>
            <a:off x="8913" y="3601547"/>
            <a:ext cx="2693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</a:rPr>
              <a:t>Functionalities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EFC8755-F1A3-3B1D-0FEC-516B9558022C}"/>
              </a:ext>
            </a:extLst>
          </p:cNvPr>
          <p:cNvSpPr txBox="1"/>
          <p:nvPr/>
        </p:nvSpPr>
        <p:spPr>
          <a:xfrm>
            <a:off x="193188" y="3247014"/>
            <a:ext cx="1976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Less sophisticated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FFAEC50-C839-2C73-56AE-D057FB33259E}"/>
              </a:ext>
            </a:extLst>
          </p:cNvPr>
          <p:cNvSpPr txBox="1"/>
          <p:nvPr/>
        </p:nvSpPr>
        <p:spPr>
          <a:xfrm>
            <a:off x="-364210" y="2715333"/>
            <a:ext cx="2693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</a:rPr>
              <a:t>Primitives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02E83EA-46C5-9FDF-0E28-9B0F561BF554}"/>
              </a:ext>
            </a:extLst>
          </p:cNvPr>
          <p:cNvSpPr txBox="1"/>
          <p:nvPr/>
        </p:nvSpPr>
        <p:spPr>
          <a:xfrm>
            <a:off x="9561094" y="3235469"/>
            <a:ext cx="243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More sophisticated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AF8E7C0-F5B7-B8B6-FB92-0E9F2C4164BA}"/>
              </a:ext>
            </a:extLst>
          </p:cNvPr>
          <p:cNvSpPr txBox="1"/>
          <p:nvPr/>
        </p:nvSpPr>
        <p:spPr>
          <a:xfrm>
            <a:off x="3352358" y="2138773"/>
            <a:ext cx="13493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(Classical)</a:t>
            </a:r>
          </a:p>
          <a:p>
            <a:pPr algn="ctr"/>
            <a:r>
              <a:rPr lang="en-US" dirty="0"/>
              <a:t>One-way </a:t>
            </a:r>
          </a:p>
          <a:p>
            <a:pPr algn="ctr"/>
            <a:r>
              <a:rPr lang="en-US" dirty="0"/>
              <a:t>function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B5E546C-7148-18B8-4AA8-121C6831689C}"/>
              </a:ext>
            </a:extLst>
          </p:cNvPr>
          <p:cNvSpPr txBox="1"/>
          <p:nvPr/>
        </p:nvSpPr>
        <p:spPr>
          <a:xfrm>
            <a:off x="5983453" y="1370388"/>
            <a:ext cx="209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Quantum</a:t>
            </a:r>
          </a:p>
          <a:p>
            <a:pPr algn="ctr"/>
            <a:r>
              <a:rPr lang="en-US" dirty="0"/>
              <a:t>Oblivious</a:t>
            </a:r>
            <a:br>
              <a:rPr lang="en-US" dirty="0"/>
            </a:br>
            <a:r>
              <a:rPr lang="en-US" dirty="0"/>
              <a:t> transfer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3FFB073-D6A4-0E08-A0C4-4C0BE35DB8D1}"/>
              </a:ext>
            </a:extLst>
          </p:cNvPr>
          <p:cNvSpPr txBox="1"/>
          <p:nvPr/>
        </p:nvSpPr>
        <p:spPr>
          <a:xfrm>
            <a:off x="88423" y="6105386"/>
            <a:ext cx="181203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Information-theoretic crypto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29CF8F0-41C8-3AA6-1D05-DDC5AA11C24F}"/>
              </a:ext>
            </a:extLst>
          </p:cNvPr>
          <p:cNvSpPr txBox="1"/>
          <p:nvPr/>
        </p:nvSpPr>
        <p:spPr>
          <a:xfrm>
            <a:off x="2921292" y="6318817"/>
            <a:ext cx="114303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Minicrypt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CBB8F5D-AEDD-3D6B-1A4D-EA95FAD7F705}"/>
              </a:ext>
            </a:extLst>
          </p:cNvPr>
          <p:cNvSpPr txBox="1"/>
          <p:nvPr/>
        </p:nvSpPr>
        <p:spPr>
          <a:xfrm>
            <a:off x="8185041" y="6317512"/>
            <a:ext cx="155374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Cryptomania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F4BDFCF-D957-ECFC-36F9-09237E8224CD}"/>
              </a:ext>
            </a:extLst>
          </p:cNvPr>
          <p:cNvSpPr txBox="1"/>
          <p:nvPr/>
        </p:nvSpPr>
        <p:spPr>
          <a:xfrm>
            <a:off x="8221456" y="5377314"/>
            <a:ext cx="1800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Quantum</a:t>
            </a:r>
          </a:p>
          <a:p>
            <a:pPr algn="ctr"/>
            <a:r>
              <a:rPr lang="en-US" dirty="0"/>
              <a:t>Key distribution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739024-A66B-90F3-0D98-B70CCE486F0F}"/>
              </a:ext>
            </a:extLst>
          </p:cNvPr>
          <p:cNvSpPr txBox="1"/>
          <p:nvPr/>
        </p:nvSpPr>
        <p:spPr>
          <a:xfrm>
            <a:off x="5646741" y="2372785"/>
            <a:ext cx="1818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Pseudorandom states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59CD64-451C-2ED2-4F93-5EEBB546D041}"/>
              </a:ext>
            </a:extLst>
          </p:cNvPr>
          <p:cNvSpPr txBox="1"/>
          <p:nvPr/>
        </p:nvSpPr>
        <p:spPr>
          <a:xfrm>
            <a:off x="7286494" y="1800044"/>
            <a:ext cx="1818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One-way state</a:t>
            </a:r>
            <a:br>
              <a:rPr lang="en-US" dirty="0"/>
            </a:br>
            <a:r>
              <a:rPr lang="en-US" dirty="0"/>
              <a:t>generators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03BD2A-86E4-890B-C2F7-7EB0A1F042F1}"/>
              </a:ext>
            </a:extLst>
          </p:cNvPr>
          <p:cNvSpPr txBox="1"/>
          <p:nvPr/>
        </p:nvSpPr>
        <p:spPr>
          <a:xfrm>
            <a:off x="3959477" y="2479408"/>
            <a:ext cx="1818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EFI pairs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904E46-D97A-641E-AD26-2749CA453CFA}"/>
              </a:ext>
            </a:extLst>
          </p:cNvPr>
          <p:cNvSpPr txBox="1"/>
          <p:nvPr/>
        </p:nvSpPr>
        <p:spPr>
          <a:xfrm>
            <a:off x="5242732" y="6340251"/>
            <a:ext cx="147082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>
                <a:solidFill>
                  <a:schemeClr val="bg1"/>
                </a:solidFill>
              </a:rPr>
              <a:t>Micro</a:t>
            </a:r>
            <a:r>
              <a:rPr lang="en-US" dirty="0" err="1">
                <a:solidFill>
                  <a:schemeClr val="bg1"/>
                </a:solidFill>
              </a:rPr>
              <a:t>crypt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97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48148E-6 L -0.59232 0.0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22" y="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33333E-6 L 0.60091 3.33333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39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63724 0 " pathEditMode="relative" ptsTypes="AA">
                                      <p:cBhvr>
                                        <p:cTn id="1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7 L -0.2431 3.7037E-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61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6 L -0.27825 -3.7037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19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L 0.30964 0.0016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82" y="6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6797 0.00348 " pathEditMode="relative" ptsTypes="AA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5" grpId="0"/>
      <p:bldP spid="32" grpId="0"/>
      <p:bldP spid="36" grpId="0"/>
      <p:bldP spid="49" grpId="0" animBg="1"/>
      <p:bldP spid="50" grpId="0" animBg="1"/>
      <p:bldP spid="52" grpId="0"/>
      <p:bldP spid="3" grpId="0"/>
      <p:bldP spid="4" grpId="0"/>
      <p:bldP spid="6" grpId="0"/>
      <p:bldP spid="8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46B74-9FA0-C2E1-06D7-2BAACEC0C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E002245-1439-8D81-E6C3-A85398B38BC7}"/>
              </a:ext>
            </a:extLst>
          </p:cNvPr>
          <p:cNvCxnSpPr>
            <a:cxnSpLocks/>
          </p:cNvCxnSpPr>
          <p:nvPr/>
        </p:nvCxnSpPr>
        <p:spPr>
          <a:xfrm>
            <a:off x="10342896" y="1335103"/>
            <a:ext cx="0" cy="5316456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6B60687-7493-E866-F088-08E667F00C25}"/>
              </a:ext>
            </a:extLst>
          </p:cNvPr>
          <p:cNvCxnSpPr>
            <a:cxnSpLocks/>
          </p:cNvCxnSpPr>
          <p:nvPr/>
        </p:nvCxnSpPr>
        <p:spPr>
          <a:xfrm>
            <a:off x="2798741" y="1370388"/>
            <a:ext cx="0" cy="5316456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1C4836C-C659-353E-2D9B-2723D316A7DD}"/>
              </a:ext>
            </a:extLst>
          </p:cNvPr>
          <p:cNvSpPr txBox="1"/>
          <p:nvPr/>
        </p:nvSpPr>
        <p:spPr>
          <a:xfrm>
            <a:off x="6209845" y="4117438"/>
            <a:ext cx="1780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Quantum</a:t>
            </a:r>
          </a:p>
          <a:p>
            <a:pPr algn="ctr"/>
            <a:r>
              <a:rPr lang="en-US" dirty="0"/>
              <a:t>Private-key encryption</a:t>
            </a:r>
            <a:br>
              <a:rPr lang="en-US" dirty="0"/>
            </a:b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8E9E7D-F6DD-3427-E6CB-438C40BC2FD8}"/>
              </a:ext>
            </a:extLst>
          </p:cNvPr>
          <p:cNvSpPr txBox="1"/>
          <p:nvPr/>
        </p:nvSpPr>
        <p:spPr>
          <a:xfrm>
            <a:off x="8224482" y="4095995"/>
            <a:ext cx="2180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Quantum Digital</a:t>
            </a:r>
          </a:p>
          <a:p>
            <a:pPr algn="ctr"/>
            <a:r>
              <a:rPr lang="en-US" dirty="0"/>
              <a:t> signatures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4838BD-D7ED-8292-EAFE-092BE418A431}"/>
              </a:ext>
            </a:extLst>
          </p:cNvPr>
          <p:cNvSpPr txBox="1"/>
          <p:nvPr/>
        </p:nvSpPr>
        <p:spPr>
          <a:xfrm>
            <a:off x="2774835" y="3866454"/>
            <a:ext cx="2180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Quantum </a:t>
            </a:r>
            <a:br>
              <a:rPr lang="en-US" dirty="0"/>
            </a:br>
            <a:r>
              <a:rPr lang="en-US" dirty="0"/>
              <a:t>multiparty</a:t>
            </a:r>
            <a:br>
              <a:rPr lang="en-US" dirty="0"/>
            </a:br>
            <a:r>
              <a:rPr lang="en-US" dirty="0"/>
              <a:t>computation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0CE7BF-BA66-6FFA-656C-7F8BFCC61361}"/>
              </a:ext>
            </a:extLst>
          </p:cNvPr>
          <p:cNvSpPr txBox="1"/>
          <p:nvPr/>
        </p:nvSpPr>
        <p:spPr>
          <a:xfrm>
            <a:off x="2687893" y="5353727"/>
            <a:ext cx="2180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Quantum commitments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D390D8-2C6D-12F3-BB82-7C137BE9C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Cryptography in a </a:t>
            </a:r>
            <a:r>
              <a:rPr lang="en-US" i="1" dirty="0">
                <a:solidFill>
                  <a:srgbClr val="FF7DFB"/>
                </a:solidFill>
              </a:rPr>
              <a:t>quantum</a:t>
            </a:r>
            <a:r>
              <a:rPr lang="en-US" dirty="0"/>
              <a:t> world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695EAC-A8D3-BFA4-D461-DE96EB1421B7}"/>
              </a:ext>
            </a:extLst>
          </p:cNvPr>
          <p:cNvSpPr txBox="1"/>
          <p:nvPr/>
        </p:nvSpPr>
        <p:spPr>
          <a:xfrm>
            <a:off x="517334" y="4519135"/>
            <a:ext cx="1780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One-time pad</a:t>
            </a:r>
          </a:p>
          <a:p>
            <a:pPr algn="ctr"/>
            <a:r>
              <a:rPr lang="en-US" dirty="0"/>
              <a:t>Encryption</a:t>
            </a:r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80F1A802-1668-F28D-6B49-10C4D52EA775}"/>
              </a:ext>
            </a:extLst>
          </p:cNvPr>
          <p:cNvSpPr/>
          <p:nvPr/>
        </p:nvSpPr>
        <p:spPr>
          <a:xfrm>
            <a:off x="77314" y="3005036"/>
            <a:ext cx="12065876" cy="830199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10800000" scaled="0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8D2845-BD45-43F8-0A13-23387D865978}"/>
              </a:ext>
            </a:extLst>
          </p:cNvPr>
          <p:cNvSpPr txBox="1"/>
          <p:nvPr/>
        </p:nvSpPr>
        <p:spPr>
          <a:xfrm>
            <a:off x="8913" y="3601547"/>
            <a:ext cx="2693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</a:rPr>
              <a:t>Functionalities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25ADA13-6D86-780A-40CD-2AC8DD742D50}"/>
              </a:ext>
            </a:extLst>
          </p:cNvPr>
          <p:cNvSpPr txBox="1"/>
          <p:nvPr/>
        </p:nvSpPr>
        <p:spPr>
          <a:xfrm>
            <a:off x="193188" y="3247014"/>
            <a:ext cx="1976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Less sophisticated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1A37BEF-4B54-6166-D91B-F6F8043BA495}"/>
              </a:ext>
            </a:extLst>
          </p:cNvPr>
          <p:cNvSpPr txBox="1"/>
          <p:nvPr/>
        </p:nvSpPr>
        <p:spPr>
          <a:xfrm>
            <a:off x="-364210" y="2715333"/>
            <a:ext cx="2693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</a:rPr>
              <a:t>Primitives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97B74DF-78E1-85C6-DB7F-CC50FCC45B6B}"/>
              </a:ext>
            </a:extLst>
          </p:cNvPr>
          <p:cNvSpPr txBox="1"/>
          <p:nvPr/>
        </p:nvSpPr>
        <p:spPr>
          <a:xfrm>
            <a:off x="9561094" y="3235469"/>
            <a:ext cx="243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More sophisticated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5A55DA2-E837-4B18-B132-A86695E6E205}"/>
              </a:ext>
            </a:extLst>
          </p:cNvPr>
          <p:cNvSpPr txBox="1"/>
          <p:nvPr/>
        </p:nvSpPr>
        <p:spPr>
          <a:xfrm>
            <a:off x="10663740" y="2138773"/>
            <a:ext cx="13493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(Classical)</a:t>
            </a:r>
          </a:p>
          <a:p>
            <a:pPr algn="ctr"/>
            <a:r>
              <a:rPr lang="en-US" dirty="0"/>
              <a:t>One-way </a:t>
            </a:r>
          </a:p>
          <a:p>
            <a:pPr algn="ctr"/>
            <a:r>
              <a:rPr lang="en-US" dirty="0"/>
              <a:t>function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9AC7024-3812-9B3C-1329-8C8369327353}"/>
              </a:ext>
            </a:extLst>
          </p:cNvPr>
          <p:cNvSpPr txBox="1"/>
          <p:nvPr/>
        </p:nvSpPr>
        <p:spPr>
          <a:xfrm>
            <a:off x="3060058" y="1386430"/>
            <a:ext cx="209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Quantum</a:t>
            </a:r>
          </a:p>
          <a:p>
            <a:pPr algn="ctr"/>
            <a:r>
              <a:rPr lang="en-US" dirty="0"/>
              <a:t>Oblivious</a:t>
            </a:r>
            <a:br>
              <a:rPr lang="en-US" dirty="0"/>
            </a:br>
            <a:r>
              <a:rPr lang="en-US" dirty="0"/>
              <a:t> transfer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FEC5076-6849-330A-6366-83D5EFC36B7B}"/>
              </a:ext>
            </a:extLst>
          </p:cNvPr>
          <p:cNvSpPr txBox="1"/>
          <p:nvPr/>
        </p:nvSpPr>
        <p:spPr>
          <a:xfrm>
            <a:off x="88423" y="6105386"/>
            <a:ext cx="181203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Information-theoretic crypto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31EB024-2DD1-4319-CCE5-B7BB0EFE3775}"/>
              </a:ext>
            </a:extLst>
          </p:cNvPr>
          <p:cNvSpPr txBox="1"/>
          <p:nvPr/>
        </p:nvSpPr>
        <p:spPr>
          <a:xfrm>
            <a:off x="10663740" y="6318817"/>
            <a:ext cx="114303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Minicrypt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1EB7349-9C83-BE27-021A-E5B552F269C6}"/>
              </a:ext>
            </a:extLst>
          </p:cNvPr>
          <p:cNvSpPr txBox="1"/>
          <p:nvPr/>
        </p:nvSpPr>
        <p:spPr>
          <a:xfrm>
            <a:off x="1005212" y="5393356"/>
            <a:ext cx="1800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Quantum</a:t>
            </a:r>
          </a:p>
          <a:p>
            <a:pPr algn="ctr"/>
            <a:r>
              <a:rPr lang="en-US" dirty="0"/>
              <a:t>Key distribution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230655-3C76-D755-1218-193CA9ED291D}"/>
              </a:ext>
            </a:extLst>
          </p:cNvPr>
          <p:cNvSpPr txBox="1"/>
          <p:nvPr/>
        </p:nvSpPr>
        <p:spPr>
          <a:xfrm>
            <a:off x="5646741" y="2372785"/>
            <a:ext cx="1818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Pseudorandom states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41EFBA-ADF3-9F02-E85F-669CC7D92B9F}"/>
              </a:ext>
            </a:extLst>
          </p:cNvPr>
          <p:cNvSpPr txBox="1"/>
          <p:nvPr/>
        </p:nvSpPr>
        <p:spPr>
          <a:xfrm>
            <a:off x="7286494" y="1800044"/>
            <a:ext cx="1818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One-way state</a:t>
            </a:r>
            <a:br>
              <a:rPr lang="en-US" dirty="0"/>
            </a:br>
            <a:r>
              <a:rPr lang="en-US" dirty="0"/>
              <a:t>generators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E5294F-4234-08AB-602E-84C9AA02930D}"/>
              </a:ext>
            </a:extLst>
          </p:cNvPr>
          <p:cNvSpPr txBox="1"/>
          <p:nvPr/>
        </p:nvSpPr>
        <p:spPr>
          <a:xfrm>
            <a:off x="3959477" y="2479408"/>
            <a:ext cx="1818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EFI pairs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582C68-6780-A5D7-FAF4-50E6603266CE}"/>
              </a:ext>
            </a:extLst>
          </p:cNvPr>
          <p:cNvSpPr txBox="1"/>
          <p:nvPr/>
        </p:nvSpPr>
        <p:spPr>
          <a:xfrm>
            <a:off x="5242732" y="6340251"/>
            <a:ext cx="147082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>
                <a:solidFill>
                  <a:schemeClr val="bg1"/>
                </a:solidFill>
              </a:rPr>
              <a:t>Micro</a:t>
            </a:r>
            <a:r>
              <a:rPr lang="en-US" dirty="0" err="1">
                <a:solidFill>
                  <a:schemeClr val="bg1"/>
                </a:solidFill>
              </a:rPr>
              <a:t>crypt</a:t>
            </a:r>
            <a:endParaRPr lang="en-US" i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830046C-9D87-4A68-B841-0FABC9B23638}"/>
                  </a:ext>
                </a:extLst>
              </p:cNvPr>
              <p:cNvSpPr txBox="1"/>
              <p:nvPr/>
            </p:nvSpPr>
            <p:spPr>
              <a:xfrm>
                <a:off x="10328206" y="5520106"/>
                <a:ext cx="18921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FFC000"/>
                    </a:solidFill>
                  </a:rPr>
                  <a:t>Requires P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b="1" dirty="0">
                    <a:solidFill>
                      <a:srgbClr val="FFC000"/>
                    </a:solidFill>
                  </a:rPr>
                  <a:t> NP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830046C-9D87-4A68-B841-0FABC9B236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8206" y="5520106"/>
                <a:ext cx="1892156" cy="369332"/>
              </a:xfrm>
              <a:prstGeom prst="rect">
                <a:avLst/>
              </a:prstGeom>
              <a:blipFill>
                <a:blip r:embed="rId2"/>
                <a:stretch>
                  <a:fillRect l="-1333" t="-6667" r="-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0A2ED91-A7A5-7E94-8365-29E6DFD787D6}"/>
              </a:ext>
            </a:extLst>
          </p:cNvPr>
          <p:cNvCxnSpPr/>
          <p:nvPr/>
        </p:nvCxnSpPr>
        <p:spPr>
          <a:xfrm>
            <a:off x="10405378" y="6105386"/>
            <a:ext cx="1737812" cy="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E7606DD-ACC7-BA9B-B68E-F53933732159}"/>
              </a:ext>
            </a:extLst>
          </p:cNvPr>
          <p:cNvSpPr txBox="1"/>
          <p:nvPr/>
        </p:nvSpPr>
        <p:spPr>
          <a:xfrm>
            <a:off x="6674460" y="5305509"/>
            <a:ext cx="3347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C000"/>
                </a:solidFill>
              </a:rPr>
              <a:t>What computational assumptions are </a:t>
            </a:r>
          </a:p>
          <a:p>
            <a:pPr algn="ctr"/>
            <a:r>
              <a:rPr lang="en-US" b="1" dirty="0">
                <a:solidFill>
                  <a:srgbClr val="FFC000"/>
                </a:solidFill>
              </a:rPr>
              <a:t>required here?</a:t>
            </a:r>
          </a:p>
        </p:txBody>
      </p:sp>
      <p:pic>
        <p:nvPicPr>
          <p:cNvPr id="23" name="Picture 6" descr="I Wonder Cliparts: Encouraging Curiosity and Exploration ...">
            <a:extLst>
              <a:ext uri="{FF2B5EF4-FFF2-40B4-BE49-F238E27FC236}">
                <a16:creationId xmlns:a16="http://schemas.microsoft.com/office/drawing/2014/main" id="{FB115977-2325-42F4-42F5-4D047E6C5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526" y="5809008"/>
            <a:ext cx="356881" cy="8674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8120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E7C09-5D64-8820-FBBC-23A0B160D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quantum foundations for crypto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3F03F06-9AD9-2015-7C1E-B46318B95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51130"/>
            <a:ext cx="10515600" cy="7557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>
                <a:solidFill>
                  <a:srgbClr val="FFC000"/>
                </a:solidFill>
              </a:rPr>
              <a:t>Kretschmer</a:t>
            </a:r>
            <a:r>
              <a:rPr lang="en-US" sz="2400" b="1" dirty="0">
                <a:solidFill>
                  <a:srgbClr val="FFC000"/>
                </a:solidFill>
              </a:rPr>
              <a:t>, Qian, Sinha, Tal (2023)</a:t>
            </a:r>
            <a:r>
              <a:rPr lang="en-US" sz="2400" dirty="0"/>
              <a:t>: Evidence that many quantum cryptographic functionalities can remain secure even in a world where P = NP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8B9258-95B5-DAE6-9D7B-12588118B273}"/>
              </a:ext>
            </a:extLst>
          </p:cNvPr>
          <p:cNvSpPr txBox="1"/>
          <p:nvPr/>
        </p:nvSpPr>
        <p:spPr>
          <a:xfrm>
            <a:off x="838200" y="4276635"/>
            <a:ext cx="10515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/>
              <a:t>There is a far reaching conjecture of Aaronson and Kuperberg, known as the </a:t>
            </a:r>
            <a:r>
              <a:rPr lang="en-US" sz="2400" b="1" dirty="0">
                <a:solidFill>
                  <a:srgbClr val="FFC000"/>
                </a:solidFill>
              </a:rPr>
              <a:t>Unitary Synthesis Conjecture</a:t>
            </a:r>
            <a:r>
              <a:rPr lang="en-US" sz="2400" dirty="0"/>
              <a:t>, that would essentially imply that security of </a:t>
            </a:r>
            <a:r>
              <a:rPr lang="en-US" sz="2400" dirty="0" err="1"/>
              <a:t>Microcrypt</a:t>
            </a:r>
            <a:r>
              <a:rPr lang="en-US" sz="2400" dirty="0"/>
              <a:t> is immune to </a:t>
            </a:r>
            <a:r>
              <a:rPr lang="en-US" sz="2400" i="1" dirty="0"/>
              <a:t>any</a:t>
            </a:r>
            <a:r>
              <a:rPr lang="en-US" sz="2400" dirty="0"/>
              <a:t> collapse of classical complexity classes.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5A8EE9B-97D3-A40E-E7D0-8655148091BF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755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Exciting possibility that we can base quantum crypto on </a:t>
            </a:r>
            <a:r>
              <a:rPr lang="en-US" sz="2400" b="1" i="1" dirty="0"/>
              <a:t>fewer</a:t>
            </a:r>
            <a:r>
              <a:rPr lang="en-US" sz="2400" dirty="0"/>
              <a:t> mathematical conjectures than what is needed for classical crypto.</a:t>
            </a:r>
          </a:p>
        </p:txBody>
      </p:sp>
    </p:spTree>
    <p:extLst>
      <p:ext uri="{BB962C8B-B14F-4D97-AF65-F5344CB8AC3E}">
        <p14:creationId xmlns:p14="http://schemas.microsoft.com/office/powerpoint/2010/main" val="33969175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98274-E760-8CD0-0D17-0935A961F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frontier, new questions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FA03EFC-B2A7-B5B8-9DF5-044728F95F48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933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Which functionalities/primitives are equivalent to each other in the quantum world? Which ones are strictly stronger than others?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AD7B9D8-713D-47C7-047B-DA101197AC0E}"/>
              </a:ext>
            </a:extLst>
          </p:cNvPr>
          <p:cNvSpPr txBox="1">
            <a:spLocks/>
          </p:cNvSpPr>
          <p:nvPr/>
        </p:nvSpPr>
        <p:spPr>
          <a:xfrm>
            <a:off x="838200" y="2894180"/>
            <a:ext cx="10515600" cy="490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Is there a minimal complexity assumption in quantum crypto?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50538E6-FA30-DAC3-E580-AE23B309A986}"/>
              </a:ext>
            </a:extLst>
          </p:cNvPr>
          <p:cNvSpPr txBox="1">
            <a:spLocks/>
          </p:cNvSpPr>
          <p:nvPr/>
        </p:nvSpPr>
        <p:spPr>
          <a:xfrm>
            <a:off x="838200" y="3712328"/>
            <a:ext cx="10515600" cy="490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What kind of functionalities can only be achieved with a quantum computer?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8283A1B-EF8E-2799-7FF0-A6F16FCCFED2}"/>
              </a:ext>
            </a:extLst>
          </p:cNvPr>
          <p:cNvSpPr txBox="1">
            <a:spLocks/>
          </p:cNvSpPr>
          <p:nvPr/>
        </p:nvSpPr>
        <p:spPr>
          <a:xfrm>
            <a:off x="838200" y="4530476"/>
            <a:ext cx="10515600" cy="795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What is the computational complexity of breaking various quantum cryptographic primitives?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CB00767-6727-B026-972A-2431F65C6CD0}"/>
              </a:ext>
            </a:extLst>
          </p:cNvPr>
          <p:cNvSpPr txBox="1">
            <a:spLocks/>
          </p:cNvSpPr>
          <p:nvPr/>
        </p:nvSpPr>
        <p:spPr>
          <a:xfrm>
            <a:off x="838200" y="5653424"/>
            <a:ext cx="10515600" cy="795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Can </a:t>
            </a:r>
            <a:r>
              <a:rPr lang="en-US" sz="2400" dirty="0" err="1"/>
              <a:t>Microcrypt</a:t>
            </a:r>
            <a:r>
              <a:rPr lang="en-US" sz="2400" dirty="0"/>
              <a:t> be concretely realized?</a:t>
            </a:r>
          </a:p>
        </p:txBody>
      </p:sp>
    </p:spTree>
    <p:extLst>
      <p:ext uri="{BB962C8B-B14F-4D97-AF65-F5344CB8AC3E}">
        <p14:creationId xmlns:p14="http://schemas.microsoft.com/office/powerpoint/2010/main" val="150544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024317-0A1C-27EA-FC1C-3AE55CA64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8E7C4-6265-10E2-1640-C68EF30C9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frontier, new questions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D69138B-2418-D2FD-2B37-7CC5ED52A867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933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Which functionalities/primitives are equivalent to each other in the quantum world? Which ones are strictly stronger than others?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3CB2669-299B-AA49-8F8E-76DF715CDC40}"/>
              </a:ext>
            </a:extLst>
          </p:cNvPr>
          <p:cNvSpPr txBox="1">
            <a:spLocks/>
          </p:cNvSpPr>
          <p:nvPr/>
        </p:nvSpPr>
        <p:spPr>
          <a:xfrm>
            <a:off x="838200" y="2894180"/>
            <a:ext cx="10515600" cy="490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Is there a minimal complexity assumption in quantum crypto?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991E609-37F5-5AC5-4945-27AF383FBCB2}"/>
              </a:ext>
            </a:extLst>
          </p:cNvPr>
          <p:cNvSpPr txBox="1">
            <a:spLocks/>
          </p:cNvSpPr>
          <p:nvPr/>
        </p:nvSpPr>
        <p:spPr>
          <a:xfrm>
            <a:off x="838200" y="3712328"/>
            <a:ext cx="10515600" cy="490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What kind of functionalities can only be achieved with a quantum computer?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CA45D9-B9C1-3CE9-8618-D2639BE5F9FC}"/>
              </a:ext>
            </a:extLst>
          </p:cNvPr>
          <p:cNvSpPr txBox="1">
            <a:spLocks/>
          </p:cNvSpPr>
          <p:nvPr/>
        </p:nvSpPr>
        <p:spPr>
          <a:xfrm>
            <a:off x="838200" y="4530476"/>
            <a:ext cx="10515600" cy="795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What is the computational complexity of breaking various quantum cryptographic primitives?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5C23A02-15D6-6FBB-C378-3DC6F38425B6}"/>
              </a:ext>
            </a:extLst>
          </p:cNvPr>
          <p:cNvSpPr txBox="1">
            <a:spLocks/>
          </p:cNvSpPr>
          <p:nvPr/>
        </p:nvSpPr>
        <p:spPr>
          <a:xfrm>
            <a:off x="838200" y="5653424"/>
            <a:ext cx="10515600" cy="795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FFC000"/>
                </a:solidFill>
              </a:rPr>
              <a:t>Can </a:t>
            </a:r>
            <a:r>
              <a:rPr lang="en-US" sz="2400" b="1" dirty="0" err="1">
                <a:solidFill>
                  <a:srgbClr val="FFC000"/>
                </a:solidFill>
              </a:rPr>
              <a:t>Microcrypt</a:t>
            </a:r>
            <a:r>
              <a:rPr lang="en-US" sz="2400" b="1" dirty="0">
                <a:solidFill>
                  <a:srgbClr val="FFC000"/>
                </a:solidFill>
              </a:rPr>
              <a:t> be concretely realized?</a:t>
            </a:r>
          </a:p>
        </p:txBody>
      </p:sp>
    </p:spTree>
    <p:extLst>
      <p:ext uri="{BB962C8B-B14F-4D97-AF65-F5344CB8AC3E}">
        <p14:creationId xmlns:p14="http://schemas.microsoft.com/office/powerpoint/2010/main" val="40898290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BA895-BCEE-C1F6-3333-F3343FCF1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Generic vs concrete assumptions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2D84C27-8544-766A-978E-19B20144B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357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C000"/>
                </a:solidFill>
              </a:rPr>
              <a:t>Generic assumption: </a:t>
            </a:r>
            <a:r>
              <a:rPr lang="en-US" sz="2400" dirty="0"/>
              <a:t>stipulates the existence of a secure primitive.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B0F0"/>
                </a:solidFill>
              </a:rPr>
              <a:t>Example</a:t>
            </a:r>
            <a:r>
              <a:rPr lang="en-US" sz="2400" dirty="0"/>
              <a:t>: Assume there exists a one-way function. </a:t>
            </a:r>
            <a:br>
              <a:rPr lang="en-US" sz="2400" dirty="0"/>
            </a:br>
            <a:r>
              <a:rPr lang="en-US" sz="2400" dirty="0"/>
              <a:t>Then there exist private-key encryption, digital signatures, etc.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05BDD5A-50F8-C343-4F45-2607953A13A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717172"/>
                <a:ext cx="10515600" cy="1416302"/>
              </a:xfrm>
              <a:prstGeom prst="rect">
                <a:avLst/>
              </a:prstGeom>
              <a:ln w="57150"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b="1" dirty="0">
                    <a:solidFill>
                      <a:srgbClr val="FFC000"/>
                    </a:solidFill>
                  </a:rPr>
                  <a:t>Concrete assumption: </a:t>
                </a:r>
                <a:r>
                  <a:rPr lang="en-US" sz="2400" dirty="0"/>
                  <a:t>stipulates that a </a:t>
                </a:r>
                <a:r>
                  <a:rPr lang="en-US" sz="2400" i="1" dirty="0"/>
                  <a:t>specific</a:t>
                </a:r>
                <a:r>
                  <a:rPr lang="en-US" sz="2400" dirty="0"/>
                  <a:t> computational problem is hard.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00B0F0"/>
                    </a:solidFill>
                  </a:rPr>
                  <a:t>Example</a:t>
                </a:r>
                <a:r>
                  <a:rPr lang="en-US" sz="2400" dirty="0"/>
                  <a:t>: Assume that it is hard to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</m:sup>
                    </m:sSup>
                  </m:oMath>
                </a14:m>
                <a:r>
                  <a:rPr lang="en-US" sz="2400" dirty="0"/>
                  <a:t> 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  <a:br>
                  <a:rPr lang="en-US" sz="2400" dirty="0"/>
                </a:br>
                <a:r>
                  <a:rPr lang="en-US" sz="2400" dirty="0"/>
                  <a:t>Then public-key cryptography is possible.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05BDD5A-50F8-C343-4F45-2607953A13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717172"/>
                <a:ext cx="10515600" cy="1416302"/>
              </a:xfrm>
              <a:prstGeom prst="rect">
                <a:avLst/>
              </a:prstGeom>
              <a:blipFill>
                <a:blip r:embed="rId2"/>
                <a:stretch>
                  <a:fillRect l="-965" t="-6195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631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AF21E0-7A45-57BC-0E0B-EDF18E397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7CEDD-4EAF-4E51-F4DA-520B0CBA2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Generic vs concrete assumptions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4AB8621-F97A-D266-52B9-F62192272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357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C000"/>
                </a:solidFill>
              </a:rPr>
              <a:t>Generic assumption: </a:t>
            </a:r>
            <a:r>
              <a:rPr lang="en-US" sz="2400" dirty="0"/>
              <a:t>stipulates the existence of a secure primitive.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B0F0"/>
                </a:solidFill>
              </a:rPr>
              <a:t>Example</a:t>
            </a:r>
            <a:r>
              <a:rPr lang="en-US" sz="2400" dirty="0"/>
              <a:t>: Assume there exists a one-way function. </a:t>
            </a:r>
            <a:br>
              <a:rPr lang="en-US" sz="2400" dirty="0"/>
            </a:br>
            <a:r>
              <a:rPr lang="en-US" sz="2400" dirty="0"/>
              <a:t>Then there exist private-key encryption, digital signatures, etc.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01C9FC2-D52B-0802-6243-1F0C874D3BC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717172"/>
                <a:ext cx="10515600" cy="1416302"/>
              </a:xfrm>
              <a:prstGeom prst="rect">
                <a:avLst/>
              </a:prstGeom>
              <a:ln w="57150"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b="1" dirty="0">
                    <a:solidFill>
                      <a:srgbClr val="FFC000"/>
                    </a:solidFill>
                  </a:rPr>
                  <a:t>Concrete assumption: </a:t>
                </a:r>
                <a:r>
                  <a:rPr lang="en-US" sz="2400" dirty="0"/>
                  <a:t>stipulates that a </a:t>
                </a:r>
                <a:r>
                  <a:rPr lang="en-US" sz="2400" i="1" dirty="0"/>
                  <a:t>specific</a:t>
                </a:r>
                <a:r>
                  <a:rPr lang="en-US" sz="2400" dirty="0"/>
                  <a:t> computational problem is hard.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00B0F0"/>
                    </a:solidFill>
                  </a:rPr>
                  <a:t>Example</a:t>
                </a:r>
                <a:r>
                  <a:rPr lang="en-US" sz="2400" dirty="0"/>
                  <a:t>: Assume that it is hard to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</m:sup>
                    </m:sSup>
                  </m:oMath>
                </a14:m>
                <a:r>
                  <a:rPr lang="en-US" sz="2400" dirty="0"/>
                  <a:t> 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  <a:br>
                  <a:rPr lang="en-US" sz="2400" dirty="0"/>
                </a:br>
                <a:r>
                  <a:rPr lang="en-US" sz="2400" dirty="0"/>
                  <a:t>Then public-key cryptography is possible.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01C9FC2-D52B-0802-6243-1F0C874D3B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717172"/>
                <a:ext cx="10515600" cy="1416302"/>
              </a:xfrm>
              <a:prstGeom prst="rect">
                <a:avLst/>
              </a:prstGeom>
              <a:blipFill>
                <a:blip r:embed="rId2"/>
                <a:stretch>
                  <a:fillRect l="-720" t="-4274"/>
                </a:stretch>
              </a:blipFill>
              <a:ln w="57150"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4772F8F-0471-B84A-42C3-71C241C4CD56}"/>
              </a:ext>
            </a:extLst>
          </p:cNvPr>
          <p:cNvSpPr txBox="1"/>
          <p:nvPr/>
        </p:nvSpPr>
        <p:spPr>
          <a:xfrm>
            <a:off x="3224464" y="5661878"/>
            <a:ext cx="9320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Ultimately, if we care about the functionalities in the real world, </a:t>
            </a:r>
            <a:br>
              <a:rPr lang="en-US" sz="2400" dirty="0"/>
            </a:br>
            <a:r>
              <a:rPr lang="en-US" sz="2400" dirty="0"/>
              <a:t>concrete assumptions are what matter!</a:t>
            </a:r>
          </a:p>
        </p:txBody>
      </p:sp>
    </p:spTree>
    <p:extLst>
      <p:ext uri="{BB962C8B-B14F-4D97-AF65-F5344CB8AC3E}">
        <p14:creationId xmlns:p14="http://schemas.microsoft.com/office/powerpoint/2010/main" val="1887578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5B9167-2B37-F60E-A20E-15A3B45A68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BD08D-B428-8FB5-7C02-E34BDB8CE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This talk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5543E0F-CD8B-AFDB-BD6C-D3B4A902EB70}"/>
              </a:ext>
            </a:extLst>
          </p:cNvPr>
          <p:cNvSpPr txBox="1">
            <a:spLocks/>
          </p:cNvSpPr>
          <p:nvPr/>
        </p:nvSpPr>
        <p:spPr>
          <a:xfrm>
            <a:off x="838200" y="2621448"/>
            <a:ext cx="10515600" cy="1074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893ECFC-CFA6-BC65-6CD4-95A212384CB3}"/>
              </a:ext>
            </a:extLst>
          </p:cNvPr>
          <p:cNvSpPr txBox="1">
            <a:spLocks/>
          </p:cNvSpPr>
          <p:nvPr/>
        </p:nvSpPr>
        <p:spPr>
          <a:xfrm>
            <a:off x="838200" y="1677965"/>
            <a:ext cx="10515600" cy="2017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Recently, exciting developments in </a:t>
            </a:r>
          </a:p>
          <a:p>
            <a:r>
              <a:rPr lang="en-US" sz="2400" dirty="0"/>
              <a:t>Quantum Learning Theory</a:t>
            </a:r>
          </a:p>
          <a:p>
            <a:r>
              <a:rPr lang="en-US" sz="2400" dirty="0"/>
              <a:t>Quantum Cryptography</a:t>
            </a:r>
          </a:p>
          <a:p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A188D-EEEF-FD17-F8B0-CBE53CC74A00}"/>
              </a:ext>
            </a:extLst>
          </p:cNvPr>
          <p:cNvSpPr txBox="1">
            <a:spLocks/>
          </p:cNvSpPr>
          <p:nvPr/>
        </p:nvSpPr>
        <p:spPr>
          <a:xfrm>
            <a:off x="838200" y="3429000"/>
            <a:ext cx="10515600" cy="641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Does the learning/crypto connection also hold in the quantum world?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4950780-905E-CBF9-40D3-8170A8EAE039}"/>
              </a:ext>
            </a:extLst>
          </p:cNvPr>
          <p:cNvSpPr txBox="1">
            <a:spLocks/>
          </p:cNvSpPr>
          <p:nvPr/>
        </p:nvSpPr>
        <p:spPr>
          <a:xfrm>
            <a:off x="360948" y="4344266"/>
            <a:ext cx="3445042" cy="1222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Hardness of learning </a:t>
            </a:r>
            <a:br>
              <a:rPr lang="en-US" sz="2400" dirty="0"/>
            </a:br>
            <a:r>
              <a:rPr lang="en-US" sz="2400" dirty="0"/>
              <a:t>output states of </a:t>
            </a:r>
            <a:br>
              <a:rPr lang="en-US" sz="2400" dirty="0"/>
            </a:br>
            <a:r>
              <a:rPr lang="en-US" sz="2400" dirty="0"/>
              <a:t>random quantum circuits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EA610AB7-4819-B8FC-FF93-7EAB3BB71A67}"/>
              </a:ext>
            </a:extLst>
          </p:cNvPr>
          <p:cNvSpPr/>
          <p:nvPr/>
        </p:nvSpPr>
        <p:spPr>
          <a:xfrm>
            <a:off x="3805990" y="4527251"/>
            <a:ext cx="926432" cy="64168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9263AFF-6AC4-C8D4-0A4F-38229F66C09A}"/>
              </a:ext>
            </a:extLst>
          </p:cNvPr>
          <p:cNvSpPr txBox="1">
            <a:spLocks/>
          </p:cNvSpPr>
          <p:nvPr/>
        </p:nvSpPr>
        <p:spPr>
          <a:xfrm>
            <a:off x="4876801" y="4344266"/>
            <a:ext cx="3300663" cy="1819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Quantum cryptography</a:t>
            </a:r>
            <a:br>
              <a:rPr lang="en-US" sz="2400" dirty="0"/>
            </a:br>
            <a:r>
              <a:rPr lang="en-US" sz="2400" dirty="0"/>
              <a:t>based on fewer </a:t>
            </a:r>
            <a:br>
              <a:rPr lang="en-US" sz="2400" dirty="0"/>
            </a:br>
            <a:r>
              <a:rPr lang="en-US" sz="2400" dirty="0"/>
              <a:t>mathematical assumptions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2953783D-18BB-A4D3-7DD0-441ED799AC27}"/>
              </a:ext>
            </a:extLst>
          </p:cNvPr>
          <p:cNvSpPr/>
          <p:nvPr/>
        </p:nvSpPr>
        <p:spPr>
          <a:xfrm>
            <a:off x="7984960" y="4527251"/>
            <a:ext cx="926432" cy="64168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D63825A-ADF8-0816-45D2-2634359D684A}"/>
              </a:ext>
            </a:extLst>
          </p:cNvPr>
          <p:cNvSpPr txBox="1">
            <a:spLocks/>
          </p:cNvSpPr>
          <p:nvPr/>
        </p:nvSpPr>
        <p:spPr>
          <a:xfrm>
            <a:off x="8959518" y="4344266"/>
            <a:ext cx="3300663" cy="1819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An experimental</a:t>
            </a:r>
            <a:br>
              <a:rPr lang="en-US" sz="2400" dirty="0"/>
            </a:br>
            <a:r>
              <a:rPr lang="en-US" sz="2400" dirty="0"/>
              <a:t>demonstration of</a:t>
            </a:r>
            <a:br>
              <a:rPr lang="en-US" sz="2400" dirty="0"/>
            </a:br>
            <a:r>
              <a:rPr lang="en-US" sz="2400" dirty="0"/>
              <a:t>quantum cryptographic</a:t>
            </a:r>
            <a:br>
              <a:rPr lang="en-US" sz="2400" dirty="0"/>
            </a:br>
            <a:r>
              <a:rPr lang="en-US" sz="2400" dirty="0"/>
              <a:t>advantage?</a:t>
            </a:r>
          </a:p>
        </p:txBody>
      </p:sp>
    </p:spTree>
    <p:extLst>
      <p:ext uri="{BB962C8B-B14F-4D97-AF65-F5344CB8AC3E}">
        <p14:creationId xmlns:p14="http://schemas.microsoft.com/office/powerpoint/2010/main" val="60935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/>
      <p:bldP spid="9" grpId="0" animBg="1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19509E-1A1C-CDEE-E727-9E46568DE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D4C265-0783-B448-7B9C-8B2948915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36726"/>
            <a:ext cx="10515600" cy="2852737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Quantum crypto from</a:t>
            </a:r>
            <a:b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en-US" dirty="0">
                <a:solidFill>
                  <a:srgbClr val="FFC000"/>
                </a:solidFill>
              </a:rPr>
              <a:t>hardness of learning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023215-5DE3-97A8-9E9B-4F08093DEC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5574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45C07-15C2-1FAE-23D0-DA46EB923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 from the No-Learning Assumption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DB25F9C-7109-F85D-3ACF-5FE127BF7E18}"/>
              </a:ext>
            </a:extLst>
          </p:cNvPr>
          <p:cNvSpPr/>
          <p:nvPr/>
        </p:nvSpPr>
        <p:spPr>
          <a:xfrm>
            <a:off x="675249" y="1754856"/>
            <a:ext cx="10678551" cy="276901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400" dirty="0">
                <a:solidFill>
                  <a:schemeClr val="bg1"/>
                </a:solidFill>
              </a:rPr>
              <a:t>Under the Computational No-Learning Assumption, there exists secure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1. One-way state generators</a:t>
            </a:r>
          </a:p>
          <a:p>
            <a:r>
              <a:rPr lang="en-US" sz="2400" dirty="0">
                <a:solidFill>
                  <a:schemeClr val="bg1"/>
                </a:solidFill>
              </a:rPr>
              <a:t>2. One-time digital signatures</a:t>
            </a:r>
          </a:p>
          <a:p>
            <a:r>
              <a:rPr lang="en-US" sz="2400" dirty="0">
                <a:solidFill>
                  <a:schemeClr val="bg1"/>
                </a:solidFill>
              </a:rPr>
              <a:t>3. Quantum bit commitments</a:t>
            </a:r>
          </a:p>
          <a:p>
            <a:r>
              <a:rPr lang="en-US" sz="2400" dirty="0">
                <a:solidFill>
                  <a:schemeClr val="bg1"/>
                </a:solidFill>
              </a:rPr>
              <a:t>4. Secure multi-party computation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ED168F-5D2C-8805-3D1E-8948588943AA}"/>
              </a:ext>
            </a:extLst>
          </p:cNvPr>
          <p:cNvSpPr txBox="1"/>
          <p:nvPr/>
        </p:nvSpPr>
        <p:spPr>
          <a:xfrm>
            <a:off x="933155" y="1887030"/>
            <a:ext cx="10162735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Computational No-Learning implies secure quantum cryptography</a:t>
            </a:r>
          </a:p>
        </p:txBody>
      </p:sp>
    </p:spTree>
    <p:extLst>
      <p:ext uri="{BB962C8B-B14F-4D97-AF65-F5344CB8AC3E}">
        <p14:creationId xmlns:p14="http://schemas.microsoft.com/office/powerpoint/2010/main" val="30326622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2799A-17E3-2FA0-B2A2-B321118A6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739DF-C46D-B29F-6CF2-FBA1F657B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 from the No-Learning Assumption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1CDFB70-5E12-39FF-D934-A4AD703289EE}"/>
              </a:ext>
            </a:extLst>
          </p:cNvPr>
          <p:cNvSpPr/>
          <p:nvPr/>
        </p:nvSpPr>
        <p:spPr>
          <a:xfrm>
            <a:off x="675249" y="1754856"/>
            <a:ext cx="10678551" cy="276901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400" dirty="0">
                <a:solidFill>
                  <a:schemeClr val="bg1"/>
                </a:solidFill>
              </a:rPr>
              <a:t>Under the Computational No-Learning Assumption, there exists secure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1. One-way state generators</a:t>
            </a:r>
          </a:p>
          <a:p>
            <a:r>
              <a:rPr lang="en-US" sz="2400" b="1" dirty="0">
                <a:solidFill>
                  <a:srgbClr val="7030A0"/>
                </a:solidFill>
              </a:rPr>
              <a:t>2. One-time digital signatures</a:t>
            </a:r>
          </a:p>
          <a:p>
            <a:r>
              <a:rPr lang="en-US" sz="2400" dirty="0">
                <a:solidFill>
                  <a:schemeClr val="bg1"/>
                </a:solidFill>
              </a:rPr>
              <a:t>3. Quantum bit commitments</a:t>
            </a:r>
          </a:p>
          <a:p>
            <a:r>
              <a:rPr lang="en-US" sz="2400" dirty="0">
                <a:solidFill>
                  <a:schemeClr val="bg1"/>
                </a:solidFill>
              </a:rPr>
              <a:t>4. Secure multi-party computation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866B93-BC75-FC55-C817-721ED31DBA46}"/>
              </a:ext>
            </a:extLst>
          </p:cNvPr>
          <p:cNvSpPr txBox="1"/>
          <p:nvPr/>
        </p:nvSpPr>
        <p:spPr>
          <a:xfrm>
            <a:off x="933155" y="1887030"/>
            <a:ext cx="10162735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Computational No-Learning implies secure quantum cryptography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68532-C266-FA19-54DD-6D93ECA86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70930"/>
            <a:ext cx="10515600" cy="8694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 digital signature scheme is a cryptographic method to prove authenticity of a message to a third party.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538930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6395B-B10A-02D0-CACE-61574EE51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RandomCircuitSig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326E4DC-BE0A-1A40-1509-8995AD059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543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quantum digital signature scheme for a single bit (for simplicity). 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 descr="User Svg Png Icon Free Download (#367056) - OnlineWebFonts.COM">
            <a:extLst>
              <a:ext uri="{FF2B5EF4-FFF2-40B4-BE49-F238E27FC236}">
                <a16:creationId xmlns:a16="http://schemas.microsoft.com/office/drawing/2014/main" id="{57C5147E-8999-0D05-7C80-AE90AFCBE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851" y="4170949"/>
            <a:ext cx="1043814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F2CB22-D3A2-531E-F91F-4382D114D9E7}"/>
              </a:ext>
            </a:extLst>
          </p:cNvPr>
          <p:cNvSpPr txBox="1"/>
          <p:nvPr/>
        </p:nvSpPr>
        <p:spPr>
          <a:xfrm>
            <a:off x="2378683" y="5325812"/>
            <a:ext cx="794149" cy="374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2A76C51-C478-2E8F-7FC7-3C8DF18B5B80}"/>
                  </a:ext>
                </a:extLst>
              </p:cNvPr>
              <p:cNvSpPr txBox="1"/>
              <p:nvPr/>
            </p:nvSpPr>
            <p:spPr>
              <a:xfrm>
                <a:off x="263203" y="3730554"/>
                <a:ext cx="156015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2A76C51-C478-2E8F-7FC7-3C8DF18B5B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03" y="3730554"/>
                <a:ext cx="1560156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loud Callout 7">
            <a:extLst>
              <a:ext uri="{FF2B5EF4-FFF2-40B4-BE49-F238E27FC236}">
                <a16:creationId xmlns:a16="http://schemas.microsoft.com/office/drawing/2014/main" id="{7B165D5C-BD86-320C-4199-985F4DA693F7}"/>
              </a:ext>
            </a:extLst>
          </p:cNvPr>
          <p:cNvSpPr/>
          <p:nvPr/>
        </p:nvSpPr>
        <p:spPr>
          <a:xfrm>
            <a:off x="350952" y="3380875"/>
            <a:ext cx="1384659" cy="1099468"/>
          </a:xfrm>
          <a:prstGeom prst="cloudCallout">
            <a:avLst>
              <a:gd name="adj1" fmla="val 114107"/>
              <a:gd name="adj2" fmla="val 13633"/>
            </a:avLst>
          </a:prstGeom>
          <a:noFill/>
          <a:ln w="28575"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120E2C0-5614-22DB-484D-94F68838AD97}"/>
                  </a:ext>
                </a:extLst>
              </p:cNvPr>
              <p:cNvSpPr txBox="1"/>
              <p:nvPr/>
            </p:nvSpPr>
            <p:spPr>
              <a:xfrm>
                <a:off x="1491916" y="5924277"/>
                <a:ext cx="697831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Alice chooses two circuits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as her </a:t>
                </a:r>
                <a:r>
                  <a:rPr lang="en-US" sz="2400" b="1" dirty="0">
                    <a:solidFill>
                      <a:srgbClr val="FFC000"/>
                    </a:solidFill>
                  </a:rPr>
                  <a:t>secret key</a:t>
                </a:r>
                <a:r>
                  <a:rPr lang="en-US" sz="2400" dirty="0"/>
                  <a:t>.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120E2C0-5614-22DB-484D-94F68838A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916" y="5924277"/>
                <a:ext cx="6978316" cy="461665"/>
              </a:xfrm>
              <a:prstGeom prst="rect">
                <a:avLst/>
              </a:prstGeom>
              <a:blipFill>
                <a:blip r:embed="rId4"/>
                <a:stretch>
                  <a:fillRect l="-1455" t="-10526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63486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64469B-E1A9-34EE-0A27-86757BA12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4BB6C-89D5-7777-D752-A912DFFCB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RandomCircuitSig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AD7B564-596A-71D7-FCF1-291B7605F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543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quantum digital signature scheme for a single bit (for simplicity). 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 descr="User Svg Png Icon Free Download (#367056) - OnlineWebFonts.COM">
            <a:extLst>
              <a:ext uri="{FF2B5EF4-FFF2-40B4-BE49-F238E27FC236}">
                <a16:creationId xmlns:a16="http://schemas.microsoft.com/office/drawing/2014/main" id="{BF51696F-F841-E6E8-3678-2A352AAD4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851" y="4170949"/>
            <a:ext cx="1043814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564411-3F02-0D45-971A-5D511EF7E45D}"/>
              </a:ext>
            </a:extLst>
          </p:cNvPr>
          <p:cNvSpPr txBox="1"/>
          <p:nvPr/>
        </p:nvSpPr>
        <p:spPr>
          <a:xfrm>
            <a:off x="2378683" y="5325812"/>
            <a:ext cx="794149" cy="374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6EEE6CB-6C67-086F-B20D-BCF4BF627B20}"/>
                  </a:ext>
                </a:extLst>
              </p:cNvPr>
              <p:cNvSpPr txBox="1"/>
              <p:nvPr/>
            </p:nvSpPr>
            <p:spPr>
              <a:xfrm>
                <a:off x="263203" y="3730554"/>
                <a:ext cx="156015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6EEE6CB-6C67-086F-B20D-BCF4BF627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03" y="3730554"/>
                <a:ext cx="1560156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loud Callout 7">
            <a:extLst>
              <a:ext uri="{FF2B5EF4-FFF2-40B4-BE49-F238E27FC236}">
                <a16:creationId xmlns:a16="http://schemas.microsoft.com/office/drawing/2014/main" id="{1E998418-C758-9BDB-8C95-B1E2917A8CD5}"/>
              </a:ext>
            </a:extLst>
          </p:cNvPr>
          <p:cNvSpPr/>
          <p:nvPr/>
        </p:nvSpPr>
        <p:spPr>
          <a:xfrm>
            <a:off x="350952" y="3380875"/>
            <a:ext cx="1384659" cy="1099468"/>
          </a:xfrm>
          <a:prstGeom prst="cloudCallout">
            <a:avLst>
              <a:gd name="adj1" fmla="val 114107"/>
              <a:gd name="adj2" fmla="val 13633"/>
            </a:avLst>
          </a:prstGeom>
          <a:noFill/>
          <a:ln w="28575"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F7A892D6-BC85-D585-44EC-C47AB399E680}"/>
              </a:ext>
            </a:extLst>
          </p:cNvPr>
          <p:cNvSpPr/>
          <p:nvPr/>
        </p:nvSpPr>
        <p:spPr>
          <a:xfrm>
            <a:off x="3311102" y="4639393"/>
            <a:ext cx="607716" cy="34492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7D52BF9-C9B7-695A-35A8-428F881909AE}"/>
                  </a:ext>
                </a:extLst>
              </p:cNvPr>
              <p:cNvSpPr txBox="1"/>
              <p:nvPr/>
            </p:nvSpPr>
            <p:spPr>
              <a:xfrm>
                <a:off x="1491916" y="5924277"/>
                <a:ext cx="10700084" cy="4769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Alice generates </a:t>
                </a:r>
                <a14:m>
                  <m:oMath xmlns:m="http://schemas.openxmlformats.org/officeDocument/2006/math">
                    <m:r>
                      <a:rPr lang="en-CA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copies of the output states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,|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400" dirty="0"/>
                  <a:t> as her </a:t>
                </a:r>
                <a:r>
                  <a:rPr lang="en-US" sz="2400" b="1" dirty="0">
                    <a:solidFill>
                      <a:srgbClr val="00B0F0"/>
                    </a:solidFill>
                  </a:rPr>
                  <a:t>public key</a:t>
                </a:r>
                <a:r>
                  <a:rPr lang="en-US" sz="2400" dirty="0"/>
                  <a:t>.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7D52BF9-C9B7-695A-35A8-428F881909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916" y="5924277"/>
                <a:ext cx="10700084" cy="476990"/>
              </a:xfrm>
              <a:prstGeom prst="rect">
                <a:avLst/>
              </a:prstGeom>
              <a:blipFill>
                <a:blip r:embed="rId4"/>
                <a:stretch>
                  <a:fillRect l="-948" t="-10256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9CDDF79-26C6-F605-BA10-2001F86234B6}"/>
                  </a:ext>
                </a:extLst>
              </p:cNvPr>
              <p:cNvSpPr txBox="1"/>
              <p:nvPr/>
            </p:nvSpPr>
            <p:spPr>
              <a:xfrm>
                <a:off x="3918818" y="4483682"/>
                <a:ext cx="2372354" cy="5600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CA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CA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8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9CDDF79-26C6-F605-BA10-2001F86234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818" y="4483682"/>
                <a:ext cx="2372354" cy="560090"/>
              </a:xfrm>
              <a:prstGeom prst="rect">
                <a:avLst/>
              </a:prstGeom>
              <a:blipFill>
                <a:blip r:embed="rId5"/>
                <a:stretch>
                  <a:fillRect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619A9AFD-4A85-5AF8-D8DB-2BABC1C2FADC}"/>
              </a:ext>
            </a:extLst>
          </p:cNvPr>
          <p:cNvSpPr/>
          <p:nvPr/>
        </p:nvSpPr>
        <p:spPr>
          <a:xfrm>
            <a:off x="9741783" y="2538856"/>
            <a:ext cx="1978200" cy="1099468"/>
          </a:xfrm>
          <a:prstGeom prst="rect">
            <a:avLst/>
          </a:prstGeom>
          <a:noFill/>
          <a:ln w="28575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4031EB5-6F9C-01B4-5FB2-9B358298E1C8}"/>
                  </a:ext>
                </a:extLst>
              </p:cNvPr>
              <p:cNvSpPr txBox="1"/>
              <p:nvPr/>
            </p:nvSpPr>
            <p:spPr>
              <a:xfrm>
                <a:off x="9620717" y="2659649"/>
                <a:ext cx="2220331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C000"/>
                    </a:solidFill>
                  </a:rPr>
                  <a:t>Def:</a:t>
                </a:r>
                <a:r>
                  <a:rPr lang="en-US" sz="2400" dirty="0"/>
                  <a:t> </a:t>
                </a:r>
                <a:br>
                  <a:rPr lang="en-US" sz="24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4031EB5-6F9C-01B4-5FB2-9B358298E1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0717" y="2659649"/>
                <a:ext cx="2220331" cy="830997"/>
              </a:xfrm>
              <a:prstGeom prst="rect">
                <a:avLst/>
              </a:prstGeom>
              <a:blipFill>
                <a:blip r:embed="rId6"/>
                <a:stretch>
                  <a:fillRect t="-5970"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2210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6277F-B269-C6DD-2290-E7954C9EB7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ED036-DE23-CB24-0D17-3E404312D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RandomCircuitSig</a:t>
            </a:r>
            <a:endParaRPr lang="en-US" dirty="0"/>
          </a:p>
        </p:txBody>
      </p:sp>
      <p:pic>
        <p:nvPicPr>
          <p:cNvPr id="5" name="Picture 4" descr="User Svg Png Icon Free Download (#367056) - OnlineWebFonts.COM">
            <a:extLst>
              <a:ext uri="{FF2B5EF4-FFF2-40B4-BE49-F238E27FC236}">
                <a16:creationId xmlns:a16="http://schemas.microsoft.com/office/drawing/2014/main" id="{256612BA-6733-67F7-EC46-46BD4C905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851" y="4170949"/>
            <a:ext cx="1043814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7DD567-F810-D05F-1665-7E1622D7A02A}"/>
              </a:ext>
            </a:extLst>
          </p:cNvPr>
          <p:cNvSpPr txBox="1"/>
          <p:nvPr/>
        </p:nvSpPr>
        <p:spPr>
          <a:xfrm>
            <a:off x="2378683" y="5325812"/>
            <a:ext cx="794149" cy="374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9510BB3-8E93-41B6-129D-41D812F80622}"/>
                  </a:ext>
                </a:extLst>
              </p:cNvPr>
              <p:cNvSpPr txBox="1"/>
              <p:nvPr/>
            </p:nvSpPr>
            <p:spPr>
              <a:xfrm>
                <a:off x="263203" y="3730554"/>
                <a:ext cx="156015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9510BB3-8E93-41B6-129D-41D812F806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03" y="3730554"/>
                <a:ext cx="1560156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loud Callout 7">
            <a:extLst>
              <a:ext uri="{FF2B5EF4-FFF2-40B4-BE49-F238E27FC236}">
                <a16:creationId xmlns:a16="http://schemas.microsoft.com/office/drawing/2014/main" id="{E1D87ECF-5C4D-E114-2208-E98CE668D704}"/>
              </a:ext>
            </a:extLst>
          </p:cNvPr>
          <p:cNvSpPr/>
          <p:nvPr/>
        </p:nvSpPr>
        <p:spPr>
          <a:xfrm>
            <a:off x="350952" y="3380875"/>
            <a:ext cx="1384659" cy="1099468"/>
          </a:xfrm>
          <a:prstGeom prst="cloudCallout">
            <a:avLst>
              <a:gd name="adj1" fmla="val 114107"/>
              <a:gd name="adj2" fmla="val 13633"/>
            </a:avLst>
          </a:prstGeom>
          <a:noFill/>
          <a:ln w="28575"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049FA8-ADFE-AF44-4BB6-345435902176}"/>
              </a:ext>
            </a:extLst>
          </p:cNvPr>
          <p:cNvSpPr txBox="1"/>
          <p:nvPr/>
        </p:nvSpPr>
        <p:spPr>
          <a:xfrm>
            <a:off x="1491916" y="5924277"/>
            <a:ext cx="10700084" cy="476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Alice uploads the quantum public keys to the quantum internet.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A6D815-0625-C112-47EA-22085F57C60C}"/>
              </a:ext>
            </a:extLst>
          </p:cNvPr>
          <p:cNvSpPr txBox="1"/>
          <p:nvPr/>
        </p:nvSpPr>
        <p:spPr>
          <a:xfrm>
            <a:off x="7943190" y="1899446"/>
            <a:ext cx="1778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Qoogle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10EB1EC-7BB9-2B4C-84BB-E32624640CBF}"/>
                  </a:ext>
                </a:extLst>
              </p:cNvPr>
              <p:cNvSpPr txBox="1"/>
              <p:nvPr/>
            </p:nvSpPr>
            <p:spPr>
              <a:xfrm>
                <a:off x="4817175" y="4483682"/>
                <a:ext cx="2372354" cy="5600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CA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CA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8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10EB1EC-7BB9-2B4C-84BB-E32624640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175" y="4483682"/>
                <a:ext cx="2372354" cy="560090"/>
              </a:xfrm>
              <a:prstGeom prst="rect">
                <a:avLst/>
              </a:prstGeom>
              <a:blipFill>
                <a:blip r:embed="rId4"/>
                <a:stretch>
                  <a:fillRect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loud 15">
            <a:extLst>
              <a:ext uri="{FF2B5EF4-FFF2-40B4-BE49-F238E27FC236}">
                <a16:creationId xmlns:a16="http://schemas.microsoft.com/office/drawing/2014/main" id="{9840134D-96F2-5109-0893-86E685806C70}"/>
              </a:ext>
            </a:extLst>
          </p:cNvPr>
          <p:cNvSpPr/>
          <p:nvPr/>
        </p:nvSpPr>
        <p:spPr>
          <a:xfrm>
            <a:off x="4713286" y="1596498"/>
            <a:ext cx="3502621" cy="1652337"/>
          </a:xfrm>
          <a:prstGeom prst="cloud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93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0255 L 0.03268 -0.3412 " pathEditMode="relative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AF14FE-E080-B6A2-16B4-63748C8980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5F3FA-2A6C-1909-981D-5AFCED77C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RandomCircuitSig</a:t>
            </a:r>
            <a:endParaRPr lang="en-US" dirty="0"/>
          </a:p>
        </p:txBody>
      </p:sp>
      <p:pic>
        <p:nvPicPr>
          <p:cNvPr id="5" name="Picture 4" descr="User Svg Png Icon Free Download (#367056) - OnlineWebFonts.COM">
            <a:extLst>
              <a:ext uri="{FF2B5EF4-FFF2-40B4-BE49-F238E27FC236}">
                <a16:creationId xmlns:a16="http://schemas.microsoft.com/office/drawing/2014/main" id="{1CE7C9D5-9DA5-0C8A-1C21-ED179B894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851" y="4170949"/>
            <a:ext cx="1043814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5957BD-FFBF-23C6-F483-568F95F3EBFA}"/>
              </a:ext>
            </a:extLst>
          </p:cNvPr>
          <p:cNvSpPr txBox="1"/>
          <p:nvPr/>
        </p:nvSpPr>
        <p:spPr>
          <a:xfrm>
            <a:off x="2378683" y="5325812"/>
            <a:ext cx="794149" cy="374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AF81C7D-10DE-11C7-E403-E180930DFFCA}"/>
                  </a:ext>
                </a:extLst>
              </p:cNvPr>
              <p:cNvSpPr txBox="1"/>
              <p:nvPr/>
            </p:nvSpPr>
            <p:spPr>
              <a:xfrm>
                <a:off x="263203" y="3730554"/>
                <a:ext cx="156015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AF81C7D-10DE-11C7-E403-E180930DFF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03" y="3730554"/>
                <a:ext cx="1560156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loud Callout 7">
            <a:extLst>
              <a:ext uri="{FF2B5EF4-FFF2-40B4-BE49-F238E27FC236}">
                <a16:creationId xmlns:a16="http://schemas.microsoft.com/office/drawing/2014/main" id="{052C70C0-EC29-133C-A4D1-7C6903A7B4FE}"/>
              </a:ext>
            </a:extLst>
          </p:cNvPr>
          <p:cNvSpPr/>
          <p:nvPr/>
        </p:nvSpPr>
        <p:spPr>
          <a:xfrm>
            <a:off x="350952" y="3380875"/>
            <a:ext cx="1384659" cy="1099468"/>
          </a:xfrm>
          <a:prstGeom prst="cloudCallout">
            <a:avLst>
              <a:gd name="adj1" fmla="val 114107"/>
              <a:gd name="adj2" fmla="val 13633"/>
            </a:avLst>
          </a:prstGeom>
          <a:noFill/>
          <a:ln w="28575"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B9F6104-C1C1-4D7D-DAAE-B2F041968DDA}"/>
                  </a:ext>
                </a:extLst>
              </p:cNvPr>
              <p:cNvSpPr txBox="1"/>
              <p:nvPr/>
            </p:nvSpPr>
            <p:spPr>
              <a:xfrm>
                <a:off x="5329269" y="2050764"/>
                <a:ext cx="2372354" cy="5600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CA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CA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8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B9F6104-C1C1-4D7D-DAAE-B2F041968D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9269" y="2050764"/>
                <a:ext cx="2372354" cy="560090"/>
              </a:xfrm>
              <a:prstGeom prst="rect">
                <a:avLst/>
              </a:prstGeom>
              <a:blipFill>
                <a:blip r:embed="rId4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93C9BE3-B503-FBA1-04FD-5837B9996DE4}"/>
                  </a:ext>
                </a:extLst>
              </p:cNvPr>
              <p:cNvSpPr txBox="1"/>
              <p:nvPr/>
            </p:nvSpPr>
            <p:spPr>
              <a:xfrm>
                <a:off x="1043281" y="5965200"/>
                <a:ext cx="1070008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Alice sends a bit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/>
                  <a:t> to Bob. She signs it by providing the circuit description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93C9BE3-B503-FBA1-04FD-5837B9996D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281" y="5965200"/>
                <a:ext cx="10700084" cy="461665"/>
              </a:xfrm>
              <a:prstGeom prst="rect">
                <a:avLst/>
              </a:prstGeom>
              <a:blipFill>
                <a:blip r:embed="rId5"/>
                <a:stretch>
                  <a:fillRect l="-949" t="-108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 descr="User Svg Png Icon Free Download (#367056) - OnlineWebFonts.COM">
            <a:extLst>
              <a:ext uri="{FF2B5EF4-FFF2-40B4-BE49-F238E27FC236}">
                <a16:creationId xmlns:a16="http://schemas.microsoft.com/office/drawing/2014/main" id="{88823D01-966B-E786-9360-D68F6D10C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608" y="4130664"/>
            <a:ext cx="1043814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E024DE7-F55B-E032-A91F-216FA3AB1978}"/>
              </a:ext>
            </a:extLst>
          </p:cNvPr>
          <p:cNvSpPr txBox="1"/>
          <p:nvPr/>
        </p:nvSpPr>
        <p:spPr>
          <a:xfrm>
            <a:off x="9324440" y="5285527"/>
            <a:ext cx="794149" cy="374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Bob</a:t>
            </a: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FD5BAA25-537E-C449-D57B-11B997419DBA}"/>
              </a:ext>
            </a:extLst>
          </p:cNvPr>
          <p:cNvSpPr/>
          <p:nvPr/>
        </p:nvSpPr>
        <p:spPr>
          <a:xfrm>
            <a:off x="3753853" y="4690258"/>
            <a:ext cx="5309936" cy="41113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6AA7B5B-D0FF-B03E-D33C-755667C42174}"/>
                  </a:ext>
                </a:extLst>
              </p:cNvPr>
              <p:cNvSpPr txBox="1"/>
              <p:nvPr/>
            </p:nvSpPr>
            <p:spPr>
              <a:xfrm>
                <a:off x="4916642" y="4265153"/>
                <a:ext cx="156015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6AA7B5B-D0FF-B03E-D33C-755667C421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642" y="4265153"/>
                <a:ext cx="1560156" cy="461665"/>
              </a:xfrm>
              <a:prstGeom prst="rect">
                <a:avLst/>
              </a:prstGeom>
              <a:blipFill>
                <a:blip r:embed="rId6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17226451-8204-0F3D-45BD-34944C5CEEE7}"/>
              </a:ext>
            </a:extLst>
          </p:cNvPr>
          <p:cNvSpPr txBox="1"/>
          <p:nvPr/>
        </p:nvSpPr>
        <p:spPr>
          <a:xfrm>
            <a:off x="7943190" y="1899446"/>
            <a:ext cx="1778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Qoogle</a:t>
            </a:r>
            <a:endParaRPr lang="en-US" sz="2800" dirty="0"/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id="{F3F77CF6-C2D7-3E7A-37DA-E93E4E6C8DA4}"/>
              </a:ext>
            </a:extLst>
          </p:cNvPr>
          <p:cNvSpPr/>
          <p:nvPr/>
        </p:nvSpPr>
        <p:spPr>
          <a:xfrm>
            <a:off x="4713286" y="1596498"/>
            <a:ext cx="3502621" cy="1652337"/>
          </a:xfrm>
          <a:prstGeom prst="cloud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379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E4200D-0283-45C4-7EC6-E2C1712FA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7C052-1F02-44AB-27F5-9EFD47157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RandomCircuitSig</a:t>
            </a:r>
            <a:endParaRPr lang="en-US" dirty="0"/>
          </a:p>
        </p:txBody>
      </p:sp>
      <p:pic>
        <p:nvPicPr>
          <p:cNvPr id="5" name="Picture 4" descr="User Svg Png Icon Free Download (#367056) - OnlineWebFonts.COM">
            <a:extLst>
              <a:ext uri="{FF2B5EF4-FFF2-40B4-BE49-F238E27FC236}">
                <a16:creationId xmlns:a16="http://schemas.microsoft.com/office/drawing/2014/main" id="{21BDF9C6-8929-A974-BA2B-6A347D272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851" y="4170949"/>
            <a:ext cx="1043814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363D8F-8443-10BF-3645-827003EF2410}"/>
              </a:ext>
            </a:extLst>
          </p:cNvPr>
          <p:cNvSpPr txBox="1"/>
          <p:nvPr/>
        </p:nvSpPr>
        <p:spPr>
          <a:xfrm>
            <a:off x="2378683" y="5325812"/>
            <a:ext cx="794149" cy="374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F4121E-C93A-9202-FB42-E0ED2960F056}"/>
                  </a:ext>
                </a:extLst>
              </p:cNvPr>
              <p:cNvSpPr txBox="1"/>
              <p:nvPr/>
            </p:nvSpPr>
            <p:spPr>
              <a:xfrm>
                <a:off x="263203" y="3730554"/>
                <a:ext cx="156015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F4121E-C93A-9202-FB42-E0ED2960F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03" y="3730554"/>
                <a:ext cx="1560156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loud Callout 7">
            <a:extLst>
              <a:ext uri="{FF2B5EF4-FFF2-40B4-BE49-F238E27FC236}">
                <a16:creationId xmlns:a16="http://schemas.microsoft.com/office/drawing/2014/main" id="{0C081E14-6B0C-93F5-B66C-A44D8EF997D4}"/>
              </a:ext>
            </a:extLst>
          </p:cNvPr>
          <p:cNvSpPr/>
          <p:nvPr/>
        </p:nvSpPr>
        <p:spPr>
          <a:xfrm>
            <a:off x="350952" y="3380875"/>
            <a:ext cx="1384659" cy="1099468"/>
          </a:xfrm>
          <a:prstGeom prst="cloudCallout">
            <a:avLst>
              <a:gd name="adj1" fmla="val 114107"/>
              <a:gd name="adj2" fmla="val 13633"/>
            </a:avLst>
          </a:prstGeom>
          <a:noFill/>
          <a:ln w="28575"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CD99A58-E40F-8700-225C-A237C26F046C}"/>
                  </a:ext>
                </a:extLst>
              </p:cNvPr>
              <p:cNvSpPr txBox="1"/>
              <p:nvPr/>
            </p:nvSpPr>
            <p:spPr>
              <a:xfrm>
                <a:off x="1043281" y="5965200"/>
                <a:ext cx="1070008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To verify, Bob downloads a copy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400" dirty="0"/>
                  <a:t> from the quantum internet.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CD99A58-E40F-8700-225C-A237C26F04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281" y="5965200"/>
                <a:ext cx="10700084" cy="461665"/>
              </a:xfrm>
              <a:prstGeom prst="rect">
                <a:avLst/>
              </a:prstGeom>
              <a:blipFill>
                <a:blip r:embed="rId4"/>
                <a:stretch>
                  <a:fillRect l="-949" t="-108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 descr="User Svg Png Icon Free Download (#367056) - OnlineWebFonts.COM">
            <a:extLst>
              <a:ext uri="{FF2B5EF4-FFF2-40B4-BE49-F238E27FC236}">
                <a16:creationId xmlns:a16="http://schemas.microsoft.com/office/drawing/2014/main" id="{8ABF228C-31A5-6464-6215-AE11598CE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608" y="4130664"/>
            <a:ext cx="1043814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E9EC7FD-59DE-A6BF-E4DA-6FC533CF8FC8}"/>
              </a:ext>
            </a:extLst>
          </p:cNvPr>
          <p:cNvSpPr txBox="1"/>
          <p:nvPr/>
        </p:nvSpPr>
        <p:spPr>
          <a:xfrm>
            <a:off x="9324440" y="5285527"/>
            <a:ext cx="794149" cy="374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4DBC3B6-403D-B6FB-F475-4844623F7208}"/>
                  </a:ext>
                </a:extLst>
              </p:cNvPr>
              <p:cNvSpPr txBox="1"/>
              <p:nvPr/>
            </p:nvSpPr>
            <p:spPr>
              <a:xfrm>
                <a:off x="10134415" y="5296606"/>
                <a:ext cx="104381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4DBC3B6-403D-B6FB-F475-4844623F72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4415" y="5296606"/>
                <a:ext cx="1043814" cy="461665"/>
              </a:xfrm>
              <a:prstGeom prst="rect">
                <a:avLst/>
              </a:prstGeom>
              <a:blipFill>
                <a:blip r:embed="rId5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C610CAA-450A-B625-FEE4-8EBB23A18C9F}"/>
                  </a:ext>
                </a:extLst>
              </p:cNvPr>
              <p:cNvSpPr txBox="1"/>
              <p:nvPr/>
            </p:nvSpPr>
            <p:spPr>
              <a:xfrm>
                <a:off x="6096000" y="2449011"/>
                <a:ext cx="104381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C610CAA-450A-B625-FEE4-8EBB23A18C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449011"/>
                <a:ext cx="1043814" cy="523220"/>
              </a:xfrm>
              <a:prstGeom prst="rect">
                <a:avLst/>
              </a:prstGeom>
              <a:blipFill>
                <a:blip r:embed="rId6"/>
                <a:stretch>
                  <a:fillRect b="-18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CB25FB6-3428-9412-92FA-8E91B271D233}"/>
                  </a:ext>
                </a:extLst>
              </p:cNvPr>
              <p:cNvSpPr txBox="1"/>
              <p:nvPr/>
            </p:nvSpPr>
            <p:spPr>
              <a:xfrm>
                <a:off x="5142061" y="2070541"/>
                <a:ext cx="2372354" cy="5600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CA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CA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8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CB25FB6-3428-9412-92FA-8E91B271D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2061" y="2070541"/>
                <a:ext cx="2372354" cy="560090"/>
              </a:xfrm>
              <a:prstGeom prst="rect">
                <a:avLst/>
              </a:prstGeom>
              <a:blipFill>
                <a:blip r:embed="rId7"/>
                <a:stretch>
                  <a:fillRect r="-28342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AA68DA90-77D4-4C50-4232-8318F38AC494}"/>
              </a:ext>
            </a:extLst>
          </p:cNvPr>
          <p:cNvSpPr txBox="1"/>
          <p:nvPr/>
        </p:nvSpPr>
        <p:spPr>
          <a:xfrm>
            <a:off x="7943190" y="1899446"/>
            <a:ext cx="1778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Qoogle</a:t>
            </a:r>
            <a:endParaRPr lang="en-US" sz="2800" dirty="0"/>
          </a:p>
        </p:txBody>
      </p:sp>
      <p:sp>
        <p:nvSpPr>
          <p:cNvPr id="22" name="Cloud 21">
            <a:extLst>
              <a:ext uri="{FF2B5EF4-FFF2-40B4-BE49-F238E27FC236}">
                <a16:creationId xmlns:a16="http://schemas.microsoft.com/office/drawing/2014/main" id="{0FB4C16D-4EB2-FEA7-C1F7-90CFD1164DC6}"/>
              </a:ext>
            </a:extLst>
          </p:cNvPr>
          <p:cNvSpPr/>
          <p:nvPr/>
        </p:nvSpPr>
        <p:spPr>
          <a:xfrm>
            <a:off x="4713286" y="1596498"/>
            <a:ext cx="3502621" cy="1652337"/>
          </a:xfrm>
          <a:prstGeom prst="cloud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4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0463 L 0.11706 0.32824 " pathEditMode="relative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8DA2B9-365B-5818-0D63-AD45A4061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B6A60-B490-EA5F-1E21-97494BAD3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RandomCircuitSig</a:t>
            </a:r>
            <a:endParaRPr lang="en-US" dirty="0"/>
          </a:p>
        </p:txBody>
      </p:sp>
      <p:pic>
        <p:nvPicPr>
          <p:cNvPr id="5" name="Picture 4" descr="User Svg Png Icon Free Download (#367056) - OnlineWebFonts.COM">
            <a:extLst>
              <a:ext uri="{FF2B5EF4-FFF2-40B4-BE49-F238E27FC236}">
                <a16:creationId xmlns:a16="http://schemas.microsoft.com/office/drawing/2014/main" id="{9E339CDE-71F3-C02D-7E05-2AE4CE785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851" y="4170949"/>
            <a:ext cx="1043814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ABE06C-C7EC-522F-9D58-3B4AF1BA13B0}"/>
              </a:ext>
            </a:extLst>
          </p:cNvPr>
          <p:cNvSpPr txBox="1"/>
          <p:nvPr/>
        </p:nvSpPr>
        <p:spPr>
          <a:xfrm>
            <a:off x="2378683" y="5325812"/>
            <a:ext cx="794149" cy="374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ED62939-8622-99FE-CB67-763F94BB5914}"/>
                  </a:ext>
                </a:extLst>
              </p:cNvPr>
              <p:cNvSpPr txBox="1"/>
              <p:nvPr/>
            </p:nvSpPr>
            <p:spPr>
              <a:xfrm>
                <a:off x="263203" y="3730554"/>
                <a:ext cx="156015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ED62939-8622-99FE-CB67-763F94BB59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03" y="3730554"/>
                <a:ext cx="1560156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loud Callout 7">
            <a:extLst>
              <a:ext uri="{FF2B5EF4-FFF2-40B4-BE49-F238E27FC236}">
                <a16:creationId xmlns:a16="http://schemas.microsoft.com/office/drawing/2014/main" id="{45E07F03-1A5E-FF2B-BE54-7FE60473DD21}"/>
              </a:ext>
            </a:extLst>
          </p:cNvPr>
          <p:cNvSpPr/>
          <p:nvPr/>
        </p:nvSpPr>
        <p:spPr>
          <a:xfrm>
            <a:off x="350952" y="3380875"/>
            <a:ext cx="1384659" cy="1099468"/>
          </a:xfrm>
          <a:prstGeom prst="cloudCallout">
            <a:avLst>
              <a:gd name="adj1" fmla="val 114107"/>
              <a:gd name="adj2" fmla="val 13633"/>
            </a:avLst>
          </a:prstGeom>
          <a:noFill/>
          <a:ln w="28575"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2D4899E-F0C1-7C91-0CAB-D9E51A5DD320}"/>
                  </a:ext>
                </a:extLst>
              </p:cNvPr>
              <p:cNvSpPr txBox="1"/>
              <p:nvPr/>
            </p:nvSpPr>
            <p:spPr>
              <a:xfrm>
                <a:off x="1364123" y="5715226"/>
                <a:ext cx="8598024" cy="89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Bob applies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sz="2400" dirty="0"/>
                  <a:t> to the copy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400" dirty="0"/>
                  <a:t>, and checks if he gets all zeroes.</a:t>
                </a:r>
                <a:br>
                  <a:rPr lang="en-US" sz="2400" dirty="0"/>
                </a:br>
                <a:r>
                  <a:rPr lang="en-US" sz="2400" dirty="0"/>
                  <a:t>If so, he accepts. Otherwise, he rejects.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2D4899E-F0C1-7C91-0CAB-D9E51A5DD3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123" y="5715226"/>
                <a:ext cx="8598024" cy="898516"/>
              </a:xfrm>
              <a:prstGeom prst="rect">
                <a:avLst/>
              </a:prstGeom>
              <a:blipFill>
                <a:blip r:embed="rId4"/>
                <a:stretch>
                  <a:fillRect l="-1180"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 descr="User Svg Png Icon Free Download (#367056) - OnlineWebFonts.COM">
            <a:extLst>
              <a:ext uri="{FF2B5EF4-FFF2-40B4-BE49-F238E27FC236}">
                <a16:creationId xmlns:a16="http://schemas.microsoft.com/office/drawing/2014/main" id="{D02B110A-5EE7-EA20-39EB-7AA76AD78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608" y="4130664"/>
            <a:ext cx="1043814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18F20EB-E474-9AE2-E204-255328F3919F}"/>
              </a:ext>
            </a:extLst>
          </p:cNvPr>
          <p:cNvSpPr txBox="1"/>
          <p:nvPr/>
        </p:nvSpPr>
        <p:spPr>
          <a:xfrm>
            <a:off x="9324440" y="5285527"/>
            <a:ext cx="794149" cy="374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4DCB0CC-DC47-01C1-B6CE-C6633CA21DD7}"/>
                  </a:ext>
                </a:extLst>
              </p:cNvPr>
              <p:cNvSpPr txBox="1"/>
              <p:nvPr/>
            </p:nvSpPr>
            <p:spPr>
              <a:xfrm>
                <a:off x="10134415" y="5296606"/>
                <a:ext cx="104381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4DCB0CC-DC47-01C1-B6CE-C6633CA21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4415" y="5296606"/>
                <a:ext cx="1043814" cy="461665"/>
              </a:xfrm>
              <a:prstGeom prst="rect">
                <a:avLst/>
              </a:prstGeom>
              <a:blipFill>
                <a:blip r:embed="rId5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14924F2-5D23-A276-F067-17EFF03E8D53}"/>
                  </a:ext>
                </a:extLst>
              </p:cNvPr>
              <p:cNvSpPr txBox="1"/>
              <p:nvPr/>
            </p:nvSpPr>
            <p:spPr>
              <a:xfrm>
                <a:off x="5142061" y="2070541"/>
                <a:ext cx="2372354" cy="5600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CA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CA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8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14924F2-5D23-A276-F067-17EFF03E8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2061" y="2070541"/>
                <a:ext cx="2372354" cy="560090"/>
              </a:xfrm>
              <a:prstGeom prst="rect">
                <a:avLst/>
              </a:prstGeom>
              <a:blipFill>
                <a:blip r:embed="rId6"/>
                <a:stretch>
                  <a:fillRect r="-28342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5477B1F0-5A49-0C08-06B0-03CD474C4947}"/>
              </a:ext>
            </a:extLst>
          </p:cNvPr>
          <p:cNvSpPr txBox="1"/>
          <p:nvPr/>
        </p:nvSpPr>
        <p:spPr>
          <a:xfrm>
            <a:off x="7943190" y="1899446"/>
            <a:ext cx="1778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Qoogle</a:t>
            </a:r>
            <a:endParaRPr lang="en-US" sz="2800" dirty="0"/>
          </a:p>
        </p:txBody>
      </p:sp>
      <p:sp>
        <p:nvSpPr>
          <p:cNvPr id="22" name="Cloud 21">
            <a:extLst>
              <a:ext uri="{FF2B5EF4-FFF2-40B4-BE49-F238E27FC236}">
                <a16:creationId xmlns:a16="http://schemas.microsoft.com/office/drawing/2014/main" id="{D35AF184-1A19-4DA9-F5B4-9D362636BBFB}"/>
              </a:ext>
            </a:extLst>
          </p:cNvPr>
          <p:cNvSpPr/>
          <p:nvPr/>
        </p:nvSpPr>
        <p:spPr>
          <a:xfrm>
            <a:off x="4713286" y="1596498"/>
            <a:ext cx="3502621" cy="1652337"/>
          </a:xfrm>
          <a:prstGeom prst="cloud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7EC9B8F-F1B6-8E11-40D0-1DE0DB3C3F7C}"/>
                  </a:ext>
                </a:extLst>
              </p:cNvPr>
              <p:cNvSpPr txBox="1"/>
              <p:nvPr/>
            </p:nvSpPr>
            <p:spPr>
              <a:xfrm>
                <a:off x="7144373" y="4446278"/>
                <a:ext cx="2432764" cy="5291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d>
                        <m:dPr>
                          <m:begChr m:val="|"/>
                          <m:endChr m:val="⟩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=|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7EC9B8F-F1B6-8E11-40D0-1DE0DB3C3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4373" y="4446278"/>
                <a:ext cx="2432764" cy="529184"/>
              </a:xfrm>
              <a:prstGeom prst="rect">
                <a:avLst/>
              </a:prstGeom>
              <a:blipFill>
                <a:blip r:embed="rId7"/>
                <a:stretch>
                  <a:fillRect l="-518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E9F4A668-8B12-CDC9-CD3D-7CD61E326713}"/>
              </a:ext>
            </a:extLst>
          </p:cNvPr>
          <p:cNvSpPr txBox="1"/>
          <p:nvPr/>
        </p:nvSpPr>
        <p:spPr>
          <a:xfrm>
            <a:off x="8215907" y="4310760"/>
            <a:ext cx="575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023537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4EE74E-7030-7829-1546-098FB2258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8507E-136F-1D99-59DF-F2FC6268B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RandomCircuitSig</a:t>
            </a:r>
            <a:endParaRPr lang="en-US" dirty="0"/>
          </a:p>
        </p:txBody>
      </p:sp>
      <p:pic>
        <p:nvPicPr>
          <p:cNvPr id="5" name="Picture 4" descr="User Svg Png Icon Free Download (#367056) - OnlineWebFonts.COM">
            <a:extLst>
              <a:ext uri="{FF2B5EF4-FFF2-40B4-BE49-F238E27FC236}">
                <a16:creationId xmlns:a16="http://schemas.microsoft.com/office/drawing/2014/main" id="{558E1701-DFBD-D8C3-E5CE-35799E835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851" y="4170949"/>
            <a:ext cx="1043814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94917D-7A4D-6620-A1DE-87F5AF3A4283}"/>
              </a:ext>
            </a:extLst>
          </p:cNvPr>
          <p:cNvSpPr txBox="1"/>
          <p:nvPr/>
        </p:nvSpPr>
        <p:spPr>
          <a:xfrm>
            <a:off x="2378683" y="5325812"/>
            <a:ext cx="794149" cy="374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A7246E1-10AF-1B65-0E1E-1A8E0F2FF57B}"/>
                  </a:ext>
                </a:extLst>
              </p:cNvPr>
              <p:cNvSpPr txBox="1"/>
              <p:nvPr/>
            </p:nvSpPr>
            <p:spPr>
              <a:xfrm>
                <a:off x="263203" y="3730554"/>
                <a:ext cx="156015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A7246E1-10AF-1B65-0E1E-1A8E0F2FF5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03" y="3730554"/>
                <a:ext cx="1560156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loud Callout 7">
            <a:extLst>
              <a:ext uri="{FF2B5EF4-FFF2-40B4-BE49-F238E27FC236}">
                <a16:creationId xmlns:a16="http://schemas.microsoft.com/office/drawing/2014/main" id="{A4A5DBD5-C41D-200E-2118-3408BCAFA91E}"/>
              </a:ext>
            </a:extLst>
          </p:cNvPr>
          <p:cNvSpPr/>
          <p:nvPr/>
        </p:nvSpPr>
        <p:spPr>
          <a:xfrm>
            <a:off x="350952" y="3380875"/>
            <a:ext cx="1384659" cy="1099468"/>
          </a:xfrm>
          <a:prstGeom prst="cloudCallout">
            <a:avLst>
              <a:gd name="adj1" fmla="val 114107"/>
              <a:gd name="adj2" fmla="val 13633"/>
            </a:avLst>
          </a:prstGeom>
          <a:noFill/>
          <a:ln w="28575"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A14AED-2910-3FD3-31BF-AC4B070EFA65}"/>
              </a:ext>
            </a:extLst>
          </p:cNvPr>
          <p:cNvSpPr txBox="1"/>
          <p:nvPr/>
        </p:nvSpPr>
        <p:spPr>
          <a:xfrm>
            <a:off x="1114554" y="5790024"/>
            <a:ext cx="107000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Suppose an adversary wants to tamper with Alice’s message and signature.</a:t>
            </a:r>
          </a:p>
        </p:txBody>
      </p:sp>
      <p:pic>
        <p:nvPicPr>
          <p:cNvPr id="15" name="Picture 14" descr="User Svg Png Icon Free Download (#367056) - OnlineWebFonts.COM">
            <a:extLst>
              <a:ext uri="{FF2B5EF4-FFF2-40B4-BE49-F238E27FC236}">
                <a16:creationId xmlns:a16="http://schemas.microsoft.com/office/drawing/2014/main" id="{455A0DBE-47D5-639A-BCD4-61DBBBF3D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608" y="4130664"/>
            <a:ext cx="1043814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0B5A8AC-34D1-780D-8576-B0E3C51A73D4}"/>
              </a:ext>
            </a:extLst>
          </p:cNvPr>
          <p:cNvSpPr txBox="1"/>
          <p:nvPr/>
        </p:nvSpPr>
        <p:spPr>
          <a:xfrm>
            <a:off x="9324440" y="5285527"/>
            <a:ext cx="794149" cy="374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Bob</a:t>
            </a: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4CCEAAE6-C435-A7E7-CA64-25DE773DE7A0}"/>
              </a:ext>
            </a:extLst>
          </p:cNvPr>
          <p:cNvSpPr/>
          <p:nvPr/>
        </p:nvSpPr>
        <p:spPr>
          <a:xfrm>
            <a:off x="3753853" y="4690258"/>
            <a:ext cx="959433" cy="41113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33C8C4A-1A58-B3B0-CB13-8AACDC1DB73B}"/>
                  </a:ext>
                </a:extLst>
              </p:cNvPr>
              <p:cNvSpPr txBox="1"/>
              <p:nvPr/>
            </p:nvSpPr>
            <p:spPr>
              <a:xfrm>
                <a:off x="3398612" y="4264335"/>
                <a:ext cx="156015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33C8C4A-1A58-B3B0-CB13-8AACDC1DB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8612" y="4264335"/>
                <a:ext cx="1560156" cy="461665"/>
              </a:xfrm>
              <a:prstGeom prst="rect">
                <a:avLst/>
              </a:prstGeom>
              <a:blipFill>
                <a:blip r:embed="rId4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50" name="Picture 6" descr="Png Black And White Download Horns Clip Art At Clker - Devil Clipart - Free  Transparent PNG Download - PNGkey">
            <a:extLst>
              <a:ext uri="{FF2B5EF4-FFF2-40B4-BE49-F238E27FC236}">
                <a16:creationId xmlns:a16="http://schemas.microsoft.com/office/drawing/2014/main" id="{9A2E9F85-1019-5539-6D00-A804BA61F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67" b="91311" l="10000" r="90000">
                        <a14:foregroundMark x1="50366" y1="90427" x2="53171" y2="913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495" y="4080223"/>
            <a:ext cx="1694637" cy="140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D6FF76B-C7A4-4BE3-8870-BF97224737E1}"/>
                  </a:ext>
                </a:extLst>
              </p:cNvPr>
              <p:cNvSpPr txBox="1"/>
              <p:nvPr/>
            </p:nvSpPr>
            <p:spPr>
              <a:xfrm>
                <a:off x="5278419" y="2088805"/>
                <a:ext cx="2372354" cy="5600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CA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CA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8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D6FF76B-C7A4-4BE3-8870-BF9722473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8419" y="2088805"/>
                <a:ext cx="2372354" cy="560090"/>
              </a:xfrm>
              <a:prstGeom prst="rect">
                <a:avLst/>
              </a:prstGeom>
              <a:blipFill>
                <a:blip r:embed="rId7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F75A89A7-6C48-E978-2760-98DD3082DAEB}"/>
              </a:ext>
            </a:extLst>
          </p:cNvPr>
          <p:cNvSpPr txBox="1"/>
          <p:nvPr/>
        </p:nvSpPr>
        <p:spPr>
          <a:xfrm>
            <a:off x="7943190" y="1899446"/>
            <a:ext cx="1778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Qoogle</a:t>
            </a:r>
            <a:endParaRPr lang="en-US" sz="2800" dirty="0"/>
          </a:p>
        </p:txBody>
      </p:sp>
      <p:sp>
        <p:nvSpPr>
          <p:cNvPr id="22" name="Cloud 21">
            <a:extLst>
              <a:ext uri="{FF2B5EF4-FFF2-40B4-BE49-F238E27FC236}">
                <a16:creationId xmlns:a16="http://schemas.microsoft.com/office/drawing/2014/main" id="{CEB90ABD-5119-BD69-8BA5-C38F6CE2BDB0}"/>
              </a:ext>
            </a:extLst>
          </p:cNvPr>
          <p:cNvSpPr/>
          <p:nvPr/>
        </p:nvSpPr>
        <p:spPr>
          <a:xfrm>
            <a:off x="4713286" y="1596498"/>
            <a:ext cx="3502621" cy="1652337"/>
          </a:xfrm>
          <a:prstGeom prst="cloud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363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629A28-D164-6F73-E902-2974CC321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36726"/>
            <a:ext cx="10515600" cy="2852737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Learning</a:t>
            </a:r>
            <a:b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en-US" dirty="0">
                <a:solidFill>
                  <a:srgbClr val="FFC000"/>
                </a:solidFill>
              </a:rPr>
              <a:t>random quantum circuits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7D9A27-4421-007E-C3C5-6219C1E099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7481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D537C-DD73-C322-08F9-046740A6C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7EACD-64EC-7D17-61C6-BC2E012FF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RandomCircuitSig</a:t>
            </a:r>
            <a:endParaRPr lang="en-US" dirty="0"/>
          </a:p>
        </p:txBody>
      </p:sp>
      <p:pic>
        <p:nvPicPr>
          <p:cNvPr id="5" name="Picture 4" descr="User Svg Png Icon Free Download (#367056) - OnlineWebFonts.COM">
            <a:extLst>
              <a:ext uri="{FF2B5EF4-FFF2-40B4-BE49-F238E27FC236}">
                <a16:creationId xmlns:a16="http://schemas.microsoft.com/office/drawing/2014/main" id="{E005117A-CD20-FF3E-DDC1-AD641AA09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851" y="4170949"/>
            <a:ext cx="1043814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D9AE23-0D3A-EAD0-C907-909C6F54BA07}"/>
              </a:ext>
            </a:extLst>
          </p:cNvPr>
          <p:cNvSpPr txBox="1"/>
          <p:nvPr/>
        </p:nvSpPr>
        <p:spPr>
          <a:xfrm>
            <a:off x="2378683" y="5325812"/>
            <a:ext cx="794149" cy="374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C85DFA5-0BF4-89EC-6461-04358772042B}"/>
                  </a:ext>
                </a:extLst>
              </p:cNvPr>
              <p:cNvSpPr txBox="1"/>
              <p:nvPr/>
            </p:nvSpPr>
            <p:spPr>
              <a:xfrm>
                <a:off x="263203" y="3730554"/>
                <a:ext cx="156015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C85DFA5-0BF4-89EC-6461-0435877204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03" y="3730554"/>
                <a:ext cx="1560156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loud Callout 7">
            <a:extLst>
              <a:ext uri="{FF2B5EF4-FFF2-40B4-BE49-F238E27FC236}">
                <a16:creationId xmlns:a16="http://schemas.microsoft.com/office/drawing/2014/main" id="{2007E109-BD51-9088-F05F-215DEA69119C}"/>
              </a:ext>
            </a:extLst>
          </p:cNvPr>
          <p:cNvSpPr/>
          <p:nvPr/>
        </p:nvSpPr>
        <p:spPr>
          <a:xfrm>
            <a:off x="350952" y="3380875"/>
            <a:ext cx="1384659" cy="1099468"/>
          </a:xfrm>
          <a:prstGeom prst="cloudCallout">
            <a:avLst>
              <a:gd name="adj1" fmla="val 114107"/>
              <a:gd name="adj2" fmla="val 13633"/>
            </a:avLst>
          </a:prstGeom>
          <a:noFill/>
          <a:ln w="28575"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E3295F-47B1-311D-D9AD-B00B7CB61CC9}"/>
              </a:ext>
            </a:extLst>
          </p:cNvPr>
          <p:cNvSpPr txBox="1"/>
          <p:nvPr/>
        </p:nvSpPr>
        <p:spPr>
          <a:xfrm>
            <a:off x="1114554" y="5790024"/>
            <a:ext cx="107000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The adversary can download copies of the </a:t>
            </a:r>
            <a:r>
              <a:rPr lang="en-US" sz="2400" b="1" dirty="0">
                <a:solidFill>
                  <a:srgbClr val="00B0F0"/>
                </a:solidFill>
              </a:rPr>
              <a:t>public key</a:t>
            </a:r>
            <a:r>
              <a:rPr lang="en-US" sz="2400" dirty="0"/>
              <a:t> from the quantum internet.</a:t>
            </a:r>
          </a:p>
        </p:txBody>
      </p:sp>
      <p:pic>
        <p:nvPicPr>
          <p:cNvPr id="15" name="Picture 14" descr="User Svg Png Icon Free Download (#367056) - OnlineWebFonts.COM">
            <a:extLst>
              <a:ext uri="{FF2B5EF4-FFF2-40B4-BE49-F238E27FC236}">
                <a16:creationId xmlns:a16="http://schemas.microsoft.com/office/drawing/2014/main" id="{C86D0134-85FA-CE40-800D-AFF98075B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608" y="4130664"/>
            <a:ext cx="1043814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6E7C65C-CA0F-5E35-7F12-C4B36C16E11D}"/>
              </a:ext>
            </a:extLst>
          </p:cNvPr>
          <p:cNvSpPr txBox="1"/>
          <p:nvPr/>
        </p:nvSpPr>
        <p:spPr>
          <a:xfrm>
            <a:off x="9324440" y="5285527"/>
            <a:ext cx="794149" cy="374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Bob</a:t>
            </a: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8CA82C95-B988-D29F-5EFC-53FF706FEA77}"/>
              </a:ext>
            </a:extLst>
          </p:cNvPr>
          <p:cNvSpPr/>
          <p:nvPr/>
        </p:nvSpPr>
        <p:spPr>
          <a:xfrm>
            <a:off x="3753853" y="4690258"/>
            <a:ext cx="959433" cy="41113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0219E44-5A29-E1D3-78B9-B556628CB028}"/>
                  </a:ext>
                </a:extLst>
              </p:cNvPr>
              <p:cNvSpPr txBox="1"/>
              <p:nvPr/>
            </p:nvSpPr>
            <p:spPr>
              <a:xfrm>
                <a:off x="3398612" y="4264335"/>
                <a:ext cx="156015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0219E44-5A29-E1D3-78B9-B556628CB0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8612" y="4264335"/>
                <a:ext cx="1560156" cy="461665"/>
              </a:xfrm>
              <a:prstGeom prst="rect">
                <a:avLst/>
              </a:prstGeom>
              <a:blipFill>
                <a:blip r:embed="rId4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50" name="Picture 6" descr="Png Black And White Download Horns Clip Art At Clker - Devil Clipart - Free  Transparent PNG Download - PNGkey">
            <a:extLst>
              <a:ext uri="{FF2B5EF4-FFF2-40B4-BE49-F238E27FC236}">
                <a16:creationId xmlns:a16="http://schemas.microsoft.com/office/drawing/2014/main" id="{3AE9D66B-1705-5A6E-80AF-0D424D1A8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67" b="91311" l="10000" r="90000">
                        <a14:foregroundMark x1="50366" y1="90427" x2="53171" y2="913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495" y="4080223"/>
            <a:ext cx="1694637" cy="140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C07E461-AAAC-3D53-812B-37608606B71C}"/>
                  </a:ext>
                </a:extLst>
              </p:cNvPr>
              <p:cNvSpPr txBox="1"/>
              <p:nvPr/>
            </p:nvSpPr>
            <p:spPr>
              <a:xfrm>
                <a:off x="5676912" y="2456321"/>
                <a:ext cx="2096956" cy="5600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CA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CA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8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C07E461-AAAC-3D53-812B-37608606B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6912" y="2456321"/>
                <a:ext cx="2096956" cy="560090"/>
              </a:xfrm>
              <a:prstGeom prst="rect">
                <a:avLst/>
              </a:prstGeom>
              <a:blipFill>
                <a:blip r:embed="rId7"/>
                <a:stretch>
                  <a:fillRect r="-7831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DABA86A-D5D0-D7E2-7EE5-5E4BB1D23BAD}"/>
                  </a:ext>
                </a:extLst>
              </p:cNvPr>
              <p:cNvSpPr txBox="1"/>
              <p:nvPr/>
            </p:nvSpPr>
            <p:spPr>
              <a:xfrm>
                <a:off x="4927842" y="2102931"/>
                <a:ext cx="3288065" cy="541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CA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CA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8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DABA86A-D5D0-D7E2-7EE5-5E4BB1D23B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842" y="2102931"/>
                <a:ext cx="3288065" cy="541110"/>
              </a:xfrm>
              <a:prstGeom prst="rect">
                <a:avLst/>
              </a:prstGeom>
              <a:blipFill>
                <a:blip r:embed="rId8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5D75E2A8-F959-F886-AB44-C52D7A2DC51B}"/>
              </a:ext>
            </a:extLst>
          </p:cNvPr>
          <p:cNvSpPr txBox="1"/>
          <p:nvPr/>
        </p:nvSpPr>
        <p:spPr>
          <a:xfrm>
            <a:off x="7943190" y="1899446"/>
            <a:ext cx="1778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Qoogle</a:t>
            </a:r>
            <a:endParaRPr lang="en-US" sz="2800" dirty="0"/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id="{B1D0A5C4-81D7-ACE6-6F06-3B4D2C7F4BEF}"/>
              </a:ext>
            </a:extLst>
          </p:cNvPr>
          <p:cNvSpPr/>
          <p:nvPr/>
        </p:nvSpPr>
        <p:spPr>
          <a:xfrm>
            <a:off x="4713286" y="1596498"/>
            <a:ext cx="3502621" cy="1652337"/>
          </a:xfrm>
          <a:prstGeom prst="cloud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67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555 L -0.0319 0.37778 " pathEditMode="relative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DC4E4E-B3E1-2BD8-8AA6-206DF484D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61BB6-C635-36D3-4E59-021D8BE5B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RandomCircuitSig</a:t>
            </a:r>
            <a:endParaRPr lang="en-US" dirty="0"/>
          </a:p>
        </p:txBody>
      </p:sp>
      <p:pic>
        <p:nvPicPr>
          <p:cNvPr id="5" name="Picture 4" descr="User Svg Png Icon Free Download (#367056) - OnlineWebFonts.COM">
            <a:extLst>
              <a:ext uri="{FF2B5EF4-FFF2-40B4-BE49-F238E27FC236}">
                <a16:creationId xmlns:a16="http://schemas.microsoft.com/office/drawing/2014/main" id="{DB802AE1-42B1-2B8A-360A-9958C592C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851" y="4170949"/>
            <a:ext cx="1043814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36EB3E-2E18-9CB2-5706-22A9A823F35B}"/>
              </a:ext>
            </a:extLst>
          </p:cNvPr>
          <p:cNvSpPr txBox="1"/>
          <p:nvPr/>
        </p:nvSpPr>
        <p:spPr>
          <a:xfrm>
            <a:off x="2378683" y="5325812"/>
            <a:ext cx="794149" cy="374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A81F6AD-7A9F-248B-ABAD-606294DE0F91}"/>
                  </a:ext>
                </a:extLst>
              </p:cNvPr>
              <p:cNvSpPr txBox="1"/>
              <p:nvPr/>
            </p:nvSpPr>
            <p:spPr>
              <a:xfrm>
                <a:off x="263203" y="3730554"/>
                <a:ext cx="156015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A81F6AD-7A9F-248B-ABAD-606294DE0F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03" y="3730554"/>
                <a:ext cx="1560156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loud Callout 7">
            <a:extLst>
              <a:ext uri="{FF2B5EF4-FFF2-40B4-BE49-F238E27FC236}">
                <a16:creationId xmlns:a16="http://schemas.microsoft.com/office/drawing/2014/main" id="{9FBC49A7-CB03-AB68-E01B-23B88B7A3899}"/>
              </a:ext>
            </a:extLst>
          </p:cNvPr>
          <p:cNvSpPr/>
          <p:nvPr/>
        </p:nvSpPr>
        <p:spPr>
          <a:xfrm>
            <a:off x="350952" y="3380875"/>
            <a:ext cx="1384659" cy="1099468"/>
          </a:xfrm>
          <a:prstGeom prst="cloudCallout">
            <a:avLst>
              <a:gd name="adj1" fmla="val 114107"/>
              <a:gd name="adj2" fmla="val 13633"/>
            </a:avLst>
          </a:prstGeom>
          <a:noFill/>
          <a:ln w="28575"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A144B22-E97C-CB83-BE60-62BCBC63C4EE}"/>
                  </a:ext>
                </a:extLst>
              </p:cNvPr>
              <p:cNvSpPr txBox="1"/>
              <p:nvPr/>
            </p:nvSpPr>
            <p:spPr>
              <a:xfrm>
                <a:off x="1114554" y="5790024"/>
                <a:ext cx="10700084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From these copies of the </a:t>
                </a:r>
                <a:r>
                  <a:rPr lang="en-US" sz="2400" b="1" dirty="0">
                    <a:solidFill>
                      <a:srgbClr val="00B0F0"/>
                    </a:solidFill>
                  </a:rPr>
                  <a:t>public key</a:t>
                </a:r>
                <a:r>
                  <a:rPr lang="en-US" sz="2400" dirty="0"/>
                  <a:t>, can the adversary create a signature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≈|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400" dirty="0"/>
                  <a:t>, and Bob would verify the opposite bit?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A144B22-E97C-CB83-BE60-62BCBC63C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554" y="5790024"/>
                <a:ext cx="10700084" cy="830997"/>
              </a:xfrm>
              <a:prstGeom prst="rect">
                <a:avLst/>
              </a:prstGeom>
              <a:blipFill>
                <a:blip r:embed="rId4"/>
                <a:stretch>
                  <a:fillRect l="-829" t="-6061" r="-592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 descr="User Svg Png Icon Free Download (#367056) - OnlineWebFonts.COM">
            <a:extLst>
              <a:ext uri="{FF2B5EF4-FFF2-40B4-BE49-F238E27FC236}">
                <a16:creationId xmlns:a16="http://schemas.microsoft.com/office/drawing/2014/main" id="{573613A8-9998-C389-8119-4BAB196CC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608" y="4130664"/>
            <a:ext cx="1043814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A56D3FE-3157-D49F-038F-3A71D6B11CCD}"/>
              </a:ext>
            </a:extLst>
          </p:cNvPr>
          <p:cNvSpPr txBox="1"/>
          <p:nvPr/>
        </p:nvSpPr>
        <p:spPr>
          <a:xfrm>
            <a:off x="9324440" y="5285527"/>
            <a:ext cx="794149" cy="374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Bob</a:t>
            </a: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78BE7D33-B696-614E-C966-A01279D863A1}"/>
              </a:ext>
            </a:extLst>
          </p:cNvPr>
          <p:cNvSpPr/>
          <p:nvPr/>
        </p:nvSpPr>
        <p:spPr>
          <a:xfrm>
            <a:off x="3753853" y="4690258"/>
            <a:ext cx="959433" cy="41113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206ADDE-DDFE-E12C-631F-A7CE799DA8CB}"/>
                  </a:ext>
                </a:extLst>
              </p:cNvPr>
              <p:cNvSpPr txBox="1"/>
              <p:nvPr/>
            </p:nvSpPr>
            <p:spPr>
              <a:xfrm>
                <a:off x="3398612" y="4264335"/>
                <a:ext cx="156015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206ADDE-DDFE-E12C-631F-A7CE799DA8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8612" y="4264335"/>
                <a:ext cx="1560156" cy="461665"/>
              </a:xfrm>
              <a:prstGeom prst="rect">
                <a:avLst/>
              </a:prstGeom>
              <a:blipFill>
                <a:blip r:embed="rId5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50" name="Picture 6" descr="Png Black And White Download Horns Clip Art At Clker - Devil Clipart - Free  Transparent PNG Download - PNGkey">
            <a:extLst>
              <a:ext uri="{FF2B5EF4-FFF2-40B4-BE49-F238E27FC236}">
                <a16:creationId xmlns:a16="http://schemas.microsoft.com/office/drawing/2014/main" id="{DA95FF55-A034-AB34-1B42-B97CFA1B9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67" b="91311" l="10000" r="90000">
                        <a14:foregroundMark x1="50366" y1="90427" x2="53171" y2="913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495" y="4080223"/>
            <a:ext cx="1694637" cy="140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Arrow 8">
            <a:extLst>
              <a:ext uri="{FF2B5EF4-FFF2-40B4-BE49-F238E27FC236}">
                <a16:creationId xmlns:a16="http://schemas.microsoft.com/office/drawing/2014/main" id="{6E621246-B469-977A-25B5-4D9407ADCE93}"/>
              </a:ext>
            </a:extLst>
          </p:cNvPr>
          <p:cNvSpPr/>
          <p:nvPr/>
        </p:nvSpPr>
        <p:spPr>
          <a:xfrm>
            <a:off x="6126329" y="4727697"/>
            <a:ext cx="2986599" cy="411131"/>
          </a:xfrm>
          <a:prstGeom prst="rightArrow">
            <a:avLst/>
          </a:prstGeom>
          <a:pattFill prst="wdUpDiag">
            <a:fgClr>
              <a:srgbClr val="FFC000"/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8964077-AB77-B930-CAE9-93CAC8F3A7DF}"/>
                  </a:ext>
                </a:extLst>
              </p:cNvPr>
              <p:cNvSpPr txBox="1"/>
              <p:nvPr/>
            </p:nvSpPr>
            <p:spPr>
              <a:xfrm>
                <a:off x="6570692" y="4318936"/>
                <a:ext cx="209695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8964077-AB77-B930-CAE9-93CAC8F3A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692" y="4318936"/>
                <a:ext cx="2096955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FAECD41-B63E-1418-BA2D-8CBF6B537679}"/>
                  </a:ext>
                </a:extLst>
              </p:cNvPr>
              <p:cNvSpPr txBox="1"/>
              <p:nvPr/>
            </p:nvSpPr>
            <p:spPr>
              <a:xfrm>
                <a:off x="5949628" y="5136095"/>
                <a:ext cx="2096956" cy="5600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CA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CA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8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FAECD41-B63E-1418-BA2D-8CBF6B5376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9628" y="5136095"/>
                <a:ext cx="2096956" cy="560090"/>
              </a:xfrm>
              <a:prstGeom prst="rect">
                <a:avLst/>
              </a:prstGeom>
              <a:blipFill>
                <a:blip r:embed="rId9"/>
                <a:stretch>
                  <a:fillRect r="-7831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274E8AAA-1B75-F4B1-475D-9143031B3271}"/>
              </a:ext>
            </a:extLst>
          </p:cNvPr>
          <p:cNvSpPr txBox="1"/>
          <p:nvPr/>
        </p:nvSpPr>
        <p:spPr>
          <a:xfrm>
            <a:off x="6730006" y="3694907"/>
            <a:ext cx="1778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19871989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7A93AC-52D7-F9F7-BA5B-C424D8A66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A760D-F0B7-87C4-EF40-CDC1E7EE0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RandomCircuitSig</a:t>
            </a:r>
            <a:endParaRPr lang="en-US" dirty="0"/>
          </a:p>
        </p:txBody>
      </p:sp>
      <p:pic>
        <p:nvPicPr>
          <p:cNvPr id="5" name="Picture 4" descr="User Svg Png Icon Free Download (#367056) - OnlineWebFonts.COM">
            <a:extLst>
              <a:ext uri="{FF2B5EF4-FFF2-40B4-BE49-F238E27FC236}">
                <a16:creationId xmlns:a16="http://schemas.microsoft.com/office/drawing/2014/main" id="{445B3947-D290-74CB-938D-463E4E869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851" y="4170949"/>
            <a:ext cx="1043814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C43217-FE13-72FC-0956-DB1C05765320}"/>
              </a:ext>
            </a:extLst>
          </p:cNvPr>
          <p:cNvSpPr txBox="1"/>
          <p:nvPr/>
        </p:nvSpPr>
        <p:spPr>
          <a:xfrm>
            <a:off x="2378683" y="5325812"/>
            <a:ext cx="794149" cy="374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EA2501A-507C-86F8-E836-54F1F064A41C}"/>
                  </a:ext>
                </a:extLst>
              </p:cNvPr>
              <p:cNvSpPr txBox="1"/>
              <p:nvPr/>
            </p:nvSpPr>
            <p:spPr>
              <a:xfrm>
                <a:off x="263203" y="3730554"/>
                <a:ext cx="156015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EA2501A-507C-86F8-E836-54F1F064A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03" y="3730554"/>
                <a:ext cx="1560156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loud Callout 7">
            <a:extLst>
              <a:ext uri="{FF2B5EF4-FFF2-40B4-BE49-F238E27FC236}">
                <a16:creationId xmlns:a16="http://schemas.microsoft.com/office/drawing/2014/main" id="{EC35CFF1-2D25-20DE-AF88-FDDACEF58210}"/>
              </a:ext>
            </a:extLst>
          </p:cNvPr>
          <p:cNvSpPr/>
          <p:nvPr/>
        </p:nvSpPr>
        <p:spPr>
          <a:xfrm>
            <a:off x="350952" y="3380875"/>
            <a:ext cx="1384659" cy="1099468"/>
          </a:xfrm>
          <a:prstGeom prst="cloudCallout">
            <a:avLst>
              <a:gd name="adj1" fmla="val 114107"/>
              <a:gd name="adj2" fmla="val 13633"/>
            </a:avLst>
          </a:prstGeom>
          <a:noFill/>
          <a:ln w="28575"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759788-98CD-A3CA-A3BD-BD01D2618155}"/>
              </a:ext>
            </a:extLst>
          </p:cNvPr>
          <p:cNvSpPr txBox="1"/>
          <p:nvPr/>
        </p:nvSpPr>
        <p:spPr>
          <a:xfrm>
            <a:off x="1220650" y="1827911"/>
            <a:ext cx="107000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Under the </a:t>
            </a:r>
            <a:r>
              <a:rPr lang="en-US" sz="2400" b="1" dirty="0">
                <a:solidFill>
                  <a:srgbClr val="FFC000"/>
                </a:solidFill>
              </a:rPr>
              <a:t>Computational No-Learning Assumption</a:t>
            </a:r>
            <a:r>
              <a:rPr lang="en-US" sz="2400" dirty="0"/>
              <a:t>, an adversary cannot efficiently produce a valid signature of the opposite bit. </a:t>
            </a:r>
          </a:p>
        </p:txBody>
      </p:sp>
      <p:pic>
        <p:nvPicPr>
          <p:cNvPr id="15" name="Picture 14" descr="User Svg Png Icon Free Download (#367056) - OnlineWebFonts.COM">
            <a:extLst>
              <a:ext uri="{FF2B5EF4-FFF2-40B4-BE49-F238E27FC236}">
                <a16:creationId xmlns:a16="http://schemas.microsoft.com/office/drawing/2014/main" id="{1AF6E83B-AD98-9C87-C881-C4DF4485E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608" y="4130664"/>
            <a:ext cx="1043814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300F49A-3883-4B53-303B-D81D6E3C649A}"/>
              </a:ext>
            </a:extLst>
          </p:cNvPr>
          <p:cNvSpPr txBox="1"/>
          <p:nvPr/>
        </p:nvSpPr>
        <p:spPr>
          <a:xfrm>
            <a:off x="9324440" y="5285527"/>
            <a:ext cx="794149" cy="374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Bob</a:t>
            </a: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0D4CC206-09FE-385A-B10B-F57E89EC5E91}"/>
              </a:ext>
            </a:extLst>
          </p:cNvPr>
          <p:cNvSpPr/>
          <p:nvPr/>
        </p:nvSpPr>
        <p:spPr>
          <a:xfrm>
            <a:off x="3753853" y="4690258"/>
            <a:ext cx="959433" cy="41113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EB4E057-009C-3CD5-3629-226B83EF1EDF}"/>
                  </a:ext>
                </a:extLst>
              </p:cNvPr>
              <p:cNvSpPr txBox="1"/>
              <p:nvPr/>
            </p:nvSpPr>
            <p:spPr>
              <a:xfrm>
                <a:off x="3398612" y="4264335"/>
                <a:ext cx="156015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EB4E057-009C-3CD5-3629-226B83EF1E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8612" y="4264335"/>
                <a:ext cx="1560156" cy="461665"/>
              </a:xfrm>
              <a:prstGeom prst="rect">
                <a:avLst/>
              </a:prstGeom>
              <a:blipFill>
                <a:blip r:embed="rId4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50" name="Picture 6" descr="Png Black And White Download Horns Clip Art At Clker - Devil Clipart - Free  Transparent PNG Download - PNGkey">
            <a:extLst>
              <a:ext uri="{FF2B5EF4-FFF2-40B4-BE49-F238E27FC236}">
                <a16:creationId xmlns:a16="http://schemas.microsoft.com/office/drawing/2014/main" id="{CF215000-F83D-89B1-1F25-5E7B050A4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67" b="91311" l="10000" r="90000">
                        <a14:foregroundMark x1="50366" y1="90427" x2="53171" y2="913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495" y="4080223"/>
            <a:ext cx="1694637" cy="140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Arrow 8">
            <a:extLst>
              <a:ext uri="{FF2B5EF4-FFF2-40B4-BE49-F238E27FC236}">
                <a16:creationId xmlns:a16="http://schemas.microsoft.com/office/drawing/2014/main" id="{D79041AF-6AB0-6B2C-E04C-B66EF2EF40E8}"/>
              </a:ext>
            </a:extLst>
          </p:cNvPr>
          <p:cNvSpPr/>
          <p:nvPr/>
        </p:nvSpPr>
        <p:spPr>
          <a:xfrm>
            <a:off x="6126329" y="4727697"/>
            <a:ext cx="2986599" cy="411131"/>
          </a:xfrm>
          <a:prstGeom prst="rightArrow">
            <a:avLst/>
          </a:prstGeom>
          <a:pattFill prst="wdUpDiag">
            <a:fgClr>
              <a:srgbClr val="FFC000"/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42CFACA-6F2B-309E-55CC-C04CDBFF542A}"/>
                  </a:ext>
                </a:extLst>
              </p:cNvPr>
              <p:cNvSpPr txBox="1"/>
              <p:nvPr/>
            </p:nvSpPr>
            <p:spPr>
              <a:xfrm>
                <a:off x="6570692" y="4318936"/>
                <a:ext cx="209695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42CFACA-6F2B-309E-55CC-C04CDBFF54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692" y="4318936"/>
                <a:ext cx="2096955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EBB0378-D197-3F89-707D-B7DCF897FBE9}"/>
                  </a:ext>
                </a:extLst>
              </p:cNvPr>
              <p:cNvSpPr txBox="1"/>
              <p:nvPr/>
            </p:nvSpPr>
            <p:spPr>
              <a:xfrm>
                <a:off x="5949628" y="5136095"/>
                <a:ext cx="2096956" cy="5600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CA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CA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8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EBB0378-D197-3F89-707D-B7DCF897F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9628" y="5136095"/>
                <a:ext cx="2096956" cy="560090"/>
              </a:xfrm>
              <a:prstGeom prst="rect">
                <a:avLst/>
              </a:prstGeom>
              <a:blipFill>
                <a:blip r:embed="rId8"/>
                <a:stretch>
                  <a:fillRect r="-7831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 descr="1,900+ Red X Mark Stock Photos, Pictures &amp; Royalty-Free ...">
            <a:extLst>
              <a:ext uri="{FF2B5EF4-FFF2-40B4-BE49-F238E27FC236}">
                <a16:creationId xmlns:a16="http://schemas.microsoft.com/office/drawing/2014/main" id="{F3A860A2-AB2D-57C2-4AE1-65CAF94BB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152" y="3072959"/>
            <a:ext cx="3477800" cy="347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4728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5B3903-A7F6-1843-5452-86E6575A7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C3CC4-322A-BB4E-8507-72BCA7689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RandomCircuitSig</a:t>
            </a:r>
            <a:endParaRPr lang="en-US" dirty="0"/>
          </a:p>
        </p:txBody>
      </p:sp>
      <p:pic>
        <p:nvPicPr>
          <p:cNvPr id="5" name="Picture 4" descr="User Svg Png Icon Free Download (#367056) - OnlineWebFonts.COM">
            <a:extLst>
              <a:ext uri="{FF2B5EF4-FFF2-40B4-BE49-F238E27FC236}">
                <a16:creationId xmlns:a16="http://schemas.microsoft.com/office/drawing/2014/main" id="{52B9EC87-9C30-199A-9421-3CD44CD86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851" y="4170949"/>
            <a:ext cx="1043814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3CEEAA-02D5-08B8-32A4-B0EA8CC71BF1}"/>
              </a:ext>
            </a:extLst>
          </p:cNvPr>
          <p:cNvSpPr txBox="1"/>
          <p:nvPr/>
        </p:nvSpPr>
        <p:spPr>
          <a:xfrm>
            <a:off x="2378683" y="5325812"/>
            <a:ext cx="794149" cy="374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C460686-3995-5EA7-956D-B168951591D1}"/>
                  </a:ext>
                </a:extLst>
              </p:cNvPr>
              <p:cNvSpPr txBox="1"/>
              <p:nvPr/>
            </p:nvSpPr>
            <p:spPr>
              <a:xfrm>
                <a:off x="263203" y="3730554"/>
                <a:ext cx="156015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C460686-3995-5EA7-956D-B168951591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03" y="3730554"/>
                <a:ext cx="1560156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loud Callout 7">
            <a:extLst>
              <a:ext uri="{FF2B5EF4-FFF2-40B4-BE49-F238E27FC236}">
                <a16:creationId xmlns:a16="http://schemas.microsoft.com/office/drawing/2014/main" id="{A2F9E949-5AFB-97FD-620B-B8D3FCD3D5EA}"/>
              </a:ext>
            </a:extLst>
          </p:cNvPr>
          <p:cNvSpPr/>
          <p:nvPr/>
        </p:nvSpPr>
        <p:spPr>
          <a:xfrm>
            <a:off x="350952" y="3380875"/>
            <a:ext cx="1384659" cy="1099468"/>
          </a:xfrm>
          <a:prstGeom prst="cloudCallout">
            <a:avLst>
              <a:gd name="adj1" fmla="val 114107"/>
              <a:gd name="adj2" fmla="val 13633"/>
            </a:avLst>
          </a:prstGeom>
          <a:noFill/>
          <a:ln w="28575"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2343C39-6A53-86AD-B80B-891CF722263C}"/>
                  </a:ext>
                </a:extLst>
              </p:cNvPr>
              <p:cNvSpPr txBox="1"/>
              <p:nvPr/>
            </p:nvSpPr>
            <p:spPr>
              <a:xfrm>
                <a:off x="1823359" y="5811981"/>
                <a:ext cx="859802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Suppose Bob receives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/>
                  <a:t> from Alice (allegedly).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2343C39-6A53-86AD-B80B-891CF72226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359" y="5811981"/>
                <a:ext cx="8598024" cy="461665"/>
              </a:xfrm>
              <a:prstGeom prst="rect">
                <a:avLst/>
              </a:prstGeom>
              <a:blipFill>
                <a:blip r:embed="rId4"/>
                <a:stretch>
                  <a:fillRect l="-1180" t="-108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 descr="User Svg Png Icon Free Download (#367056) - OnlineWebFonts.COM">
            <a:extLst>
              <a:ext uri="{FF2B5EF4-FFF2-40B4-BE49-F238E27FC236}">
                <a16:creationId xmlns:a16="http://schemas.microsoft.com/office/drawing/2014/main" id="{687B161E-3C65-01B2-07B9-5A590F798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608" y="4130664"/>
            <a:ext cx="1043814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9BD8CB2-6310-20F0-6EA7-56BDE7A368DF}"/>
              </a:ext>
            </a:extLst>
          </p:cNvPr>
          <p:cNvSpPr txBox="1"/>
          <p:nvPr/>
        </p:nvSpPr>
        <p:spPr>
          <a:xfrm>
            <a:off x="9324440" y="5285527"/>
            <a:ext cx="794149" cy="374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263AE33-F753-E1CF-D6E1-C7E7463C3683}"/>
                  </a:ext>
                </a:extLst>
              </p:cNvPr>
              <p:cNvSpPr txBox="1"/>
              <p:nvPr/>
            </p:nvSpPr>
            <p:spPr>
              <a:xfrm>
                <a:off x="10134415" y="5296606"/>
                <a:ext cx="104381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263AE33-F753-E1CF-D6E1-C7E7463C3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4415" y="5296606"/>
                <a:ext cx="104381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FAD504D-920B-B422-F6A8-8E6E672097DF}"/>
                  </a:ext>
                </a:extLst>
              </p:cNvPr>
              <p:cNvSpPr txBox="1"/>
              <p:nvPr/>
            </p:nvSpPr>
            <p:spPr>
              <a:xfrm>
                <a:off x="8108058" y="4444482"/>
                <a:ext cx="2432764" cy="4712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FAD504D-920B-B422-F6A8-8E6E67209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8058" y="4444482"/>
                <a:ext cx="2432764" cy="471219"/>
              </a:xfrm>
              <a:prstGeom prst="rect">
                <a:avLst/>
              </a:prstGeom>
              <a:blipFill>
                <a:blip r:embed="rId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19695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7E4B2A-2CCF-37BD-9093-5C6E45C34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2ED68-8F38-4877-FD66-6344E3D01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RandomCircuitSig</a:t>
            </a:r>
            <a:endParaRPr lang="en-US" dirty="0"/>
          </a:p>
        </p:txBody>
      </p:sp>
      <p:pic>
        <p:nvPicPr>
          <p:cNvPr id="5" name="Picture 4" descr="User Svg Png Icon Free Download (#367056) - OnlineWebFonts.COM">
            <a:extLst>
              <a:ext uri="{FF2B5EF4-FFF2-40B4-BE49-F238E27FC236}">
                <a16:creationId xmlns:a16="http://schemas.microsoft.com/office/drawing/2014/main" id="{C5ACC9EC-7B33-21CD-8657-DF45596EF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851" y="4170949"/>
            <a:ext cx="1043814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19F47C-8621-1AEA-994A-473EECEF426C}"/>
              </a:ext>
            </a:extLst>
          </p:cNvPr>
          <p:cNvSpPr txBox="1"/>
          <p:nvPr/>
        </p:nvSpPr>
        <p:spPr>
          <a:xfrm>
            <a:off x="2378683" y="5325812"/>
            <a:ext cx="794149" cy="374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A0B942-9EC8-6398-B3BB-35167D5D6202}"/>
                  </a:ext>
                </a:extLst>
              </p:cNvPr>
              <p:cNvSpPr txBox="1"/>
              <p:nvPr/>
            </p:nvSpPr>
            <p:spPr>
              <a:xfrm>
                <a:off x="263203" y="3730554"/>
                <a:ext cx="156015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A0B942-9EC8-6398-B3BB-35167D5D62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03" y="3730554"/>
                <a:ext cx="1560156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loud Callout 7">
            <a:extLst>
              <a:ext uri="{FF2B5EF4-FFF2-40B4-BE49-F238E27FC236}">
                <a16:creationId xmlns:a16="http://schemas.microsoft.com/office/drawing/2014/main" id="{C307367D-06EF-B5F4-3CF9-1B49C7858EF9}"/>
              </a:ext>
            </a:extLst>
          </p:cNvPr>
          <p:cNvSpPr/>
          <p:nvPr/>
        </p:nvSpPr>
        <p:spPr>
          <a:xfrm>
            <a:off x="350952" y="3380875"/>
            <a:ext cx="1384659" cy="1099468"/>
          </a:xfrm>
          <a:prstGeom prst="cloudCallout">
            <a:avLst>
              <a:gd name="adj1" fmla="val 114107"/>
              <a:gd name="adj2" fmla="val 13633"/>
            </a:avLst>
          </a:prstGeom>
          <a:noFill/>
          <a:ln w="28575"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8EBDA8-DDDF-8A68-0405-36D2B387BCAD}"/>
              </a:ext>
            </a:extLst>
          </p:cNvPr>
          <p:cNvSpPr txBox="1"/>
          <p:nvPr/>
        </p:nvSpPr>
        <p:spPr>
          <a:xfrm>
            <a:off x="1823358" y="5811981"/>
            <a:ext cx="91013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If the verification procedure passes, then Bob can trust</a:t>
            </a:r>
            <a:br>
              <a:rPr lang="en-US" sz="2400" dirty="0"/>
            </a:br>
            <a:r>
              <a:rPr lang="en-US" sz="2400" dirty="0"/>
              <a:t>that the message/signature pair came from Alice.</a:t>
            </a:r>
          </a:p>
        </p:txBody>
      </p:sp>
      <p:pic>
        <p:nvPicPr>
          <p:cNvPr id="15" name="Picture 14" descr="User Svg Png Icon Free Download (#367056) - OnlineWebFonts.COM">
            <a:extLst>
              <a:ext uri="{FF2B5EF4-FFF2-40B4-BE49-F238E27FC236}">
                <a16:creationId xmlns:a16="http://schemas.microsoft.com/office/drawing/2014/main" id="{1BAA1887-8410-1160-00DF-2646FF108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608" y="4130664"/>
            <a:ext cx="1043814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7EB0847-E002-9487-CC7F-C38FE33B5CCA}"/>
              </a:ext>
            </a:extLst>
          </p:cNvPr>
          <p:cNvSpPr txBox="1"/>
          <p:nvPr/>
        </p:nvSpPr>
        <p:spPr>
          <a:xfrm>
            <a:off x="9324440" y="5285527"/>
            <a:ext cx="794149" cy="374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864ED66-99D6-9B1A-5868-C0A7144699EB}"/>
                  </a:ext>
                </a:extLst>
              </p:cNvPr>
              <p:cNvSpPr txBox="1"/>
              <p:nvPr/>
            </p:nvSpPr>
            <p:spPr>
              <a:xfrm>
                <a:off x="10134415" y="5296606"/>
                <a:ext cx="104381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864ED66-99D6-9B1A-5868-C0A7144699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4415" y="5296606"/>
                <a:ext cx="1043814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ED288CE-3490-DB70-5A8B-5DD610374655}"/>
                  </a:ext>
                </a:extLst>
              </p:cNvPr>
              <p:cNvSpPr txBox="1"/>
              <p:nvPr/>
            </p:nvSpPr>
            <p:spPr>
              <a:xfrm>
                <a:off x="7144373" y="4446278"/>
                <a:ext cx="2432764" cy="4712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d>
                        <m:dPr>
                          <m:begChr m:val="|"/>
                          <m:endChr m:val="⟩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=|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ED288CE-3490-DB70-5A8B-5DD6103746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4373" y="4446278"/>
                <a:ext cx="2432764" cy="471219"/>
              </a:xfrm>
              <a:prstGeom prst="rect">
                <a:avLst/>
              </a:prstGeom>
              <a:blipFill>
                <a:blip r:embed="rId5"/>
                <a:stretch>
                  <a:fillRect l="-518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07D0A96B-B91E-AE9C-86F8-7915DBB5A2A0}"/>
              </a:ext>
            </a:extLst>
          </p:cNvPr>
          <p:cNvSpPr txBox="1"/>
          <p:nvPr/>
        </p:nvSpPr>
        <p:spPr>
          <a:xfrm>
            <a:off x="8215907" y="4310760"/>
            <a:ext cx="575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221270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C66A9-5AA3-B228-99E8-FC61FE760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1A4C4-ECCB-02FE-4C66-1C14ABA9C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RandomCircuitSig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0F56D-4F5C-FF06-32A9-14A331557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90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RandomCircuitSig</a:t>
            </a:r>
            <a:r>
              <a:rPr lang="en-US" sz="2400" dirty="0"/>
              <a:t> is an adaptation of  a protocol by </a:t>
            </a:r>
            <a:r>
              <a:rPr lang="en-US" sz="2400" dirty="0" err="1"/>
              <a:t>Morimae</a:t>
            </a:r>
            <a:r>
              <a:rPr lang="en-US" sz="2400" dirty="0"/>
              <a:t> and </a:t>
            </a:r>
            <a:r>
              <a:rPr lang="en-US" sz="2400" dirty="0" err="1"/>
              <a:t>Yamakawa</a:t>
            </a:r>
            <a:r>
              <a:rPr lang="en-US" sz="2400" dirty="0"/>
              <a:t> (2022), itself a quantum generalization of the famous 1979 </a:t>
            </a:r>
            <a:br>
              <a:rPr lang="en-US" sz="2400" dirty="0"/>
            </a:br>
            <a:r>
              <a:rPr lang="en-US" sz="2400" b="1" dirty="0" err="1">
                <a:solidFill>
                  <a:srgbClr val="FFC000"/>
                </a:solidFill>
              </a:rPr>
              <a:t>Lamport</a:t>
            </a:r>
            <a:r>
              <a:rPr lang="en-US" sz="2400" b="1" dirty="0">
                <a:solidFill>
                  <a:srgbClr val="FFC000"/>
                </a:solidFill>
              </a:rPr>
              <a:t> digital signature scheme</a:t>
            </a:r>
            <a:r>
              <a:rPr lang="en-US" sz="2400" dirty="0"/>
              <a:t> in classical cryptography.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D7581D1-4569-718B-8EAC-877BEF01B22B}"/>
              </a:ext>
            </a:extLst>
          </p:cNvPr>
          <p:cNvSpPr txBox="1">
            <a:spLocks/>
          </p:cNvSpPr>
          <p:nvPr/>
        </p:nvSpPr>
        <p:spPr>
          <a:xfrm>
            <a:off x="838200" y="3290053"/>
            <a:ext cx="10515600" cy="2541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In classical cryptography, secure (classical) signatures are equivalent to existence of one-way functions. In particular, if P = NP, then any classical signature scheme is broken.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The security of the </a:t>
            </a:r>
            <a:r>
              <a:rPr lang="en-US" sz="2400" b="1" dirty="0">
                <a:solidFill>
                  <a:srgbClr val="FF7DFB"/>
                </a:solidFill>
              </a:rPr>
              <a:t>quantum</a:t>
            </a:r>
            <a:r>
              <a:rPr lang="en-US" sz="2400" dirty="0"/>
              <a:t> signature scheme appears to be on firmer ground: even if P = NP, the </a:t>
            </a:r>
            <a:r>
              <a:rPr lang="en-US" sz="2400" dirty="0">
                <a:solidFill>
                  <a:srgbClr val="00B0F0"/>
                </a:solidFill>
              </a:rPr>
              <a:t>scheme should still be secure</a:t>
            </a:r>
            <a:r>
              <a:rPr lang="en-US" sz="2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9091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0C2840-EBFD-FDF8-528C-81509A485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4732F-E7C1-99CF-0988-9F9467813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RandomCircuitSig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9876D0E-6DBC-77FE-0659-D05F24130A67}"/>
              </a:ext>
            </a:extLst>
          </p:cNvPr>
          <p:cNvSpPr txBox="1">
            <a:spLocks/>
          </p:cNvSpPr>
          <p:nvPr/>
        </p:nvSpPr>
        <p:spPr>
          <a:xfrm>
            <a:off x="838200" y="1803150"/>
            <a:ext cx="10515600" cy="1190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err="1"/>
              <a:t>Lamport’s</a:t>
            </a:r>
            <a:r>
              <a:rPr lang="en-US" sz="2400" dirty="0"/>
              <a:t> signature scheme and </a:t>
            </a:r>
            <a:r>
              <a:rPr lang="en-US" sz="2400" dirty="0" err="1"/>
              <a:t>RandomCircuitSig</a:t>
            </a:r>
            <a:r>
              <a:rPr lang="en-US" sz="2400" dirty="0"/>
              <a:t> satisfy </a:t>
            </a:r>
            <a:br>
              <a:rPr lang="en-US" sz="2400" dirty="0"/>
            </a:br>
            <a:r>
              <a:rPr lang="en-US" sz="2400" b="1" dirty="0">
                <a:solidFill>
                  <a:srgbClr val="00B0F0"/>
                </a:solidFill>
              </a:rPr>
              <a:t>one-time security</a:t>
            </a:r>
            <a:r>
              <a:rPr lang="en-US" sz="2400" dirty="0"/>
              <a:t>, meaning that Alice has to generate a new public key each time she wants to sign a new message.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0A1127F-F1A8-2633-2F2E-0904D6465465}"/>
              </a:ext>
            </a:extLst>
          </p:cNvPr>
          <p:cNvSpPr txBox="1">
            <a:spLocks/>
          </p:cNvSpPr>
          <p:nvPr/>
        </p:nvSpPr>
        <p:spPr>
          <a:xfrm>
            <a:off x="838200" y="3266324"/>
            <a:ext cx="10515600" cy="2541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In classical cryptography, </a:t>
            </a:r>
            <a:r>
              <a:rPr lang="en-US" sz="2400" dirty="0" err="1"/>
              <a:t>Lamport</a:t>
            </a:r>
            <a:r>
              <a:rPr lang="en-US" sz="2400" dirty="0"/>
              <a:t> signatures can be upgraded to</a:t>
            </a:r>
            <a:br>
              <a:rPr lang="en-US" sz="2400" dirty="0"/>
            </a:br>
            <a:r>
              <a:rPr lang="en-US" sz="2400" b="1" dirty="0">
                <a:solidFill>
                  <a:srgbClr val="00B0F0"/>
                </a:solidFill>
              </a:rPr>
              <a:t>many-time security</a:t>
            </a:r>
            <a:r>
              <a:rPr lang="en-US" sz="2400" dirty="0"/>
              <a:t>. It is open how to achieve this for quantum digital signatures (without relying on one-way functions).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err="1">
                <a:solidFill>
                  <a:srgbClr val="FFC000"/>
                </a:solidFill>
              </a:rPr>
              <a:t>Mutreja</a:t>
            </a:r>
            <a:r>
              <a:rPr lang="en-US" sz="2400" b="1" dirty="0">
                <a:solidFill>
                  <a:srgbClr val="FFC000"/>
                </a:solidFill>
              </a:rPr>
              <a:t>, </a:t>
            </a:r>
            <a:r>
              <a:rPr lang="en-US" sz="2400" b="1" dirty="0" err="1">
                <a:solidFill>
                  <a:srgbClr val="FFC000"/>
                </a:solidFill>
              </a:rPr>
              <a:t>Coladangelo</a:t>
            </a:r>
            <a:r>
              <a:rPr lang="en-US" sz="2400" b="1" dirty="0">
                <a:solidFill>
                  <a:srgbClr val="FFC000"/>
                </a:solidFill>
              </a:rPr>
              <a:t> 2024</a:t>
            </a:r>
            <a:r>
              <a:rPr lang="en-US" sz="2400" dirty="0"/>
              <a:t>: Many-time secure quantum signatures cannot be generically obtained from pseudorandom states. </a:t>
            </a:r>
          </a:p>
        </p:txBody>
      </p:sp>
    </p:spTree>
    <p:extLst>
      <p:ext uri="{BB962C8B-B14F-4D97-AF65-F5344CB8AC3E}">
        <p14:creationId xmlns:p14="http://schemas.microsoft.com/office/powerpoint/2010/main" val="381748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4F62A8-135E-E5F6-8CDB-87669C5FB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B65F8-3AA6-B02E-FD37-522029EDA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quantum crypto?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BBF29F2-EA41-6B11-216C-6819B7744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037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Random circuit experiments have recently been in vogue, starting with Google’s quantum supremacy experiment in 2019.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8353320-E4A4-C255-67F2-F4535042FBAA}"/>
              </a:ext>
            </a:extLst>
          </p:cNvPr>
          <p:cNvSpPr txBox="1">
            <a:spLocks/>
          </p:cNvSpPr>
          <p:nvPr/>
        </p:nvSpPr>
        <p:spPr>
          <a:xfrm>
            <a:off x="838200" y="2897605"/>
            <a:ext cx="10515600" cy="2107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A major open question: find a computational task that </a:t>
            </a:r>
          </a:p>
          <a:p>
            <a:pPr>
              <a:buFontTx/>
              <a:buChar char="-"/>
            </a:pPr>
            <a:r>
              <a:rPr lang="en-US" sz="2400" dirty="0"/>
              <a:t>Exhibits quantum advantage</a:t>
            </a:r>
          </a:p>
          <a:p>
            <a:pPr>
              <a:buFontTx/>
              <a:buChar char="-"/>
            </a:pPr>
            <a:r>
              <a:rPr lang="en-US" sz="2400" dirty="0"/>
              <a:t>Can be implemented on a NISQ computer</a:t>
            </a:r>
          </a:p>
          <a:p>
            <a:pPr>
              <a:buFontTx/>
              <a:buChar char="-"/>
            </a:pPr>
            <a:r>
              <a:rPr lang="en-US" sz="2400" dirty="0"/>
              <a:t>Is useful (besides being a supremacy experiment)</a:t>
            </a:r>
          </a:p>
        </p:txBody>
      </p:sp>
      <p:pic>
        <p:nvPicPr>
          <p:cNvPr id="14338" name="Picture 2" descr="Quantum Computer | Google Quantum AI">
            <a:extLst>
              <a:ext uri="{FF2B5EF4-FFF2-40B4-BE49-F238E27FC236}">
                <a16:creationId xmlns:a16="http://schemas.microsoft.com/office/drawing/2014/main" id="{3DE4C92B-B97C-8291-A5D3-2E87BCD5F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937" y="2565400"/>
            <a:ext cx="1829803" cy="243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83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9D742E-AB7B-D0AA-2B52-FB68D8C4E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5FC37-6B46-C91B-E11B-DB653C557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quantum crypto?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71C070E-CEBB-B5C5-DDC3-192684CE3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037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Scott Aaronson was the first to propose a (provably) useful application of random circuit sampling: generating certifiable random numbers.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D27DA2A-B149-9DF2-B798-892FC411541E}"/>
              </a:ext>
            </a:extLst>
          </p:cNvPr>
          <p:cNvSpPr txBox="1">
            <a:spLocks/>
          </p:cNvSpPr>
          <p:nvPr/>
        </p:nvSpPr>
        <p:spPr>
          <a:xfrm>
            <a:off x="838200" y="5348454"/>
            <a:ext cx="10515600" cy="1062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err="1"/>
              <a:t>RandomCircuitSig</a:t>
            </a:r>
            <a:r>
              <a:rPr lang="en-US" sz="2400" dirty="0"/>
              <a:t> suggests an intriguing possibility: </a:t>
            </a:r>
            <a:br>
              <a:rPr lang="en-US" sz="2400" dirty="0"/>
            </a:br>
            <a:r>
              <a:rPr lang="en-US" sz="2400" dirty="0"/>
              <a:t>a near-term demonstration of </a:t>
            </a:r>
            <a:r>
              <a:rPr lang="en-US" sz="2400" b="1" i="1" dirty="0">
                <a:solidFill>
                  <a:srgbClr val="00B0F0"/>
                </a:solidFill>
              </a:rPr>
              <a:t>quantum cryptographic advantage</a:t>
            </a:r>
            <a:r>
              <a:rPr lang="en-US" sz="2400" dirty="0"/>
              <a:t>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F78D48C-E4E1-6343-046F-C3C3E83DA817}"/>
              </a:ext>
            </a:extLst>
          </p:cNvPr>
          <p:cNvSpPr txBox="1">
            <a:spLocks/>
          </p:cNvSpPr>
          <p:nvPr/>
        </p:nvSpPr>
        <p:spPr>
          <a:xfrm>
            <a:off x="838200" y="3179179"/>
            <a:ext cx="9043737" cy="1898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However, a major drawback of his proposal is that, while the random number generation is efficient, certifying the randomness requires </a:t>
            </a:r>
            <a:r>
              <a:rPr lang="en-US" sz="2400" b="1" dirty="0">
                <a:solidFill>
                  <a:srgbClr val="FFC000"/>
                </a:solidFill>
              </a:rPr>
              <a:t>exponential-time classical resources</a:t>
            </a:r>
            <a:r>
              <a:rPr lang="en-US" sz="2400" dirty="0"/>
              <a:t>.</a:t>
            </a:r>
          </a:p>
        </p:txBody>
      </p:sp>
      <p:pic>
        <p:nvPicPr>
          <p:cNvPr id="3" name="Picture 2" descr="Quantum Computer | Google Quantum AI">
            <a:extLst>
              <a:ext uri="{FF2B5EF4-FFF2-40B4-BE49-F238E27FC236}">
                <a16:creationId xmlns:a16="http://schemas.microsoft.com/office/drawing/2014/main" id="{0DBEEFF1-4547-72EE-17BA-5F474BCC9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937" y="2565400"/>
            <a:ext cx="1829803" cy="243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16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5CA55F-3E0F-62DE-B802-285EC083A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CA267-0FD7-9162-000A-7354A98DB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noise?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432C0FAC-CB5D-B771-2ED2-B61D4F3C945F}"/>
                  </a:ext>
                </a:extLst>
              </p:cNvPr>
              <p:cNvSpPr/>
              <p:nvPr/>
            </p:nvSpPr>
            <p:spPr>
              <a:xfrm>
                <a:off x="756724" y="1690688"/>
                <a:ext cx="10678551" cy="2720892"/>
              </a:xfrm>
              <a:prstGeom prst="round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marL="457200" indent="-457200">
                  <a:buAutoNum type="arabicPeriod"/>
                </a:pPr>
                <a:r>
                  <a:rPr lang="en-US" sz="2400" dirty="0">
                    <a:solidFill>
                      <a:schemeClr val="bg1"/>
                    </a:solidFill>
                  </a:rPr>
                  <a:t>Alice chooses circuits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as her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secret key</a:t>
                </a:r>
                <a:r>
                  <a:rPr lang="en-US" sz="2400" dirty="0">
                    <a:solidFill>
                      <a:schemeClr val="bg1"/>
                    </a:solidFill>
                  </a:rPr>
                  <a:t>. </a:t>
                </a:r>
              </a:p>
              <a:p>
                <a:pPr marL="457200" indent="-457200">
                  <a:buAutoNum type="arabicPeriod"/>
                </a:pPr>
                <a:r>
                  <a:rPr lang="en-US" sz="2400" dirty="0">
                    <a:solidFill>
                      <a:schemeClr val="bg1"/>
                    </a:solidFill>
                  </a:rPr>
                  <a:t>Alice </a:t>
                </a:r>
                <a:r>
                  <a:rPr lang="en-US" sz="2400">
                    <a:solidFill>
                      <a:schemeClr val="bg1"/>
                    </a:solidFill>
                  </a:rPr>
                  <a:t>prepares copies </a:t>
                </a:r>
                <a:r>
                  <a:rPr lang="en-US" sz="2400" dirty="0">
                    <a:solidFill>
                      <a:schemeClr val="bg1"/>
                    </a:solidFill>
                  </a:rPr>
                  <a:t>of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,|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as her 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public key</a:t>
                </a:r>
                <a:r>
                  <a:rPr lang="en-US" sz="2400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457200" indent="-457200">
                  <a:buAutoNum type="arabicPeriod"/>
                </a:pPr>
                <a:r>
                  <a:rPr lang="en-US" sz="2400" dirty="0">
                    <a:solidFill>
                      <a:schemeClr val="bg1"/>
                    </a:solidFill>
                  </a:rPr>
                  <a:t>To sign message bit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, Alice sends circuit description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457200" indent="-457200">
                  <a:buAutoNum type="arabicPeriod"/>
                </a:pPr>
                <a:r>
                  <a:rPr lang="en-US" sz="2400" dirty="0">
                    <a:solidFill>
                      <a:schemeClr val="bg1"/>
                    </a:solidFill>
                  </a:rPr>
                  <a:t>To verify message/signature pair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, Bob obtains public key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, computes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p>
                    <m:d>
                      <m:dPr>
                        <m:begChr m:val="|"/>
                        <m:endChr m:val="⟩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, and checks if all zeroes. </a:t>
                </a:r>
              </a:p>
            </p:txBody>
          </p:sp>
        </mc:Choice>
        <mc:Fallback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432C0FAC-CB5D-B771-2ED2-B61D4F3C94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724" y="1690688"/>
                <a:ext cx="10678551" cy="2720892"/>
              </a:xfrm>
              <a:prstGeom prst="roundRect">
                <a:avLst/>
              </a:prstGeom>
              <a:blipFill>
                <a:blip r:embed="rId2"/>
                <a:stretch>
                  <a:fillRect b="-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9F0733F-3DEC-ABDB-83CA-1D05BD6F2313}"/>
              </a:ext>
            </a:extLst>
          </p:cNvPr>
          <p:cNvSpPr txBox="1"/>
          <p:nvPr/>
        </p:nvSpPr>
        <p:spPr>
          <a:xfrm>
            <a:off x="1014630" y="1822862"/>
            <a:ext cx="10162735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RandomCircuitSig</a:t>
            </a:r>
            <a:endParaRPr lang="en-US" sz="2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82394F73-5B4F-3B3C-AF1A-0D93880FCB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7" y="4889500"/>
                <a:ext cx="6813887" cy="16033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chemeClr val="tx1"/>
                    </a:solidFill>
                  </a:rPr>
                  <a:t>Sources of error: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Alice’s preparation of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,|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and storage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Bob’s computation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p>
                    <m:d>
                      <m:dPr>
                        <m:begChr m:val="|"/>
                        <m:endChr m:val="⟩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82394F73-5B4F-3B3C-AF1A-0D93880FCB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7" y="4889500"/>
                <a:ext cx="6813887" cy="1603375"/>
              </a:xfrm>
              <a:blipFill>
                <a:blip r:embed="rId3"/>
                <a:stretch>
                  <a:fillRect l="-1301" t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1B23F0A-A626-4DB1-1BC5-A34BF52AEE4F}"/>
              </a:ext>
            </a:extLst>
          </p:cNvPr>
          <p:cNvSpPr txBox="1">
            <a:spLocks/>
          </p:cNvSpPr>
          <p:nvPr/>
        </p:nvSpPr>
        <p:spPr>
          <a:xfrm>
            <a:off x="7652084" y="5192211"/>
            <a:ext cx="4227094" cy="1238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B0F0"/>
                </a:solidFill>
              </a:rPr>
              <a:t>Even if there is no adversary, Bob’s verification may fail with high probability!</a:t>
            </a:r>
          </a:p>
        </p:txBody>
      </p:sp>
    </p:spTree>
    <p:extLst>
      <p:ext uri="{BB962C8B-B14F-4D97-AF65-F5344CB8AC3E}">
        <p14:creationId xmlns:p14="http://schemas.microsoft.com/office/powerpoint/2010/main" val="380936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7AB40D-9735-17D4-A9B2-78F6FD535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learning task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6506CB1-64AE-A763-F505-AF18B92B8E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13255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Given as input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copies of the output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⟩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of an </a:t>
                </a:r>
                <a:r>
                  <a:rPr lang="en-US" sz="2400" b="1" dirty="0">
                    <a:solidFill>
                      <a:srgbClr val="00B0F0"/>
                    </a:solidFill>
                  </a:rPr>
                  <a:t>unknown</a:t>
                </a:r>
                <a:r>
                  <a:rPr lang="en-US" sz="2400" dirty="0"/>
                  <a:t> circuit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, </a:t>
                </a:r>
                <a:br>
                  <a:rPr lang="en-US" sz="2400" dirty="0"/>
                </a:br>
                <a:r>
                  <a:rPr lang="en-US" sz="2400" dirty="0"/>
                  <a:t>output the description of a circuit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/>
                  <a:t> where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≈|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6506CB1-64AE-A763-F505-AF18B92B8E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1325563"/>
              </a:xfrm>
              <a:blipFill>
                <a:blip r:embed="rId2"/>
                <a:stretch>
                  <a:fillRect l="-965" t="-6604" r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76563A0-CA3A-90BA-B0D8-83BA892882A0}"/>
              </a:ext>
            </a:extLst>
          </p:cNvPr>
          <p:cNvCxnSpPr/>
          <p:nvPr/>
        </p:nvCxnSpPr>
        <p:spPr>
          <a:xfrm>
            <a:off x="6096000" y="3573194"/>
            <a:ext cx="0" cy="2799471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User Svg Png Icon Free Download (#367056) - OnlineWebFonts.COM">
            <a:extLst>
              <a:ext uri="{FF2B5EF4-FFF2-40B4-BE49-F238E27FC236}">
                <a16:creationId xmlns:a16="http://schemas.microsoft.com/office/drawing/2014/main" id="{2B878DCC-906D-C6EE-7EC0-1697ACF1E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789" y="5679162"/>
            <a:ext cx="1043814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470 Quantum Computing Illustrations &amp; Clip Art - iStock">
            <a:extLst>
              <a:ext uri="{FF2B5EF4-FFF2-40B4-BE49-F238E27FC236}">
                <a16:creationId xmlns:a16="http://schemas.microsoft.com/office/drawing/2014/main" id="{F876342D-620C-4D06-B106-A7F6B55ACC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3584713" y="4053080"/>
            <a:ext cx="749692" cy="128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epiction of a 1D brickwork quantum circuit comprising two-site gates (left) and a single two-site unitary gate corresponding to time step t, unitary layer λ, and site j (right). Each time step t consists of = 2 layers labeled λ, corresponding to even and odd bonds, as indicated by the labels (t, λ). The twosite gates are drawn independently-in both space j and time t-from the Haar ensemble [64].">
            <a:extLst>
              <a:ext uri="{FF2B5EF4-FFF2-40B4-BE49-F238E27FC236}">
                <a16:creationId xmlns:a16="http://schemas.microsoft.com/office/drawing/2014/main" id="{1BA7C34D-EBF2-0525-0D1A-C644BC638D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1" t="7380" r="6595" b="9068"/>
          <a:stretch/>
        </p:blipFill>
        <p:spPr bwMode="auto">
          <a:xfrm rot="5400000">
            <a:off x="1540507" y="4156694"/>
            <a:ext cx="1582214" cy="107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F702541-8F36-5844-5DB9-83C7C10194C6}"/>
              </a:ext>
            </a:extLst>
          </p:cNvPr>
          <p:cNvSpPr txBox="1"/>
          <p:nvPr/>
        </p:nvSpPr>
        <p:spPr>
          <a:xfrm>
            <a:off x="1783277" y="6107814"/>
            <a:ext cx="1245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Alice</a:t>
            </a:r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30B34055-AEE9-5AC0-25CC-C406EB6A3F36}"/>
              </a:ext>
            </a:extLst>
          </p:cNvPr>
          <p:cNvSpPr/>
          <p:nvPr/>
        </p:nvSpPr>
        <p:spPr>
          <a:xfrm>
            <a:off x="2976997" y="4522512"/>
            <a:ext cx="607716" cy="34492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>
            <a:extLst>
              <a:ext uri="{FF2B5EF4-FFF2-40B4-BE49-F238E27FC236}">
                <a16:creationId xmlns:a16="http://schemas.microsoft.com/office/drawing/2014/main" id="{8E2B3944-DD55-CC0B-52E4-BB4A0034C4D9}"/>
              </a:ext>
            </a:extLst>
          </p:cNvPr>
          <p:cNvSpPr/>
          <p:nvPr/>
        </p:nvSpPr>
        <p:spPr>
          <a:xfrm>
            <a:off x="4353113" y="4529546"/>
            <a:ext cx="607716" cy="34492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E7026A1-4F2F-7AF1-881C-8B9B89D8141E}"/>
                  </a:ext>
                </a:extLst>
              </p:cNvPr>
              <p:cNvSpPr txBox="1"/>
              <p:nvPr/>
            </p:nvSpPr>
            <p:spPr>
              <a:xfrm>
                <a:off x="215441" y="4378840"/>
                <a:ext cx="150441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CA" b="0" dirty="0"/>
                  <a:t>Circuit description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E7026A1-4F2F-7AF1-881C-8B9B89D814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41" y="4378840"/>
                <a:ext cx="1504418" cy="646331"/>
              </a:xfrm>
              <a:prstGeom prst="rect">
                <a:avLst/>
              </a:prstGeom>
              <a:blipFill>
                <a:blip r:embed="rId6"/>
                <a:stretch>
                  <a:fillRect l="-1667" t="-3846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D4B3531-D134-37A5-2D4F-7E9DE617853E}"/>
                  </a:ext>
                </a:extLst>
              </p:cNvPr>
              <p:cNvSpPr txBox="1"/>
              <p:nvPr/>
            </p:nvSpPr>
            <p:spPr>
              <a:xfrm>
                <a:off x="4942121" y="4378840"/>
                <a:ext cx="690283" cy="5600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e>
                        <m:sup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D4B3531-D134-37A5-2D4F-7E9DE61785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2121" y="4378840"/>
                <a:ext cx="690283" cy="560090"/>
              </a:xfrm>
              <a:prstGeom prst="rect">
                <a:avLst/>
              </a:prstGeom>
              <a:blipFill>
                <a:blip r:embed="rId7"/>
                <a:stretch>
                  <a:fillRect r="-5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 descr="User Svg Png Icon Free Download (#367056) - OnlineWebFonts.COM">
            <a:extLst>
              <a:ext uri="{FF2B5EF4-FFF2-40B4-BE49-F238E27FC236}">
                <a16:creationId xmlns:a16="http://schemas.microsoft.com/office/drawing/2014/main" id="{326F0D72-CC4D-3937-5931-BB4E2D9FE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66" y="5679162"/>
            <a:ext cx="1043814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5F145083-DC83-86EA-302B-0A982E6A4AC2}"/>
              </a:ext>
            </a:extLst>
          </p:cNvPr>
          <p:cNvSpPr txBox="1"/>
          <p:nvPr/>
        </p:nvSpPr>
        <p:spPr>
          <a:xfrm>
            <a:off x="7562754" y="6107814"/>
            <a:ext cx="1245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Bob</a:t>
            </a:r>
          </a:p>
        </p:txBody>
      </p:sp>
      <p:pic>
        <p:nvPicPr>
          <p:cNvPr id="35" name="Picture 2" descr="470 Quantum Computing Illustrations &amp; Clip Art - iStock">
            <a:extLst>
              <a:ext uri="{FF2B5EF4-FFF2-40B4-BE49-F238E27FC236}">
                <a16:creationId xmlns:a16="http://schemas.microsoft.com/office/drawing/2014/main" id="{074D0DB2-B0D8-ECB2-4DA7-6B6BE1F36C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7854945" y="4053080"/>
            <a:ext cx="749692" cy="128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ight Arrow 35">
            <a:extLst>
              <a:ext uri="{FF2B5EF4-FFF2-40B4-BE49-F238E27FC236}">
                <a16:creationId xmlns:a16="http://schemas.microsoft.com/office/drawing/2014/main" id="{41EE22D2-4155-28DD-7878-5374A64AE9FE}"/>
              </a:ext>
            </a:extLst>
          </p:cNvPr>
          <p:cNvSpPr/>
          <p:nvPr/>
        </p:nvSpPr>
        <p:spPr>
          <a:xfrm>
            <a:off x="7247229" y="4522512"/>
            <a:ext cx="607716" cy="34492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>
            <a:extLst>
              <a:ext uri="{FF2B5EF4-FFF2-40B4-BE49-F238E27FC236}">
                <a16:creationId xmlns:a16="http://schemas.microsoft.com/office/drawing/2014/main" id="{C97EBDEE-412B-B71A-282A-73E2F83B7F30}"/>
              </a:ext>
            </a:extLst>
          </p:cNvPr>
          <p:cNvSpPr/>
          <p:nvPr/>
        </p:nvSpPr>
        <p:spPr>
          <a:xfrm>
            <a:off x="8623345" y="4529546"/>
            <a:ext cx="607716" cy="34492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2" descr="Depiction of a 1D brickwork quantum circuit comprising two-site gates (left) and a single two-site unitary gate corresponding to time step t, unitary layer λ, and site j (right). Each time step t consists of = 2 layers labeled λ, corresponding to even and odd bonds, as indicated by the labels (t, λ). The twosite gates are drawn independently-in both space j and time t-from the Haar ensemble [64].">
            <a:extLst>
              <a:ext uri="{FF2B5EF4-FFF2-40B4-BE49-F238E27FC236}">
                <a16:creationId xmlns:a16="http://schemas.microsoft.com/office/drawing/2014/main" id="{D95948BB-B2F5-C894-146C-848ADAFDFC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1" t="7380" r="6595" b="9068"/>
          <a:stretch/>
        </p:blipFill>
        <p:spPr bwMode="auto">
          <a:xfrm rot="5400000">
            <a:off x="9168218" y="4120606"/>
            <a:ext cx="1582214" cy="107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8CAA84C-9018-DDB6-4D31-12EB509AA57C}"/>
                  </a:ext>
                </a:extLst>
              </p:cNvPr>
              <p:cNvSpPr txBox="1"/>
              <p:nvPr/>
            </p:nvSpPr>
            <p:spPr>
              <a:xfrm>
                <a:off x="10687589" y="4378839"/>
                <a:ext cx="150441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CA" b="0" dirty="0"/>
                  <a:t>Circuit description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8CAA84C-9018-DDB6-4D31-12EB509AA5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7589" y="4378839"/>
                <a:ext cx="1504418" cy="646331"/>
              </a:xfrm>
              <a:prstGeom prst="rect">
                <a:avLst/>
              </a:prstGeom>
              <a:blipFill>
                <a:blip r:embed="rId8"/>
                <a:stretch>
                  <a:fillRect l="-2500" t="-3846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540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0.09935 0.00625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30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8" grpId="1" animBg="1"/>
      <p:bldP spid="30" grpId="0"/>
      <p:bldP spid="32" grpId="0"/>
      <p:bldP spid="32" grpId="1"/>
      <p:bldP spid="36" grpId="0" animBg="1"/>
      <p:bldP spid="37" grpId="0" animBg="1"/>
      <p:bldP spid="3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39BA93-5251-A55C-C053-C68867014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E5B16-F890-C08B-5870-A737B0CDA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noise?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B18EFE2B-1824-7FC1-E945-A1B8332A4FE3}"/>
                  </a:ext>
                </a:extLst>
              </p:cNvPr>
              <p:cNvSpPr/>
              <p:nvPr/>
            </p:nvSpPr>
            <p:spPr>
              <a:xfrm>
                <a:off x="756724" y="1690688"/>
                <a:ext cx="10678551" cy="2335880"/>
              </a:xfrm>
              <a:prstGeom prst="round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Parameters: fidelity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, slack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, number of repetitions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  <a:p>
                <a:pPr marL="457200" indent="-457200">
                  <a:buAutoNum type="arabicPeriod"/>
                </a:pPr>
                <a:r>
                  <a:rPr lang="en-US" sz="2400" dirty="0">
                    <a:solidFill>
                      <a:schemeClr val="bg1"/>
                    </a:solidFill>
                  </a:rPr>
                  <a:t>Alice and Bob run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independent instances of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RandomCircuitSig</a:t>
                </a:r>
                <a:r>
                  <a:rPr lang="en-US" sz="2400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457200" indent="-457200">
                  <a:buAutoNum type="arabicPeriod"/>
                </a:pPr>
                <a:r>
                  <a:rPr lang="en-US" sz="2400" dirty="0">
                    <a:solidFill>
                      <a:schemeClr val="bg1"/>
                    </a:solidFill>
                  </a:rPr>
                  <a:t>To sign bit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, Alice will send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independent signatures.</a:t>
                </a:r>
              </a:p>
              <a:p>
                <a:pPr marL="457200" indent="-457200">
                  <a:buAutoNum type="arabicPeriod"/>
                </a:pPr>
                <a:r>
                  <a:rPr lang="en-US" sz="2400" dirty="0">
                    <a:solidFill>
                      <a:schemeClr val="bg1"/>
                    </a:solidFill>
                  </a:rPr>
                  <a:t>To verify, Bob will check that at least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en-US" sz="2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signatures verify correctly.</a:t>
                </a:r>
              </a:p>
            </p:txBody>
          </p:sp>
        </mc:Choice>
        <mc:Fallback xmlns="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B18EFE2B-1824-7FC1-E945-A1B8332A4F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724" y="1690688"/>
                <a:ext cx="10678551" cy="2335880"/>
              </a:xfrm>
              <a:prstGeom prst="roundRect">
                <a:avLst/>
              </a:prstGeom>
              <a:blipFill>
                <a:blip r:embed="rId2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16089BB-9B3A-51AE-A5B5-AA2C2EF0BD7A}"/>
              </a:ext>
            </a:extLst>
          </p:cNvPr>
          <p:cNvSpPr txBox="1"/>
          <p:nvPr/>
        </p:nvSpPr>
        <p:spPr>
          <a:xfrm>
            <a:off x="1014630" y="1822862"/>
            <a:ext cx="10162735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Threshold Repetition of </a:t>
            </a:r>
            <a:r>
              <a:rPr lang="en-US" sz="2400" b="1" dirty="0" err="1">
                <a:solidFill>
                  <a:schemeClr val="bg1"/>
                </a:solidFill>
              </a:rPr>
              <a:t>RandomCircuitSig</a:t>
            </a:r>
            <a:endParaRPr lang="en-US" sz="2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00A4C57D-B837-AEA2-D182-A2F8146847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550444"/>
                <a:ext cx="11016916" cy="109637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success probability of a single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RandomCircuitSig</a:t>
                </a:r>
                <a:r>
                  <a:rPr lang="en-US" sz="2400" dirty="0">
                    <a:solidFill>
                      <a:schemeClr val="tx1"/>
                    </a:solidFill>
                  </a:rPr>
                  <a:t> verification.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leeway allowed due to shot noise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00A4C57D-B837-AEA2-D182-A2F8146847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550444"/>
                <a:ext cx="11016916" cy="1096378"/>
              </a:xfrm>
              <a:blipFill>
                <a:blip r:embed="rId3"/>
                <a:stretch>
                  <a:fillRect l="-806" t="-8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63505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BC5D97-45EB-C115-0F46-6CE7747399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2F9BC-AB3B-4B6C-556A-1164E9F53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noise?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682707C2-DDDB-D954-5F28-F5BC2738F7C9}"/>
                  </a:ext>
                </a:extLst>
              </p:cNvPr>
              <p:cNvSpPr/>
              <p:nvPr/>
            </p:nvSpPr>
            <p:spPr>
              <a:xfrm>
                <a:off x="756724" y="1690688"/>
                <a:ext cx="10678551" cy="2335880"/>
              </a:xfrm>
              <a:prstGeom prst="round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Parameters: fidelity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, slack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, number of repetitions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  <a:p>
                <a:pPr marL="457200" indent="-457200">
                  <a:buAutoNum type="arabicPeriod"/>
                </a:pPr>
                <a:r>
                  <a:rPr lang="en-US" sz="2400" dirty="0">
                    <a:solidFill>
                      <a:schemeClr val="bg1"/>
                    </a:solidFill>
                  </a:rPr>
                  <a:t>Alice and Bob run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independent instances of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RandomCircuitSig</a:t>
                </a:r>
                <a:r>
                  <a:rPr lang="en-US" sz="2400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457200" indent="-457200">
                  <a:buAutoNum type="arabicPeriod"/>
                </a:pPr>
                <a:r>
                  <a:rPr lang="en-US" sz="2400" dirty="0">
                    <a:solidFill>
                      <a:schemeClr val="bg1"/>
                    </a:solidFill>
                  </a:rPr>
                  <a:t>To sign bit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, Alice will send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independent signatures.</a:t>
                </a:r>
              </a:p>
              <a:p>
                <a:pPr marL="457200" indent="-457200">
                  <a:buAutoNum type="arabicPeriod"/>
                </a:pPr>
                <a:r>
                  <a:rPr lang="en-US" sz="2400" dirty="0">
                    <a:solidFill>
                      <a:schemeClr val="bg1"/>
                    </a:solidFill>
                  </a:rPr>
                  <a:t>To verify, Bob will check that at least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en-US" sz="2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signatures verify correctly.</a:t>
                </a:r>
              </a:p>
            </p:txBody>
          </p:sp>
        </mc:Choice>
        <mc:Fallback xmlns="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682707C2-DDDB-D954-5F28-F5BC2738F7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724" y="1690688"/>
                <a:ext cx="10678551" cy="2335880"/>
              </a:xfrm>
              <a:prstGeom prst="roundRect">
                <a:avLst/>
              </a:prstGeom>
              <a:blipFill>
                <a:blip r:embed="rId2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468611D-3FAB-5C88-1AA4-82FDC39242A2}"/>
              </a:ext>
            </a:extLst>
          </p:cNvPr>
          <p:cNvSpPr txBox="1"/>
          <p:nvPr/>
        </p:nvSpPr>
        <p:spPr>
          <a:xfrm>
            <a:off x="1014630" y="1822862"/>
            <a:ext cx="10162735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Threshold Repetition of </a:t>
            </a:r>
            <a:r>
              <a:rPr lang="en-US" sz="2400" b="1" dirty="0" err="1">
                <a:solidFill>
                  <a:schemeClr val="bg1"/>
                </a:solidFill>
              </a:rPr>
              <a:t>RandomCircuitSig</a:t>
            </a:r>
            <a:endParaRPr lang="en-US" sz="2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F53185C-4A52-0DD0-072B-E8B1E98BD9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550442"/>
                <a:ext cx="11016916" cy="230755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Under the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-No-Learning Assumption 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 the Threshold Repetition is also a secure quantum signature scheme (even against noiseless adversaries).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tx1"/>
                    </a:solidFill>
                  </a:rPr>
                  <a:t>This requires proving a ”</a:t>
                </a:r>
                <a:r>
                  <a:rPr lang="en-US" sz="2400" dirty="0">
                    <a:solidFill>
                      <a:srgbClr val="FF7DFB"/>
                    </a:solidFill>
                  </a:rPr>
                  <a:t>Computational Chernoff Bound</a:t>
                </a:r>
                <a:r>
                  <a:rPr lang="en-US" sz="2400" dirty="0">
                    <a:solidFill>
                      <a:schemeClr val="tx1"/>
                    </a:solidFill>
                  </a:rPr>
                  <a:t>” for quantum signature schemes. 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F53185C-4A52-0DD0-072B-E8B1E98BD9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550442"/>
                <a:ext cx="11016916" cy="2307557"/>
              </a:xfrm>
              <a:blipFill>
                <a:blip r:embed="rId3"/>
                <a:stretch>
                  <a:fillRect l="-922" t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95297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4D2102-75E4-64EC-27BE-87439D09A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67F41-8DDA-A9E6-1AEB-EAA579509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experimental proposal?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EB2704D-DF38-FABC-B366-D8E11F230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03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Ingredients:</a:t>
            </a:r>
          </a:p>
          <a:p>
            <a:r>
              <a:rPr lang="en-US" sz="2400" dirty="0"/>
              <a:t>Two noisy quantum computers (called “Alice” and “Bob”)</a:t>
            </a:r>
          </a:p>
          <a:p>
            <a:r>
              <a:rPr lang="en-US" sz="2400" dirty="0"/>
              <a:t>A quantum network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1FB4B6C-4F28-5443-2F1F-FDFD67006424}"/>
              </a:ext>
            </a:extLst>
          </p:cNvPr>
          <p:cNvSpPr txBox="1">
            <a:spLocks/>
          </p:cNvSpPr>
          <p:nvPr/>
        </p:nvSpPr>
        <p:spPr>
          <a:xfrm>
            <a:off x="8426116" y="1398504"/>
            <a:ext cx="3621505" cy="8542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(If this is too much to ask for, then can simulate the 2 parties on a single chip, for starters)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938DE28E-54BC-A39A-2D44-5F2C7947A36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718027"/>
                <a:ext cx="10515600" cy="87688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b="1" dirty="0">
                    <a:solidFill>
                      <a:srgbClr val="FFC000"/>
                    </a:solidFill>
                  </a:rPr>
                  <a:t>Proposal</a:t>
                </a:r>
                <a:r>
                  <a:rPr lang="en-US" sz="2400" dirty="0"/>
                  <a:t>: Alice and Bob run the Threshold Repetition protocol; </a:t>
                </a:r>
                <a:br>
                  <a:rPr lang="en-US" sz="2400" dirty="0"/>
                </a:br>
                <a:r>
                  <a:rPr lang="en-US" sz="2400" dirty="0"/>
                  <a:t>Alice signs a random bit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/>
                  <a:t> and asks Bob to verify.</a:t>
                </a:r>
              </a:p>
              <a:p>
                <a:pPr marL="457200" indent="-457200">
                  <a:buAutoNum type="arabicPeriod"/>
                </a:pPr>
                <a:endParaRPr lang="en-US" sz="2400" dirty="0"/>
              </a:p>
              <a:p>
                <a:pPr marL="457200" indent="-457200">
                  <a:buAutoNum type="arabicPeriod"/>
                </a:pPr>
                <a:endParaRPr lang="en-US" sz="2400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938DE28E-54BC-A39A-2D44-5F2C7947A3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718027"/>
                <a:ext cx="10515600" cy="876884"/>
              </a:xfrm>
              <a:prstGeom prst="rect">
                <a:avLst/>
              </a:prstGeom>
              <a:blipFill>
                <a:blip r:embed="rId2"/>
                <a:stretch>
                  <a:fillRect l="-965" t="-8571"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322CF97-2F0E-F933-E839-44D27374E5CD}"/>
              </a:ext>
            </a:extLst>
          </p:cNvPr>
          <p:cNvSpPr txBox="1">
            <a:spLocks/>
          </p:cNvSpPr>
          <p:nvPr/>
        </p:nvSpPr>
        <p:spPr>
          <a:xfrm>
            <a:off x="838200" y="5103349"/>
            <a:ext cx="10515600" cy="1389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FFC000"/>
                </a:solidFill>
              </a:rPr>
              <a:t>Under the hood</a:t>
            </a:r>
            <a:r>
              <a:rPr lang="en-US" sz="2400" dirty="0"/>
              <a:t>: Alice and Bob are really performing a distributed version of randomized benchmarking: Alice generates random circuit states, Bob </a:t>
            </a:r>
            <a:r>
              <a:rPr lang="en-US" sz="2400" dirty="0" err="1"/>
              <a:t>uncomputes</a:t>
            </a:r>
            <a:r>
              <a:rPr lang="en-US" sz="2400" dirty="0"/>
              <a:t> them and checks how often they end up all zeroes.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9711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ED6B84-FAA2-317B-D68D-74852901B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B36F4-E2E9-3345-7784-7DFF39F85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experimental proposal?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31463DD9-CB3F-1305-3D8A-1DB45AA0CF6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3748"/>
                <a:ext cx="11016916" cy="295492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/>
                  <a:t>From Google’s 2023 paper: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67</m:t>
                    </m:r>
                  </m:oMath>
                </a14:m>
                <a:r>
                  <a:rPr lang="en-US" sz="2400" dirty="0"/>
                  <a:t>-qubit, depth-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32</m:t>
                    </m:r>
                  </m:oMath>
                </a14:m>
                <a:r>
                  <a:rPr lang="en-US" sz="2400" dirty="0"/>
                  <a:t> circuit.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More generally: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𝑛𝑑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400" dirty="0"/>
                  <a:t> 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error/gate,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# qubits,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depth.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Back-of-the-envelope calculation: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67</m:t>
                    </m:r>
                  </m:oMath>
                </a14:m>
                <a:r>
                  <a:rPr lang="en-US" sz="2400" dirty="0"/>
                  <a:t>-qubit, </a:t>
                </a:r>
                <a:r>
                  <a:rPr lang="en-US" sz="2400" dirty="0">
                    <a:solidFill>
                      <a:srgbClr val="00B0F0"/>
                    </a:solidFill>
                  </a:rPr>
                  <a:t>depth-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en-US" sz="2400" dirty="0"/>
                  <a:t> circuit, the fidelity should be like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∼4.7%</m:t>
                    </m:r>
                  </m:oMath>
                </a14:m>
                <a:r>
                  <a:rPr lang="en-US" sz="2400" dirty="0"/>
                  <a:t>.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31463DD9-CB3F-1305-3D8A-1DB45AA0CF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3748"/>
                <a:ext cx="11016916" cy="2954925"/>
              </a:xfrm>
              <a:prstGeom prst="rect">
                <a:avLst/>
              </a:prstGeom>
              <a:blipFill>
                <a:blip r:embed="rId2"/>
                <a:stretch>
                  <a:fillRect l="-922" t="-2991" r="-1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8C51C401-06B3-F1A3-CD8B-E3D2FCF2E6D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828673"/>
                <a:ext cx="11016916" cy="17325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/>
                  <a:t>Thus, setting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sz="2400" dirty="0"/>
                  <a:t> in the Threshold Repetition scheme, Alice’s public key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6700</m:t>
                    </m:r>
                  </m:oMath>
                </a14:m>
                <a:r>
                  <a:rPr lang="en-US" sz="2400" dirty="0"/>
                  <a:t> qubits, and Bob will check that roughly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sz="2400" dirty="0"/>
                  <a:t> of the repetitions succeed.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C000"/>
                    </a:solidFill>
                  </a:rPr>
                  <a:t>Assuming these estimates, Bob’s verification will succeed with high probability</a:t>
                </a:r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8C51C401-06B3-F1A3-CD8B-E3D2FCF2E6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828673"/>
                <a:ext cx="11016916" cy="1732548"/>
              </a:xfrm>
              <a:prstGeom prst="rect">
                <a:avLst/>
              </a:prstGeom>
              <a:blipFill>
                <a:blip r:embed="rId3"/>
                <a:stretch>
                  <a:fillRect l="-922" t="-5109" b="-4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375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D6A30E-7675-598B-91B3-D2B6B76B9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87DD8-C552-C1C1-2B62-A86847245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experimental proposal?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8168EDBD-2B2B-64F1-6C00-B7B063922A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3748"/>
                <a:ext cx="11016916" cy="240730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/>
                  <a:t>How secure is this protocol? This depends on the assumed hardness of learning random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67</m:t>
                    </m:r>
                  </m:oMath>
                </a14:m>
                <a:r>
                  <a:rPr lang="en-US" sz="2400" dirty="0"/>
                  <a:t>-qubit, </a:t>
                </a:r>
                <a:r>
                  <a:rPr lang="en-US" sz="2400" dirty="0">
                    <a:solidFill>
                      <a:schemeClr val="tx1"/>
                    </a:solidFill>
                  </a:rPr>
                  <a:t>depth-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en-US" sz="2400" dirty="0"/>
                  <a:t> circuits.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If the circuits are 2D, then </a:t>
                </a:r>
                <a:r>
                  <a:rPr lang="en-US" sz="2400" b="1" dirty="0">
                    <a:solidFill>
                      <a:srgbClr val="00B0F0"/>
                    </a:solidFill>
                  </a:rPr>
                  <a:t>this should still be a hard task</a:t>
                </a:r>
                <a:r>
                  <a:rPr lang="en-US" sz="2400" dirty="0"/>
                  <a:t>! The best algorithms need to search over local inversions of the circuit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8168EDBD-2B2B-64F1-6C00-B7B063922A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3748"/>
                <a:ext cx="11016916" cy="2407305"/>
              </a:xfrm>
              <a:prstGeom prst="rect">
                <a:avLst/>
              </a:prstGeom>
              <a:blipFill>
                <a:blip r:embed="rId2"/>
                <a:stretch>
                  <a:fillRect l="-922" t="-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22" name="Picture 2" descr="QC2I">
            <a:extLst>
              <a:ext uri="{FF2B5EF4-FFF2-40B4-BE49-F238E27FC236}">
                <a16:creationId xmlns:a16="http://schemas.microsoft.com/office/drawing/2014/main" id="{D6015348-EAA5-5DFB-CB4A-C0EE81E65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046" y="4281053"/>
            <a:ext cx="2993607" cy="217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14015BD-10B4-CB1E-7127-C7270038CFDC}"/>
                  </a:ext>
                </a:extLst>
              </p:cNvPr>
              <p:cNvSpPr txBox="1"/>
              <p:nvPr/>
            </p:nvSpPr>
            <p:spPr>
              <a:xfrm>
                <a:off x="838200" y="4102255"/>
                <a:ext cx="7343274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The size of the </a:t>
                </a:r>
                <a:r>
                  <a:rPr lang="en-US" sz="2400" dirty="0" err="1"/>
                  <a:t>lightcone</a:t>
                </a:r>
                <a:r>
                  <a:rPr lang="en-US" sz="2400" dirty="0"/>
                  <a:t> in a 2D, </a:t>
                </a:r>
                <a:r>
                  <a:rPr lang="en-US" sz="2400" dirty="0">
                    <a:solidFill>
                      <a:schemeClr val="tx1"/>
                    </a:solidFill>
                  </a:rPr>
                  <a:t>depth-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en-US" sz="2400" dirty="0"/>
                  <a:t> circuit is a large fraction of all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67</m:t>
                    </m:r>
                  </m:oMath>
                </a14:m>
                <a:r>
                  <a:rPr lang="en-US" sz="2400" dirty="0"/>
                  <a:t> qubits (or all, depending on the architecture). Searching over ”local” inversions of depth 15 seems prohibitively expensive.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14015BD-10B4-CB1E-7127-C7270038C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102255"/>
                <a:ext cx="7343274" cy="1938992"/>
              </a:xfrm>
              <a:prstGeom prst="rect">
                <a:avLst/>
              </a:prstGeom>
              <a:blipFill>
                <a:blip r:embed="rId4"/>
                <a:stretch>
                  <a:fillRect l="-1382" r="-1727" b="-6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2812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50F0F4E-DCC7-1A7C-4B97-8DC001644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71EC037-6F5F-9E91-EF18-4D1DED29A015}"/>
              </a:ext>
            </a:extLst>
          </p:cNvPr>
          <p:cNvSpPr txBox="1">
            <a:spLocks/>
          </p:cNvSpPr>
          <p:nvPr/>
        </p:nvSpPr>
        <p:spPr>
          <a:xfrm>
            <a:off x="838200" y="1677965"/>
            <a:ext cx="10515600" cy="3086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The output states of random quantum circuits has been a topic of major interest lately (quantum supremacy, information scrambling, connections to quantum gravity, quantum learning, </a:t>
            </a:r>
            <a:r>
              <a:rPr lang="en-US" sz="2400" dirty="0" err="1"/>
              <a:t>etc</a:t>
            </a:r>
            <a:r>
              <a:rPr lang="en-US" sz="2400" dirty="0"/>
              <a:t>).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Nontrivial algorithms for learning shallow-depth quantum circuits.</a:t>
            </a:r>
            <a:br>
              <a:rPr lang="en-US" sz="2400" dirty="0"/>
            </a:br>
            <a:r>
              <a:rPr lang="en-US" sz="2400" dirty="0"/>
              <a:t>On the other hand, deep(er) random circuits appear to be very difficult to learn.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D8E10E-F1FC-4CD6-C34A-84FDC1DDA83B}"/>
              </a:ext>
            </a:extLst>
          </p:cNvPr>
          <p:cNvSpPr txBox="1">
            <a:spLocks/>
          </p:cNvSpPr>
          <p:nvPr/>
        </p:nvSpPr>
        <p:spPr>
          <a:xfrm>
            <a:off x="838200" y="4413144"/>
            <a:ext cx="10515600" cy="977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We use the hardness of learning random circuits to construct secure quantum cryptosystems, whose security does not rely on existence of one-way functions.</a:t>
            </a:r>
          </a:p>
        </p:txBody>
      </p:sp>
    </p:spTree>
    <p:extLst>
      <p:ext uri="{BB962C8B-B14F-4D97-AF65-F5344CB8AC3E}">
        <p14:creationId xmlns:p14="http://schemas.microsoft.com/office/powerpoint/2010/main" val="11896207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2A638-8A90-4CEE-0677-67BD0CA057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5424E3-846A-DDFE-BFA0-5F7686AB4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95B7A36-0CCC-F523-71BF-30BF6177340A}"/>
              </a:ext>
            </a:extLst>
          </p:cNvPr>
          <p:cNvSpPr txBox="1">
            <a:spLocks/>
          </p:cNvSpPr>
          <p:nvPr/>
        </p:nvSpPr>
        <p:spPr>
          <a:xfrm>
            <a:off x="838200" y="1677965"/>
            <a:ext cx="10515600" cy="3086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Functionalities and primitives obtained: </a:t>
            </a:r>
          </a:p>
          <a:p>
            <a:r>
              <a:rPr lang="en-US" sz="2400" dirty="0"/>
              <a:t>Private-key quantum money</a:t>
            </a:r>
          </a:p>
          <a:p>
            <a:r>
              <a:rPr lang="en-US" sz="2400" dirty="0"/>
              <a:t>Bit commitments</a:t>
            </a:r>
          </a:p>
          <a:p>
            <a:r>
              <a:rPr lang="en-US" sz="2400" dirty="0"/>
              <a:t>Secure multi-party computation</a:t>
            </a:r>
          </a:p>
          <a:p>
            <a:r>
              <a:rPr lang="en-US" sz="2400" dirty="0"/>
              <a:t>Zero-knowledge protocols</a:t>
            </a:r>
          </a:p>
          <a:p>
            <a:r>
              <a:rPr lang="en-US" sz="2400" dirty="0"/>
              <a:t>One-time digital signatures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67DBC9A-8ABD-F0F5-3BE7-A2E69F2D793A}"/>
              </a:ext>
            </a:extLst>
          </p:cNvPr>
          <p:cNvSpPr txBox="1">
            <a:spLocks/>
          </p:cNvSpPr>
          <p:nvPr/>
        </p:nvSpPr>
        <p:spPr>
          <a:xfrm>
            <a:off x="838200" y="5100341"/>
            <a:ext cx="10515600" cy="977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Basing these functionalities on random circuits yields the possibility of </a:t>
            </a:r>
            <a:br>
              <a:rPr lang="en-US" sz="2400" dirty="0"/>
            </a:br>
            <a:r>
              <a:rPr lang="en-US" sz="2400" b="1" dirty="0">
                <a:solidFill>
                  <a:srgbClr val="00B0F0"/>
                </a:solidFill>
              </a:rPr>
              <a:t>NISQ demonstration of quantum cryptographic advantage.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907E688-1148-A438-07AF-3D9888EEE36F}"/>
              </a:ext>
            </a:extLst>
          </p:cNvPr>
          <p:cNvSpPr txBox="1">
            <a:spLocks/>
          </p:cNvSpPr>
          <p:nvPr/>
        </p:nvSpPr>
        <p:spPr>
          <a:xfrm>
            <a:off x="6777790" y="1762090"/>
            <a:ext cx="4576010" cy="977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rgbClr val="FFC000"/>
                </a:solidFill>
              </a:rPr>
              <a:t>Look, ma --  </a:t>
            </a:r>
            <a:br>
              <a:rPr lang="en-US" sz="2400" b="1" dirty="0">
                <a:solidFill>
                  <a:srgbClr val="FFC000"/>
                </a:solidFill>
              </a:rPr>
            </a:br>
            <a:r>
              <a:rPr lang="en-US" sz="2400" b="1" dirty="0">
                <a:solidFill>
                  <a:srgbClr val="FFC000"/>
                </a:solidFill>
              </a:rPr>
              <a:t>No one-way functions!</a:t>
            </a:r>
          </a:p>
        </p:txBody>
      </p:sp>
    </p:spTree>
    <p:extLst>
      <p:ext uri="{BB962C8B-B14F-4D97-AF65-F5344CB8AC3E}">
        <p14:creationId xmlns:p14="http://schemas.microsoft.com/office/powerpoint/2010/main" val="207204442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2CEABC-612E-32BF-BAEE-2D74E8452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F5E9FE-BD1A-E754-B69C-6507B7AB5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4070CAA-A628-6751-2677-6CF7C3820FB1}"/>
              </a:ext>
            </a:extLst>
          </p:cNvPr>
          <p:cNvSpPr txBox="1">
            <a:spLocks/>
          </p:cNvSpPr>
          <p:nvPr/>
        </p:nvSpPr>
        <p:spPr>
          <a:xfrm>
            <a:off x="838200" y="1677964"/>
            <a:ext cx="10515600" cy="3455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FFC000"/>
                </a:solidFill>
              </a:rPr>
              <a:t>Theory</a:t>
            </a:r>
            <a:r>
              <a:rPr lang="en-US" sz="2400" dirty="0"/>
              <a:t>: What other functionalities can be obtained from hardness of learning random circuits?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What about other quantum learning assumptions? How do different assumptions compare with each other?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Can we find more theoretical evidence for hardness? Can we come up with better learning algorithms?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594CA-9D5A-3246-528D-B5A77DFCB9D6}"/>
              </a:ext>
            </a:extLst>
          </p:cNvPr>
          <p:cNvSpPr txBox="1">
            <a:spLocks/>
          </p:cNvSpPr>
          <p:nvPr/>
        </p:nvSpPr>
        <p:spPr>
          <a:xfrm>
            <a:off x="838200" y="5391712"/>
            <a:ext cx="10515600" cy="105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FFC000"/>
                </a:solidFill>
              </a:rPr>
              <a:t>Experiment</a:t>
            </a:r>
            <a:r>
              <a:rPr lang="en-US" sz="2400" dirty="0"/>
              <a:t>: Implement these functionalities on a NISQ device! </a:t>
            </a:r>
            <a:br>
              <a:rPr lang="en-US" sz="2400" dirty="0"/>
            </a:br>
            <a:r>
              <a:rPr lang="en-US" sz="2400" dirty="0"/>
              <a:t>Is it possible to avoid using a quantum internet?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29271D-4914-B9EB-F715-8693209329A5}"/>
              </a:ext>
            </a:extLst>
          </p:cNvPr>
          <p:cNvSpPr txBox="1"/>
          <p:nvPr/>
        </p:nvSpPr>
        <p:spPr>
          <a:xfrm>
            <a:off x="8534400" y="5919012"/>
            <a:ext cx="3043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00B0F0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19907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45410-2C99-770D-FD65-86255F9A6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learning algorithm for shallow depth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CF0824D-565A-01CB-F594-E97248D17E9B}"/>
              </a:ext>
            </a:extLst>
          </p:cNvPr>
          <p:cNvSpPr/>
          <p:nvPr/>
        </p:nvSpPr>
        <p:spPr>
          <a:xfrm>
            <a:off x="675249" y="1690688"/>
            <a:ext cx="10678551" cy="230710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27F15F-1906-63B6-A5EB-AD97FF1F10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3155" y="2541862"/>
                <a:ext cx="10162735" cy="177570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chemeClr val="bg1"/>
                    </a:solidFill>
                  </a:rPr>
                  <a:t>If the original circuit </a:t>
                </a:r>
                <a14:m>
                  <m:oMath xmlns:m="http://schemas.openxmlformats.org/officeDocument/2006/math">
                    <m:r>
                      <a:rPr lang="en-CA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has depth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and is on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-dim lattice, then there is a quantum algorithm that outputs a depth-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CA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circuit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CA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CA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≈|</m:t>
                    </m:r>
                    <m:r>
                      <a:rPr lang="en-CA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CA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using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CA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e>
                    </m:d>
                    <m:r>
                      <a:rPr lang="en-CA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CA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CA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CA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CA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CA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sup>
                    </m:sSup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copies of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CA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CA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, and has running time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CA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𝑛𝑑</m:t>
                            </m:r>
                          </m:e>
                        </m:d>
                      </m:e>
                      <m:sup>
                        <m:r>
                          <a:rPr lang="en-CA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CA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CA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CA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CA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27F15F-1906-63B6-A5EB-AD97FF1F10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3155" y="2541862"/>
                <a:ext cx="10162735" cy="1775704"/>
              </a:xfrm>
              <a:blipFill>
                <a:blip r:embed="rId2"/>
                <a:stretch>
                  <a:fillRect l="-999" t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628577E-4775-7675-65D6-7BD3F5D48B1C}"/>
              </a:ext>
            </a:extLst>
          </p:cNvPr>
          <p:cNvSpPr txBox="1"/>
          <p:nvPr/>
        </p:nvSpPr>
        <p:spPr>
          <a:xfrm>
            <a:off x="933155" y="1887030"/>
            <a:ext cx="10162735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Current state-of-the-art (Landau, Liu 2024)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8F932D3-2470-9E58-200D-0206753BC4C7}"/>
                  </a:ext>
                </a:extLst>
              </p:cNvPr>
              <p:cNvSpPr txBox="1"/>
              <p:nvPr/>
            </p:nvSpPr>
            <p:spPr>
              <a:xfrm>
                <a:off x="838200" y="4475268"/>
                <a:ext cx="10870224" cy="16961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When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CA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the sample and time complexities scale as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.</a:t>
                </a:r>
              </a:p>
              <a:p>
                <a:endParaRPr lang="en-US" sz="2000" dirty="0"/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When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CA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C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unc>
                          <m:funcPr>
                            <m:ctrlPr>
                              <a:rPr lang="en-C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sz="2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C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rad>
                    <m:r>
                      <a:rPr lang="en-CA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the sample complexity is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, but the time complexity is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quasipolynomial</a:t>
                </a:r>
                <a:r>
                  <a:rPr lang="en-US" sz="2000" dirty="0">
                    <a:solidFill>
                      <a:schemeClr val="tx1"/>
                    </a:solidFill>
                  </a:rPr>
                  <a:t>. </a:t>
                </a:r>
              </a:p>
              <a:p>
                <a:endParaRPr lang="en-US" sz="2000" dirty="0">
                  <a:solidFill>
                    <a:schemeClr val="tx1"/>
                  </a:solidFill>
                </a:endParaRPr>
              </a:p>
              <a:p>
                <a:r>
                  <a:rPr lang="en-US" sz="2000" dirty="0"/>
                  <a:t>B</a:t>
                </a:r>
                <a:r>
                  <a:rPr lang="en-US" sz="2000" dirty="0">
                    <a:solidFill>
                      <a:schemeClr val="tx1"/>
                    </a:solidFill>
                  </a:rPr>
                  <a:t>eyond this, both sample/time complexities grow faster than any polynomial.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8F932D3-2470-9E58-200D-0206753BC4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475268"/>
                <a:ext cx="10870224" cy="1696170"/>
              </a:xfrm>
              <a:prstGeom prst="rect">
                <a:avLst/>
              </a:prstGeom>
              <a:blipFill>
                <a:blip r:embed="rId3"/>
                <a:stretch>
                  <a:fillRect l="-700" t="-2239" r="-233" b="-5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725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5C2B7-2A52-C0D4-4795-7771F9F40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technique: local inversions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33D1DFB-EB6B-A487-29FA-7EF2E192A7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107422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FFC000"/>
                    </a:solidFill>
                  </a:rPr>
                  <a:t>Key idea #1</a:t>
                </a:r>
                <a:r>
                  <a:rPr lang="en-US" sz="2400" dirty="0"/>
                  <a:t>: “</a:t>
                </a:r>
                <a:r>
                  <a:rPr lang="en-US" sz="2400" dirty="0" err="1"/>
                  <a:t>lightcones</a:t>
                </a:r>
                <a:r>
                  <a:rPr lang="en-US" sz="2400" dirty="0"/>
                  <a:t>” in shallow circuits are small.</a:t>
                </a:r>
              </a:p>
              <a:p>
                <a:pPr marL="0" indent="0">
                  <a:buNone/>
                </a:pPr>
                <a:r>
                  <a:rPr lang="en-US" sz="2400" dirty="0"/>
                  <a:t>In depth-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/>
                  <a:t> circuit on dim-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lattice, </a:t>
                </a:r>
                <a:r>
                  <a:rPr lang="en-US" sz="2400" dirty="0" err="1"/>
                  <a:t>lightcones</a:t>
                </a:r>
                <a:r>
                  <a:rPr lang="en-US" sz="2400" dirty="0"/>
                  <a:t> have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33D1DFB-EB6B-A487-29FA-7EF2E192A7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1074223"/>
              </a:xfrm>
              <a:blipFill>
                <a:blip r:embed="rId2"/>
                <a:stretch>
                  <a:fillRect l="-965" t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9B29C3C3-D810-B01D-B3DF-AEA8C7935EF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099"/>
          <a:stretch/>
        </p:blipFill>
        <p:spPr>
          <a:xfrm rot="5400000">
            <a:off x="9927485" y="912060"/>
            <a:ext cx="1583799" cy="23917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7328B0-DF66-FBF3-9C06-F2E8378499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4801695"/>
            <a:ext cx="7772400" cy="146697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03D625A-45EF-4D4B-FD5E-0E819CC3D9F7}"/>
              </a:ext>
            </a:extLst>
          </p:cNvPr>
          <p:cNvSpPr txBox="1">
            <a:spLocks/>
          </p:cNvSpPr>
          <p:nvPr/>
        </p:nvSpPr>
        <p:spPr>
          <a:xfrm>
            <a:off x="838200" y="2976778"/>
            <a:ext cx="10515600" cy="1074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FFC000"/>
                </a:solidFill>
              </a:rPr>
              <a:t>Key idea #2</a:t>
            </a:r>
            <a:r>
              <a:rPr lang="en-US" sz="2400" dirty="0"/>
              <a:t>: In a state generated by a shallow-depth circuit, can </a:t>
            </a:r>
            <a:br>
              <a:rPr lang="en-US" sz="2400" dirty="0"/>
            </a:br>
            <a:r>
              <a:rPr lang="en-US" sz="2400" dirty="0"/>
              <a:t>disentangle some qubits by applying small “local inversion” subcircuit.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CE0CDF-884F-1D86-398E-59491F93A075}"/>
              </a:ext>
            </a:extLst>
          </p:cNvPr>
          <p:cNvSpPr txBox="1"/>
          <p:nvPr/>
        </p:nvSpPr>
        <p:spPr>
          <a:xfrm>
            <a:off x="10094495" y="5930117"/>
            <a:ext cx="209750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1600" b="0" dirty="0" err="1">
                <a:solidFill>
                  <a:schemeClr val="tx1">
                    <a:lumMod val="85000"/>
                  </a:schemeClr>
                </a:solidFill>
              </a:rPr>
              <a:t>Yunchao</a:t>
            </a:r>
            <a:r>
              <a:rPr lang="en-CA" sz="1600" b="0" dirty="0">
                <a:solidFill>
                  <a:schemeClr val="tx1">
                    <a:lumMod val="85000"/>
                  </a:schemeClr>
                </a:solidFill>
              </a:rPr>
              <a:t> Liu (2024)</a:t>
            </a:r>
            <a:endParaRPr lang="en-US" sz="1600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06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069529-7A10-E599-D583-5C0B5056F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531C7-5E2E-AC9F-DC99-32FCE13BC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technique: local inversions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099B9474-34F3-5D28-79DF-1CD6EF18C7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107422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FFC000"/>
                    </a:solidFill>
                  </a:rPr>
                  <a:t>Key idea #1</a:t>
                </a:r>
                <a:r>
                  <a:rPr lang="en-US" sz="2400" dirty="0"/>
                  <a:t>: “</a:t>
                </a:r>
                <a:r>
                  <a:rPr lang="en-US" sz="2400" dirty="0" err="1"/>
                  <a:t>lightcones</a:t>
                </a:r>
                <a:r>
                  <a:rPr lang="en-US" sz="2400" dirty="0"/>
                  <a:t>” in shallow circuits are small.</a:t>
                </a:r>
              </a:p>
              <a:p>
                <a:pPr marL="0" indent="0">
                  <a:buNone/>
                </a:pPr>
                <a:r>
                  <a:rPr lang="en-US" sz="2400" dirty="0"/>
                  <a:t>In depth-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/>
                  <a:t> circuit on dim-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lattice, </a:t>
                </a:r>
                <a:r>
                  <a:rPr lang="en-US" sz="2400" dirty="0" err="1"/>
                  <a:t>lightcones</a:t>
                </a:r>
                <a:r>
                  <a:rPr lang="en-US" sz="2400" dirty="0"/>
                  <a:t> have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099B9474-34F3-5D28-79DF-1CD6EF18C7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1074223"/>
              </a:xfrm>
              <a:blipFill>
                <a:blip r:embed="rId2"/>
                <a:stretch>
                  <a:fillRect l="-965" t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9353AA00-2F80-9D13-3743-37E921748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4626170"/>
            <a:ext cx="7772400" cy="183156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D5F7ACA-93B3-4477-37C2-835E9B217CA3}"/>
              </a:ext>
            </a:extLst>
          </p:cNvPr>
          <p:cNvSpPr txBox="1">
            <a:spLocks/>
          </p:cNvSpPr>
          <p:nvPr/>
        </p:nvSpPr>
        <p:spPr>
          <a:xfrm>
            <a:off x="838200" y="2976778"/>
            <a:ext cx="10515600" cy="1074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FFC000"/>
                </a:solidFill>
              </a:rPr>
              <a:t>Key idea #2</a:t>
            </a:r>
            <a:r>
              <a:rPr lang="en-US" sz="2400" dirty="0"/>
              <a:t>: In a state generated by a shallow-depth circuit, can </a:t>
            </a:r>
            <a:br>
              <a:rPr lang="en-US" sz="2400" dirty="0"/>
            </a:br>
            <a:r>
              <a:rPr lang="en-US" sz="2400" dirty="0"/>
              <a:t>disentangle some qubits by applying small “local inversion” subcircuit.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01E558-4E9B-A45A-415C-7223C4B90A58}"/>
              </a:ext>
            </a:extLst>
          </p:cNvPr>
          <p:cNvSpPr txBox="1"/>
          <p:nvPr/>
        </p:nvSpPr>
        <p:spPr>
          <a:xfrm>
            <a:off x="10094495" y="5930117"/>
            <a:ext cx="209750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1600" b="0" dirty="0" err="1">
                <a:solidFill>
                  <a:schemeClr val="tx1">
                    <a:lumMod val="85000"/>
                  </a:schemeClr>
                </a:solidFill>
              </a:rPr>
              <a:t>Yunchao</a:t>
            </a:r>
            <a:r>
              <a:rPr lang="en-CA" sz="1600" b="0" dirty="0">
                <a:solidFill>
                  <a:schemeClr val="tx1">
                    <a:lumMod val="85000"/>
                  </a:schemeClr>
                </a:solidFill>
              </a:rPr>
              <a:t> Liu (2024)</a:t>
            </a:r>
            <a:endParaRPr lang="en-US" sz="1600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784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F656B3-80AD-3F36-C791-8927EE5DA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CAE1D-0FD9-F35C-C012-44F7C302A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technique: local inversions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38DDFFC-2DDD-B8AA-95F0-54E86D92CD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107422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FFC000"/>
                    </a:solidFill>
                  </a:rPr>
                  <a:t>Key idea #1</a:t>
                </a:r>
                <a:r>
                  <a:rPr lang="en-US" sz="2400" dirty="0"/>
                  <a:t>: “</a:t>
                </a:r>
                <a:r>
                  <a:rPr lang="en-US" sz="2400" dirty="0" err="1"/>
                  <a:t>lightcones</a:t>
                </a:r>
                <a:r>
                  <a:rPr lang="en-US" sz="2400" dirty="0"/>
                  <a:t>” in shallow circuits are small.</a:t>
                </a:r>
              </a:p>
              <a:p>
                <a:pPr marL="0" indent="0">
                  <a:buNone/>
                </a:pPr>
                <a:r>
                  <a:rPr lang="en-US" sz="2400" dirty="0"/>
                  <a:t>In depth-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/>
                  <a:t> circuit on dim-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lattice, </a:t>
                </a:r>
                <a:r>
                  <a:rPr lang="en-US" sz="2400" dirty="0" err="1"/>
                  <a:t>lightcones</a:t>
                </a:r>
                <a:r>
                  <a:rPr lang="en-US" sz="2400" dirty="0"/>
                  <a:t> have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38DDFFC-2DDD-B8AA-95F0-54E86D92CD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1074223"/>
              </a:xfrm>
              <a:blipFill>
                <a:blip r:embed="rId2"/>
                <a:stretch>
                  <a:fillRect l="-965" t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72B766-A47A-AA23-017F-6CF31BAFAC3C}"/>
              </a:ext>
            </a:extLst>
          </p:cNvPr>
          <p:cNvSpPr txBox="1">
            <a:spLocks/>
          </p:cNvSpPr>
          <p:nvPr/>
        </p:nvSpPr>
        <p:spPr>
          <a:xfrm>
            <a:off x="838200" y="2976778"/>
            <a:ext cx="10515600" cy="1074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FFC000"/>
                </a:solidFill>
              </a:rPr>
              <a:t>Key idea #2</a:t>
            </a:r>
            <a:r>
              <a:rPr lang="en-US" sz="2400" dirty="0"/>
              <a:t>: In a state generated by a shallow-depth circuit, can </a:t>
            </a:r>
            <a:br>
              <a:rPr lang="en-US" sz="2400" dirty="0"/>
            </a:br>
            <a:r>
              <a:rPr lang="en-US" sz="2400" dirty="0"/>
              <a:t>disentangle some qubits by applying small “local inversion” subcircuit.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B6B76D-A3D0-9001-F72F-BFEB2FA98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4047946"/>
            <a:ext cx="7772400" cy="26763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ECBBD1-BB23-DB37-9726-E0B82EC01BFF}"/>
              </a:ext>
            </a:extLst>
          </p:cNvPr>
          <p:cNvSpPr txBox="1"/>
          <p:nvPr/>
        </p:nvSpPr>
        <p:spPr>
          <a:xfrm>
            <a:off x="10094495" y="5930117"/>
            <a:ext cx="209750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1600" b="0" dirty="0" err="1">
                <a:solidFill>
                  <a:schemeClr val="tx1">
                    <a:lumMod val="85000"/>
                  </a:schemeClr>
                </a:solidFill>
              </a:rPr>
              <a:t>Yunchao</a:t>
            </a:r>
            <a:r>
              <a:rPr lang="en-CA" sz="1600" b="0" dirty="0">
                <a:solidFill>
                  <a:schemeClr val="tx1">
                    <a:lumMod val="85000"/>
                  </a:schemeClr>
                </a:solidFill>
              </a:rPr>
              <a:t> Liu (2024)</a:t>
            </a:r>
            <a:endParaRPr lang="en-US" sz="1600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894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tantia-Franklin Gothic Book">
      <a:maj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46541</TotalTime>
  <Words>3470</Words>
  <Application>Microsoft Macintosh PowerPoint</Application>
  <PresentationFormat>Widescreen</PresentationFormat>
  <Paragraphs>447</Paragraphs>
  <Slides>57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4" baseType="lpstr">
      <vt:lpstr>Arial</vt:lpstr>
      <vt:lpstr>Baskerville</vt:lpstr>
      <vt:lpstr>Calibri</vt:lpstr>
      <vt:lpstr>Cambria Math</vt:lpstr>
      <vt:lpstr>Constantia</vt:lpstr>
      <vt:lpstr>Franklin Gothic Book</vt:lpstr>
      <vt:lpstr>Office Theme</vt:lpstr>
      <vt:lpstr>The Hardness of Learning Quantum Circuits and its Cryptographic Applications</vt:lpstr>
      <vt:lpstr>Theory of machine learning vs cryptography</vt:lpstr>
      <vt:lpstr>This talk</vt:lpstr>
      <vt:lpstr>Learning random quantum circuits</vt:lpstr>
      <vt:lpstr>The learning task</vt:lpstr>
      <vt:lpstr>A learning algorithm for shallow depth</vt:lpstr>
      <vt:lpstr>Key technique: local inversions</vt:lpstr>
      <vt:lpstr>Key technique: local inversions</vt:lpstr>
      <vt:lpstr>Key technique: local inversions</vt:lpstr>
      <vt:lpstr>Key technique: local inversions</vt:lpstr>
      <vt:lpstr>Computational No-Learning Conjecture</vt:lpstr>
      <vt:lpstr>Computational No-Learning Conjecture</vt:lpstr>
      <vt:lpstr>Learning via brute force</vt:lpstr>
      <vt:lpstr>No-Learning is a computational assumption</vt:lpstr>
      <vt:lpstr>No-Learning is a computational assumption</vt:lpstr>
      <vt:lpstr>Evidence for the No-Learning Conjecture</vt:lpstr>
      <vt:lpstr>Evidence for the No-Learning Conjecture</vt:lpstr>
      <vt:lpstr>Evidence for the No-Learning Conjecture</vt:lpstr>
      <vt:lpstr>PowerPoint Presentation</vt:lpstr>
      <vt:lpstr>The foundations of quantum cryptography</vt:lpstr>
      <vt:lpstr>The landscape of classical cryptography</vt:lpstr>
      <vt:lpstr>Cryptography in a quantum world</vt:lpstr>
      <vt:lpstr>Cryptography in a quantum world</vt:lpstr>
      <vt:lpstr>Cryptography in a quantum world</vt:lpstr>
      <vt:lpstr>New quantum foundations for crypto</vt:lpstr>
      <vt:lpstr>New frontier, new questions</vt:lpstr>
      <vt:lpstr>New frontier, new questions</vt:lpstr>
      <vt:lpstr>Generic vs concrete assumptions</vt:lpstr>
      <vt:lpstr>Generic vs concrete assumptions</vt:lpstr>
      <vt:lpstr>Quantum crypto from hardness of learning</vt:lpstr>
      <vt:lpstr>Crypto from the No-Learning Assumption</vt:lpstr>
      <vt:lpstr>Crypto from the No-Learning Assumption</vt:lpstr>
      <vt:lpstr>RandomCircuitSig</vt:lpstr>
      <vt:lpstr>RandomCircuitSig</vt:lpstr>
      <vt:lpstr>RandomCircuitSig</vt:lpstr>
      <vt:lpstr>RandomCircuitSig</vt:lpstr>
      <vt:lpstr>RandomCircuitSig</vt:lpstr>
      <vt:lpstr>RandomCircuitSig</vt:lpstr>
      <vt:lpstr>RandomCircuitSig</vt:lpstr>
      <vt:lpstr>RandomCircuitSig</vt:lpstr>
      <vt:lpstr>RandomCircuitSig</vt:lpstr>
      <vt:lpstr>RandomCircuitSig</vt:lpstr>
      <vt:lpstr>RandomCircuitSig</vt:lpstr>
      <vt:lpstr>RandomCircuitSig</vt:lpstr>
      <vt:lpstr>RandomCircuitSig</vt:lpstr>
      <vt:lpstr>RandomCircuitSig</vt:lpstr>
      <vt:lpstr>Experimental quantum crypto?</vt:lpstr>
      <vt:lpstr>Experimental quantum crypto?</vt:lpstr>
      <vt:lpstr>What about noise?</vt:lpstr>
      <vt:lpstr>What about noise?</vt:lpstr>
      <vt:lpstr>What about noise?</vt:lpstr>
      <vt:lpstr>An experimental proposal?</vt:lpstr>
      <vt:lpstr>An experimental proposal?</vt:lpstr>
      <vt:lpstr>An experimental proposal?</vt:lpstr>
      <vt:lpstr>Summary</vt:lpstr>
      <vt:lpstr>Summary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Questions towards a  fully quantum complexity theory</dc:title>
  <dc:creator>Henry Yuen</dc:creator>
  <cp:lastModifiedBy>Microsoft Office User</cp:lastModifiedBy>
  <cp:revision>2613</cp:revision>
  <dcterms:created xsi:type="dcterms:W3CDTF">2022-08-08T12:46:42Z</dcterms:created>
  <dcterms:modified xsi:type="dcterms:W3CDTF">2025-04-10T16:20:16Z</dcterms:modified>
</cp:coreProperties>
</file>