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60"/>
  </p:notesMasterIdLst>
  <p:sldIdLst>
    <p:sldId id="569" r:id="rId2"/>
    <p:sldId id="601" r:id="rId3"/>
    <p:sldId id="668" r:id="rId4"/>
    <p:sldId id="672" r:id="rId5"/>
    <p:sldId id="409" r:id="rId6"/>
    <p:sldId id="408" r:id="rId7"/>
    <p:sldId id="418" r:id="rId8"/>
    <p:sldId id="612" r:id="rId9"/>
    <p:sldId id="613" r:id="rId10"/>
    <p:sldId id="681" r:id="rId11"/>
    <p:sldId id="616" r:id="rId12"/>
    <p:sldId id="614" r:id="rId13"/>
    <p:sldId id="567" r:id="rId14"/>
    <p:sldId id="664" r:id="rId15"/>
    <p:sldId id="617" r:id="rId16"/>
    <p:sldId id="545" r:id="rId17"/>
    <p:sldId id="559" r:id="rId18"/>
    <p:sldId id="662" r:id="rId19"/>
    <p:sldId id="660" r:id="rId20"/>
    <p:sldId id="665" r:id="rId21"/>
    <p:sldId id="666" r:id="rId22"/>
    <p:sldId id="667" r:id="rId23"/>
    <p:sldId id="618" r:id="rId24"/>
    <p:sldId id="621" r:id="rId25"/>
    <p:sldId id="620" r:id="rId26"/>
    <p:sldId id="623" r:id="rId27"/>
    <p:sldId id="624" r:id="rId28"/>
    <p:sldId id="625" r:id="rId29"/>
    <p:sldId id="610" r:id="rId30"/>
    <p:sldId id="628" r:id="rId31"/>
    <p:sldId id="669" r:id="rId32"/>
    <p:sldId id="670" r:id="rId33"/>
    <p:sldId id="627" r:id="rId34"/>
    <p:sldId id="629" r:id="rId35"/>
    <p:sldId id="630" r:id="rId36"/>
    <p:sldId id="631" r:id="rId37"/>
    <p:sldId id="632" r:id="rId38"/>
    <p:sldId id="634" r:id="rId39"/>
    <p:sldId id="633" r:id="rId40"/>
    <p:sldId id="635" r:id="rId41"/>
    <p:sldId id="611" r:id="rId42"/>
    <p:sldId id="638" r:id="rId43"/>
    <p:sldId id="674" r:id="rId44"/>
    <p:sldId id="677" r:id="rId45"/>
    <p:sldId id="676" r:id="rId46"/>
    <p:sldId id="678" r:id="rId47"/>
    <p:sldId id="639" r:id="rId48"/>
    <p:sldId id="643" r:id="rId49"/>
    <p:sldId id="647" r:id="rId50"/>
    <p:sldId id="679" r:id="rId51"/>
    <p:sldId id="680" r:id="rId52"/>
    <p:sldId id="652" r:id="rId53"/>
    <p:sldId id="653" r:id="rId54"/>
    <p:sldId id="655" r:id="rId55"/>
    <p:sldId id="656" r:id="rId56"/>
    <p:sldId id="657" r:id="rId57"/>
    <p:sldId id="658" r:id="rId58"/>
    <p:sldId id="654" r:id="rId5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DFB"/>
    <a:srgbClr val="FFFF00"/>
    <a:srgbClr val="00F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2230"/>
    <p:restoredTop sz="76074"/>
  </p:normalViewPr>
  <p:slideViewPr>
    <p:cSldViewPr snapToGrid="0">
      <p:cViewPr varScale="1">
        <p:scale>
          <a:sx n="65" d="100"/>
          <a:sy n="65" d="100"/>
        </p:scale>
        <p:origin x="232" y="512"/>
      </p:cViewPr>
      <p:guideLst/>
    </p:cSldViewPr>
  </p:slideViewPr>
  <p:notesTextViewPr>
    <p:cViewPr>
      <p:scale>
        <a:sx n="114" d="100"/>
        <a:sy n="114"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DDF5A0-AE52-CE4C-BE23-E59670673449}" type="datetimeFigureOut">
              <a:rPr lang="en-US" smtClean="0"/>
              <a:t>3/10/25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C6FFCC-F3E5-9D4E-AABA-0756E0CC9A67}" type="slidenum">
              <a:rPr lang="en-US" smtClean="0"/>
              <a:t>‹#›</a:t>
            </a:fld>
            <a:endParaRPr lang="en-US"/>
          </a:p>
        </p:txBody>
      </p:sp>
    </p:spTree>
    <p:extLst>
      <p:ext uri="{BB962C8B-B14F-4D97-AF65-F5344CB8AC3E}">
        <p14:creationId xmlns:p14="http://schemas.microsoft.com/office/powerpoint/2010/main" val="1324674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9855ADCF-5E31-3627-2710-8B2D980CF6DC}"/>
            </a:ext>
          </a:extLst>
        </p:cNvPr>
        <p:cNvGrpSpPr/>
        <p:nvPr/>
      </p:nvGrpSpPr>
      <p:grpSpPr>
        <a:xfrm>
          <a:off x="0" y="0"/>
          <a:ext cx="0" cy="0"/>
          <a:chOff x="0" y="0"/>
          <a:chExt cx="0" cy="0"/>
        </a:xfrm>
      </p:grpSpPr>
      <p:sp>
        <p:nvSpPr>
          <p:cNvPr id="85" name="Google Shape;85;p1:notes">
            <a:extLst>
              <a:ext uri="{FF2B5EF4-FFF2-40B4-BE49-F238E27FC236}">
                <a16:creationId xmlns:a16="http://schemas.microsoft.com/office/drawing/2014/main" id="{15F881A2-FFC9-84C4-16F5-00C99AAB0D3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a:extLst>
              <a:ext uri="{FF2B5EF4-FFF2-40B4-BE49-F238E27FC236}">
                <a16:creationId xmlns:a16="http://schemas.microsoft.com/office/drawing/2014/main" id="{910F362B-FACD-EA04-D290-405BE1F4FDDD}"/>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FontTx/>
              <a:buChar char="-"/>
            </a:pPr>
            <a:r>
              <a:rPr lang="en-US" dirty="0"/>
              <a:t>Hi everyone, thank you so much for having me here. I’ll be talking about query separations between QMA vs. QCMA, which are quantum generalizations of NP, and connections with </a:t>
            </a:r>
            <a:r>
              <a:rPr lang="en-US" dirty="0" err="1"/>
              <a:t>pseudorandomness</a:t>
            </a:r>
            <a:r>
              <a:rPr lang="en-US" dirty="0"/>
              <a:t>. This is joint work with my wonderful collaborators: </a:t>
            </a:r>
            <a:r>
              <a:rPr lang="en-US" dirty="0" err="1"/>
              <a:t>Jiahui</a:t>
            </a:r>
            <a:r>
              <a:rPr lang="en-US" dirty="0"/>
              <a:t> Liu who was a postdoc at MIT but moved to Fujitsu Labs, and my student Saachi </a:t>
            </a:r>
            <a:r>
              <a:rPr lang="en-US" dirty="0" err="1"/>
              <a:t>Mutreja</a:t>
            </a:r>
            <a:r>
              <a:rPr lang="en-US" dirty="0"/>
              <a:t> at Columbia.</a:t>
            </a:r>
          </a:p>
          <a:p>
            <a:pPr marL="171450" lvl="0" indent="-171450" algn="l" rtl="0">
              <a:spcBef>
                <a:spcPts val="0"/>
              </a:spcBef>
              <a:spcAft>
                <a:spcPts val="0"/>
              </a:spcAft>
              <a:buFontTx/>
              <a:buChar char="-"/>
            </a:pPr>
            <a:endParaRPr lang="en-US" dirty="0"/>
          </a:p>
          <a:p>
            <a:pPr marL="171450" lvl="0" indent="-171450" algn="l" rtl="0">
              <a:spcBef>
                <a:spcPts val="0"/>
              </a:spcBef>
              <a:spcAft>
                <a:spcPts val="0"/>
              </a:spcAft>
              <a:buFontTx/>
              <a:buChar char="-"/>
            </a:pPr>
            <a:r>
              <a:rPr lang="en-US" dirty="0"/>
              <a:t>I’m not going to assume that people here are necessarily familiar with quantum computing and quantum complexity classes, so I’ll try to go slowly through the concepts here. Feel free to ask questions.</a:t>
            </a:r>
          </a:p>
        </p:txBody>
      </p:sp>
      <p:sp>
        <p:nvSpPr>
          <p:cNvPr id="87" name="Google Shape;87;p1:notes">
            <a:extLst>
              <a:ext uri="{FF2B5EF4-FFF2-40B4-BE49-F238E27FC236}">
                <a16:creationId xmlns:a16="http://schemas.microsoft.com/office/drawing/2014/main" id="{04323749-2B40-657F-FDD8-7ED6D78AACB5}"/>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extLst>
      <p:ext uri="{BB962C8B-B14F-4D97-AF65-F5344CB8AC3E}">
        <p14:creationId xmlns:p14="http://schemas.microsoft.com/office/powerpoint/2010/main" val="2254192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C6FFCC-F3E5-9D4E-AABA-0756E0CC9A67}" type="slidenum">
              <a:rPr lang="en-US" smtClean="0"/>
              <a:t>2</a:t>
            </a:fld>
            <a:endParaRPr lang="en-US"/>
          </a:p>
        </p:txBody>
      </p:sp>
    </p:spTree>
    <p:extLst>
      <p:ext uri="{BB962C8B-B14F-4D97-AF65-F5344CB8AC3E}">
        <p14:creationId xmlns:p14="http://schemas.microsoft.com/office/powerpoint/2010/main" val="2606784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C6FFCC-F3E5-9D4E-AABA-0756E0CC9A67}" type="slidenum">
              <a:rPr lang="en-US" smtClean="0"/>
              <a:t>3</a:t>
            </a:fld>
            <a:endParaRPr lang="en-US"/>
          </a:p>
        </p:txBody>
      </p:sp>
    </p:spTree>
    <p:extLst>
      <p:ext uri="{BB962C8B-B14F-4D97-AF65-F5344CB8AC3E}">
        <p14:creationId xmlns:p14="http://schemas.microsoft.com/office/powerpoint/2010/main" val="3351573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C6FFCC-F3E5-9D4E-AABA-0756E0CC9A67}" type="slidenum">
              <a:rPr lang="en-US" smtClean="0"/>
              <a:t>18</a:t>
            </a:fld>
            <a:endParaRPr lang="en-US"/>
          </a:p>
        </p:txBody>
      </p:sp>
    </p:spTree>
    <p:extLst>
      <p:ext uri="{BB962C8B-B14F-4D97-AF65-F5344CB8AC3E}">
        <p14:creationId xmlns:p14="http://schemas.microsoft.com/office/powerpoint/2010/main" val="3598758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C6FFCC-F3E5-9D4E-AABA-0756E0CC9A67}" type="slidenum">
              <a:rPr lang="en-US" smtClean="0"/>
              <a:t>38</a:t>
            </a:fld>
            <a:endParaRPr lang="en-US"/>
          </a:p>
        </p:txBody>
      </p:sp>
    </p:spTree>
    <p:extLst>
      <p:ext uri="{BB962C8B-B14F-4D97-AF65-F5344CB8AC3E}">
        <p14:creationId xmlns:p14="http://schemas.microsoft.com/office/powerpoint/2010/main" val="1577287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A3CFF-BBF2-42FE-2529-CC83E853A4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29DF8F-2585-9986-2C9F-B77580B54C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ADC576-3F6A-F3B2-B5FC-25C89CCF1B1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474B4E0-85FC-9C53-BCE5-C87A3790BB84}"/>
              </a:ext>
            </a:extLst>
          </p:cNvPr>
          <p:cNvSpPr>
            <a:spLocks noGrp="1"/>
          </p:cNvSpPr>
          <p:nvPr>
            <p:ph type="sldNum" sz="quarter" idx="5"/>
          </p:nvPr>
        </p:nvSpPr>
        <p:spPr/>
        <p:txBody>
          <a:bodyPr/>
          <a:lstStyle/>
          <a:p>
            <a:fld id="{A6C6FFCC-F3E5-9D4E-AABA-0756E0CC9A67}" type="slidenum">
              <a:rPr lang="en-US" smtClean="0"/>
              <a:t>50</a:t>
            </a:fld>
            <a:endParaRPr lang="en-US"/>
          </a:p>
        </p:txBody>
      </p:sp>
    </p:spTree>
    <p:extLst>
      <p:ext uri="{BB962C8B-B14F-4D97-AF65-F5344CB8AC3E}">
        <p14:creationId xmlns:p14="http://schemas.microsoft.com/office/powerpoint/2010/main" val="18395424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345B17-8093-CA57-4328-F4AA806E59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386BE3-AD8D-470F-48E5-F8E770BC42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38397E-626C-0FA1-305E-1D7E93BAFF7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B008AEF-C68E-C519-461A-978ADCD83199}"/>
              </a:ext>
            </a:extLst>
          </p:cNvPr>
          <p:cNvSpPr>
            <a:spLocks noGrp="1"/>
          </p:cNvSpPr>
          <p:nvPr>
            <p:ph type="sldNum" sz="quarter" idx="5"/>
          </p:nvPr>
        </p:nvSpPr>
        <p:spPr/>
        <p:txBody>
          <a:bodyPr/>
          <a:lstStyle/>
          <a:p>
            <a:fld id="{A6C6FFCC-F3E5-9D4E-AABA-0756E0CC9A67}" type="slidenum">
              <a:rPr lang="en-US" smtClean="0"/>
              <a:t>51</a:t>
            </a:fld>
            <a:endParaRPr lang="en-US"/>
          </a:p>
        </p:txBody>
      </p:sp>
    </p:spTree>
    <p:extLst>
      <p:ext uri="{BB962C8B-B14F-4D97-AF65-F5344CB8AC3E}">
        <p14:creationId xmlns:p14="http://schemas.microsoft.com/office/powerpoint/2010/main" val="3626486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9445152-0B4B-A04C-A1DC-399991A0CF17}" type="datetimeFigureOut">
              <a:rPr lang="en-US" smtClean="0"/>
              <a:t>3/10/25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9A7BC1-47C7-4348-8DF3-7C0EA4D06104}" type="slidenum">
              <a:rPr lang="en-US" smtClean="0"/>
              <a:t>‹#›</a:t>
            </a:fld>
            <a:endParaRPr lang="en-US"/>
          </a:p>
        </p:txBody>
      </p:sp>
    </p:spTree>
    <p:extLst>
      <p:ext uri="{BB962C8B-B14F-4D97-AF65-F5344CB8AC3E}">
        <p14:creationId xmlns:p14="http://schemas.microsoft.com/office/powerpoint/2010/main" val="827935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445152-0B4B-A04C-A1DC-399991A0CF17}" type="datetimeFigureOut">
              <a:rPr lang="en-US" smtClean="0"/>
              <a:t>3/10/25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9A7BC1-47C7-4348-8DF3-7C0EA4D06104}" type="slidenum">
              <a:rPr lang="en-US" smtClean="0"/>
              <a:t>‹#›</a:t>
            </a:fld>
            <a:endParaRPr lang="en-US"/>
          </a:p>
        </p:txBody>
      </p:sp>
    </p:spTree>
    <p:extLst>
      <p:ext uri="{BB962C8B-B14F-4D97-AF65-F5344CB8AC3E}">
        <p14:creationId xmlns:p14="http://schemas.microsoft.com/office/powerpoint/2010/main" val="2404469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445152-0B4B-A04C-A1DC-399991A0CF17}" type="datetimeFigureOut">
              <a:rPr lang="en-US" smtClean="0"/>
              <a:t>3/10/25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9A7BC1-47C7-4348-8DF3-7C0EA4D06104}" type="slidenum">
              <a:rPr lang="en-US" smtClean="0"/>
              <a:t>‹#›</a:t>
            </a:fld>
            <a:endParaRPr lang="en-US"/>
          </a:p>
        </p:txBody>
      </p:sp>
    </p:spTree>
    <p:extLst>
      <p:ext uri="{BB962C8B-B14F-4D97-AF65-F5344CB8AC3E}">
        <p14:creationId xmlns:p14="http://schemas.microsoft.com/office/powerpoint/2010/main" val="98744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445152-0B4B-A04C-A1DC-399991A0CF17}" type="datetimeFigureOut">
              <a:rPr lang="en-US" smtClean="0"/>
              <a:t>3/10/25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9A7BC1-47C7-4348-8DF3-7C0EA4D06104}" type="slidenum">
              <a:rPr lang="en-US" smtClean="0"/>
              <a:t>‹#›</a:t>
            </a:fld>
            <a:endParaRPr lang="en-US"/>
          </a:p>
        </p:txBody>
      </p:sp>
    </p:spTree>
    <p:extLst>
      <p:ext uri="{BB962C8B-B14F-4D97-AF65-F5344CB8AC3E}">
        <p14:creationId xmlns:p14="http://schemas.microsoft.com/office/powerpoint/2010/main" val="183627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445152-0B4B-A04C-A1DC-399991A0CF17}" type="datetimeFigureOut">
              <a:rPr lang="en-US" smtClean="0"/>
              <a:t>3/10/25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9A7BC1-47C7-4348-8DF3-7C0EA4D06104}" type="slidenum">
              <a:rPr lang="en-US" smtClean="0"/>
              <a:t>‹#›</a:t>
            </a:fld>
            <a:endParaRPr lang="en-US"/>
          </a:p>
        </p:txBody>
      </p:sp>
    </p:spTree>
    <p:extLst>
      <p:ext uri="{BB962C8B-B14F-4D97-AF65-F5344CB8AC3E}">
        <p14:creationId xmlns:p14="http://schemas.microsoft.com/office/powerpoint/2010/main" val="4196969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9445152-0B4B-A04C-A1DC-399991A0CF17}" type="datetimeFigureOut">
              <a:rPr lang="en-US" smtClean="0"/>
              <a:t>3/10/25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9A7BC1-47C7-4348-8DF3-7C0EA4D06104}" type="slidenum">
              <a:rPr lang="en-US" smtClean="0"/>
              <a:t>‹#›</a:t>
            </a:fld>
            <a:endParaRPr lang="en-US"/>
          </a:p>
        </p:txBody>
      </p:sp>
    </p:spTree>
    <p:extLst>
      <p:ext uri="{BB962C8B-B14F-4D97-AF65-F5344CB8AC3E}">
        <p14:creationId xmlns:p14="http://schemas.microsoft.com/office/powerpoint/2010/main" val="1423692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9445152-0B4B-A04C-A1DC-399991A0CF17}" type="datetimeFigureOut">
              <a:rPr lang="en-US" smtClean="0"/>
              <a:t>3/10/25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9A7BC1-47C7-4348-8DF3-7C0EA4D06104}" type="slidenum">
              <a:rPr lang="en-US" smtClean="0"/>
              <a:t>‹#›</a:t>
            </a:fld>
            <a:endParaRPr lang="en-US"/>
          </a:p>
        </p:txBody>
      </p:sp>
    </p:spTree>
    <p:extLst>
      <p:ext uri="{BB962C8B-B14F-4D97-AF65-F5344CB8AC3E}">
        <p14:creationId xmlns:p14="http://schemas.microsoft.com/office/powerpoint/2010/main" val="3859375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9445152-0B4B-A04C-A1DC-399991A0CF17}" type="datetimeFigureOut">
              <a:rPr lang="en-US" smtClean="0"/>
              <a:t>3/10/25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9A7BC1-47C7-4348-8DF3-7C0EA4D06104}" type="slidenum">
              <a:rPr lang="en-US" smtClean="0"/>
              <a:t>‹#›</a:t>
            </a:fld>
            <a:endParaRPr lang="en-US"/>
          </a:p>
        </p:txBody>
      </p:sp>
    </p:spTree>
    <p:extLst>
      <p:ext uri="{BB962C8B-B14F-4D97-AF65-F5344CB8AC3E}">
        <p14:creationId xmlns:p14="http://schemas.microsoft.com/office/powerpoint/2010/main" val="3340083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445152-0B4B-A04C-A1DC-399991A0CF17}" type="datetimeFigureOut">
              <a:rPr lang="en-US" smtClean="0"/>
              <a:t>3/10/25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9A7BC1-47C7-4348-8DF3-7C0EA4D06104}" type="slidenum">
              <a:rPr lang="en-US" smtClean="0"/>
              <a:t>‹#›</a:t>
            </a:fld>
            <a:endParaRPr lang="en-US"/>
          </a:p>
        </p:txBody>
      </p:sp>
    </p:spTree>
    <p:extLst>
      <p:ext uri="{BB962C8B-B14F-4D97-AF65-F5344CB8AC3E}">
        <p14:creationId xmlns:p14="http://schemas.microsoft.com/office/powerpoint/2010/main" val="3402879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9445152-0B4B-A04C-A1DC-399991A0CF17}" type="datetimeFigureOut">
              <a:rPr lang="en-US" smtClean="0"/>
              <a:t>3/10/25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9A7BC1-47C7-4348-8DF3-7C0EA4D06104}" type="slidenum">
              <a:rPr lang="en-US" smtClean="0"/>
              <a:t>‹#›</a:t>
            </a:fld>
            <a:endParaRPr lang="en-US"/>
          </a:p>
        </p:txBody>
      </p:sp>
    </p:spTree>
    <p:extLst>
      <p:ext uri="{BB962C8B-B14F-4D97-AF65-F5344CB8AC3E}">
        <p14:creationId xmlns:p14="http://schemas.microsoft.com/office/powerpoint/2010/main" val="2532768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9445152-0B4B-A04C-A1DC-399991A0CF17}" type="datetimeFigureOut">
              <a:rPr lang="en-US" smtClean="0"/>
              <a:t>3/10/25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9A7BC1-47C7-4348-8DF3-7C0EA4D06104}" type="slidenum">
              <a:rPr lang="en-US" smtClean="0"/>
              <a:t>‹#›</a:t>
            </a:fld>
            <a:endParaRPr lang="en-US"/>
          </a:p>
        </p:txBody>
      </p:sp>
    </p:spTree>
    <p:extLst>
      <p:ext uri="{BB962C8B-B14F-4D97-AF65-F5344CB8AC3E}">
        <p14:creationId xmlns:p14="http://schemas.microsoft.com/office/powerpoint/2010/main" val="1606580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445152-0B4B-A04C-A1DC-399991A0CF17}" type="datetimeFigureOut">
              <a:rPr lang="en-US" smtClean="0"/>
              <a:t>3/10/25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9A7BC1-47C7-4348-8DF3-7C0EA4D06104}" type="slidenum">
              <a:rPr lang="en-US" smtClean="0"/>
              <a:t>‹#›</a:t>
            </a:fld>
            <a:endParaRPr lang="en-US"/>
          </a:p>
        </p:txBody>
      </p:sp>
    </p:spTree>
    <p:extLst>
      <p:ext uri="{BB962C8B-B14F-4D97-AF65-F5344CB8AC3E}">
        <p14:creationId xmlns:p14="http://schemas.microsoft.com/office/powerpoint/2010/main" val="418400125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9.jpe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4.png"/><Relationship Id="rId5" Type="http://schemas.microsoft.com/office/2007/relationships/hdphoto" Target="../media/hdphoto1.wdp"/><Relationship Id="rId4" Type="http://schemas.openxmlformats.org/officeDocument/2006/relationships/image" Target="../media/image7.png"/><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6.pn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16.png"/><Relationship Id="rId5" Type="http://schemas.microsoft.com/office/2007/relationships/hdphoto" Target="../media/hdphoto1.wdp"/><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56.png"/><Relationship Id="rId2" Type="http://schemas.openxmlformats.org/officeDocument/2006/relationships/image" Target="../media/image49.png"/><Relationship Id="rId1" Type="http://schemas.openxmlformats.org/officeDocument/2006/relationships/slideLayout" Target="../slideLayouts/slideLayout3.xml"/><Relationship Id="rId6" Type="http://schemas.openxmlformats.org/officeDocument/2006/relationships/image" Target="../media/image55.png"/><Relationship Id="rId5" Type="http://schemas.openxmlformats.org/officeDocument/2006/relationships/image" Target="../media/image54.png"/><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56.png"/><Relationship Id="rId2" Type="http://schemas.openxmlformats.org/officeDocument/2006/relationships/image" Target="../media/image49.png"/><Relationship Id="rId1" Type="http://schemas.openxmlformats.org/officeDocument/2006/relationships/slideLayout" Target="../slideLayouts/slideLayout3.xml"/><Relationship Id="rId6" Type="http://schemas.openxmlformats.org/officeDocument/2006/relationships/image" Target="../media/image55.png"/><Relationship Id="rId5" Type="http://schemas.openxmlformats.org/officeDocument/2006/relationships/image" Target="../media/image54.png"/><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7.png"/><Relationship Id="rId7" Type="http://schemas.openxmlformats.org/officeDocument/2006/relationships/image" Target="../media/image55.png"/><Relationship Id="rId2" Type="http://schemas.openxmlformats.org/officeDocument/2006/relationships/image" Target="../media/image49.png"/><Relationship Id="rId1" Type="http://schemas.openxmlformats.org/officeDocument/2006/relationships/slideLayout" Target="../slideLayouts/slideLayout3.xml"/><Relationship Id="rId6" Type="http://schemas.openxmlformats.org/officeDocument/2006/relationships/image" Target="../media/image54.png"/><Relationship Id="rId5" Type="http://schemas.openxmlformats.org/officeDocument/2006/relationships/image" Target="../media/image57.png"/><Relationship Id="rId4" Type="http://schemas.microsoft.com/office/2007/relationships/hdphoto" Target="../media/hdphoto1.wdp"/><Relationship Id="rId9" Type="http://schemas.openxmlformats.org/officeDocument/2006/relationships/image" Target="../media/image59.png"/></Relationships>
</file>

<file path=ppt/slides/_rels/slide46.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7.png"/><Relationship Id="rId7" Type="http://schemas.openxmlformats.org/officeDocument/2006/relationships/image" Target="../media/image58.png"/><Relationship Id="rId2" Type="http://schemas.openxmlformats.org/officeDocument/2006/relationships/image" Target="../media/image60.png"/><Relationship Id="rId1" Type="http://schemas.openxmlformats.org/officeDocument/2006/relationships/slideLayout" Target="../slideLayouts/slideLayout3.xml"/><Relationship Id="rId6" Type="http://schemas.openxmlformats.org/officeDocument/2006/relationships/image" Target="../media/image55.png"/><Relationship Id="rId5" Type="http://schemas.openxmlformats.org/officeDocument/2006/relationships/image" Target="../media/image54.png"/><Relationship Id="rId10" Type="http://schemas.openxmlformats.org/officeDocument/2006/relationships/image" Target="../media/image62.png"/><Relationship Id="rId4" Type="http://schemas.microsoft.com/office/2007/relationships/hdphoto" Target="../media/hdphoto1.wdp"/><Relationship Id="rId9" Type="http://schemas.openxmlformats.org/officeDocument/2006/relationships/image" Target="../media/image61.png"/></Relationships>
</file>

<file path=ppt/slides/_rels/slide47.xml.rels><?xml version="1.0" encoding="UTF-8" standalone="yes"?>
<Relationships xmlns="http://schemas.openxmlformats.org/package/2006/relationships"><Relationship Id="rId3" Type="http://schemas.openxmlformats.org/officeDocument/2006/relationships/image" Target="../media/image600.png"/><Relationship Id="rId7" Type="http://schemas.openxmlformats.org/officeDocument/2006/relationships/image" Target="../media/image64.png"/><Relationship Id="rId2" Type="http://schemas.openxmlformats.org/officeDocument/2006/relationships/image" Target="../media/image590.png"/><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0.png"/><Relationship Id="rId4" Type="http://schemas.openxmlformats.org/officeDocument/2006/relationships/image" Target="../media/image610.png"/></Relationships>
</file>

<file path=ppt/slides/_rels/slide4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 Id="rId4" Type="http://schemas.openxmlformats.org/officeDocument/2006/relationships/image" Target="../media/image91.png"/></Relationships>
</file>

<file path=ppt/slides/_rels/slide49.xml.rels><?xml version="1.0" encoding="UTF-8" standalone="yes"?>
<Relationships xmlns="http://schemas.openxmlformats.org/package/2006/relationships"><Relationship Id="rId3" Type="http://schemas.openxmlformats.org/officeDocument/2006/relationships/image" Target="../media/image91.png"/><Relationship Id="rId7"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92.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51.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8.png"/><Relationship Id="rId7" Type="http://schemas.openxmlformats.org/officeDocument/2006/relationships/image" Target="../media/image73.png"/><Relationship Id="rId12" Type="http://schemas.openxmlformats.org/officeDocument/2006/relationships/image" Target="../media/image7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2.png"/><Relationship Id="rId11" Type="http://schemas.openxmlformats.org/officeDocument/2006/relationships/image" Target="../media/image77.png"/><Relationship Id="rId5" Type="http://schemas.openxmlformats.org/officeDocument/2006/relationships/image" Target="../media/image71.png"/><Relationship Id="rId10" Type="http://schemas.openxmlformats.org/officeDocument/2006/relationships/image" Target="../media/image76.png"/><Relationship Id="rId4" Type="http://schemas.openxmlformats.org/officeDocument/2006/relationships/image" Target="../media/image70.png"/><Relationship Id="rId9" Type="http://schemas.openxmlformats.org/officeDocument/2006/relationships/image" Target="../media/image75.png"/></Relationships>
</file>

<file path=ppt/slides/_rels/slide5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 Id="rId4" Type="http://schemas.openxmlformats.org/officeDocument/2006/relationships/image" Target="../media/image81.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410.png"/><Relationship Id="rId1" Type="http://schemas.openxmlformats.org/officeDocument/2006/relationships/slideLayout" Target="../slideLayouts/slideLayout2.xml"/><Relationship Id="rId6" Type="http://schemas.openxmlformats.org/officeDocument/2006/relationships/image" Target="../media/image710.png"/><Relationship Id="rId11" Type="http://schemas.openxmlformats.org/officeDocument/2006/relationships/image" Target="../media/image11.png"/><Relationship Id="rId5" Type="http://schemas.microsoft.com/office/2007/relationships/hdphoto" Target="../media/hdphoto1.wdp"/><Relationship Id="rId10" Type="http://schemas.openxmlformats.org/officeDocument/2006/relationships/image" Target="../media/image10.png"/><Relationship Id="rId4" Type="http://schemas.openxmlformats.org/officeDocument/2006/relationships/image" Target="../media/image7.png"/><Relationship Id="rId9"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a:extLst>
            <a:ext uri="{FF2B5EF4-FFF2-40B4-BE49-F238E27FC236}">
              <a16:creationId xmlns:a16="http://schemas.microsoft.com/office/drawing/2014/main" id="{9454241F-DCEE-2062-2C83-87571DD013D1}"/>
            </a:ext>
          </a:extLst>
        </p:cNvPr>
        <p:cNvGrpSpPr/>
        <p:nvPr/>
      </p:nvGrpSpPr>
      <p:grpSpPr>
        <a:xfrm>
          <a:off x="0" y="0"/>
          <a:ext cx="0" cy="0"/>
          <a:chOff x="0" y="0"/>
          <a:chExt cx="0" cy="0"/>
        </a:xfrm>
      </p:grpSpPr>
      <p:sp>
        <p:nvSpPr>
          <p:cNvPr id="2" name="Google Shape;90;p1">
            <a:extLst>
              <a:ext uri="{FF2B5EF4-FFF2-40B4-BE49-F238E27FC236}">
                <a16:creationId xmlns:a16="http://schemas.microsoft.com/office/drawing/2014/main" id="{751EA304-FB85-E8D1-70FB-973F80FF16EA}"/>
              </a:ext>
            </a:extLst>
          </p:cNvPr>
          <p:cNvSpPr txBox="1">
            <a:spLocks/>
          </p:cNvSpPr>
          <p:nvPr/>
        </p:nvSpPr>
        <p:spPr>
          <a:xfrm>
            <a:off x="-891588" y="5823175"/>
            <a:ext cx="6143822" cy="721266"/>
          </a:xfrm>
          <a:prstGeom prst="rect">
            <a:avLst/>
          </a:prstGeom>
          <a:noFill/>
          <a:ln>
            <a:noFill/>
          </a:ln>
        </p:spPr>
        <p:txBody>
          <a:bodyPr spcFirstLastPara="1" vert="horz" wrap="square" lIns="91425" tIns="45700" rIns="91425" bIns="45700" rtlCol="0" anchor="t" anchorCtr="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buClr>
                <a:schemeClr val="dk1"/>
              </a:buClr>
              <a:buSzPts val="2400"/>
            </a:pPr>
            <a:endParaRPr lang="en-US" dirty="0">
              <a:latin typeface="Baskerville" panose="02020502070401020303" pitchFamily="18" charset="0"/>
              <a:ea typeface="Baskerville" panose="02020502070401020303" pitchFamily="18" charset="0"/>
            </a:endParaRPr>
          </a:p>
          <a:p>
            <a:pPr>
              <a:buClr>
                <a:schemeClr val="dk1"/>
              </a:buClr>
              <a:buSzPts val="2400"/>
            </a:pPr>
            <a:r>
              <a:rPr lang="en-US" dirty="0" err="1">
                <a:solidFill>
                  <a:schemeClr val="tx1">
                    <a:lumMod val="85000"/>
                  </a:schemeClr>
                </a:solidFill>
                <a:latin typeface="Baskerville" panose="02020502070401020303" pitchFamily="18" charset="0"/>
                <a:ea typeface="Baskerville" panose="02020502070401020303" pitchFamily="18" charset="0"/>
              </a:rPr>
              <a:t>Jiahui</a:t>
            </a:r>
            <a:r>
              <a:rPr lang="en-US" dirty="0">
                <a:solidFill>
                  <a:schemeClr val="tx1">
                    <a:lumMod val="85000"/>
                  </a:schemeClr>
                </a:solidFill>
                <a:latin typeface="Baskerville" panose="02020502070401020303" pitchFamily="18" charset="0"/>
                <a:ea typeface="Baskerville" panose="02020502070401020303" pitchFamily="18" charset="0"/>
              </a:rPr>
              <a:t> Liu (</a:t>
            </a:r>
            <a:r>
              <a:rPr lang="en-US" dirty="0">
                <a:solidFill>
                  <a:srgbClr val="FFC000"/>
                </a:solidFill>
                <a:latin typeface="Baskerville" panose="02020502070401020303" pitchFamily="18" charset="0"/>
                <a:ea typeface="Baskerville" panose="02020502070401020303" pitchFamily="18" charset="0"/>
              </a:rPr>
              <a:t>MIT → Fujitsu Labs</a:t>
            </a:r>
            <a:r>
              <a:rPr lang="en-US" dirty="0">
                <a:solidFill>
                  <a:schemeClr val="tx1">
                    <a:lumMod val="85000"/>
                  </a:schemeClr>
                </a:solidFill>
                <a:latin typeface="Baskerville" panose="02020502070401020303" pitchFamily="18" charset="0"/>
                <a:ea typeface="Baskerville" panose="02020502070401020303" pitchFamily="18" charset="0"/>
              </a:rPr>
              <a:t>)</a:t>
            </a:r>
          </a:p>
        </p:txBody>
      </p:sp>
      <p:sp>
        <p:nvSpPr>
          <p:cNvPr id="3" name="Google Shape;90;p1">
            <a:extLst>
              <a:ext uri="{FF2B5EF4-FFF2-40B4-BE49-F238E27FC236}">
                <a16:creationId xmlns:a16="http://schemas.microsoft.com/office/drawing/2014/main" id="{479A2518-C96F-7895-E5A8-7FFF57CBD939}"/>
              </a:ext>
            </a:extLst>
          </p:cNvPr>
          <p:cNvSpPr txBox="1">
            <a:spLocks/>
          </p:cNvSpPr>
          <p:nvPr/>
        </p:nvSpPr>
        <p:spPr>
          <a:xfrm>
            <a:off x="1763560" y="5650627"/>
            <a:ext cx="9144000" cy="1655762"/>
          </a:xfrm>
          <a:prstGeom prst="rect">
            <a:avLst/>
          </a:prstGeom>
          <a:noFill/>
          <a:ln>
            <a:noFill/>
          </a:ln>
        </p:spPr>
        <p:txBody>
          <a:bodyPr spcFirstLastPara="1" vert="horz" wrap="square" lIns="91425" tIns="45700" rIns="91425" bIns="45700" rtlCol="0" anchor="t"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buClr>
                <a:schemeClr val="dk1"/>
              </a:buClr>
              <a:buSzPts val="2400"/>
            </a:pPr>
            <a:endParaRPr lang="en-US" dirty="0">
              <a:latin typeface="Baskerville" panose="02020502070401020303" pitchFamily="18" charset="0"/>
              <a:ea typeface="Baskerville" panose="02020502070401020303" pitchFamily="18" charset="0"/>
            </a:endParaRPr>
          </a:p>
          <a:p>
            <a:pPr>
              <a:buClr>
                <a:schemeClr val="dk1"/>
              </a:buClr>
              <a:buSzPts val="2400"/>
            </a:pPr>
            <a:r>
              <a:rPr lang="en-US" dirty="0">
                <a:solidFill>
                  <a:schemeClr val="tx1">
                    <a:lumMod val="85000"/>
                  </a:schemeClr>
                </a:solidFill>
                <a:latin typeface="Baskerville" panose="02020502070401020303" pitchFamily="18" charset="0"/>
                <a:ea typeface="Baskerville" panose="02020502070401020303" pitchFamily="18" charset="0"/>
              </a:rPr>
              <a:t>Saachi </a:t>
            </a:r>
            <a:r>
              <a:rPr lang="en-US" dirty="0" err="1">
                <a:solidFill>
                  <a:schemeClr val="tx1">
                    <a:lumMod val="85000"/>
                  </a:schemeClr>
                </a:solidFill>
                <a:latin typeface="Baskerville" panose="02020502070401020303" pitchFamily="18" charset="0"/>
                <a:ea typeface="Baskerville" panose="02020502070401020303" pitchFamily="18" charset="0"/>
              </a:rPr>
              <a:t>Mutreja</a:t>
            </a:r>
            <a:r>
              <a:rPr lang="en-US" dirty="0">
                <a:solidFill>
                  <a:schemeClr val="tx1">
                    <a:lumMod val="85000"/>
                  </a:schemeClr>
                </a:solidFill>
                <a:latin typeface="Baskerville" panose="02020502070401020303" pitchFamily="18" charset="0"/>
                <a:ea typeface="Baskerville" panose="02020502070401020303" pitchFamily="18" charset="0"/>
              </a:rPr>
              <a:t> (</a:t>
            </a:r>
            <a:r>
              <a:rPr lang="en-US" dirty="0">
                <a:solidFill>
                  <a:srgbClr val="00B0F0"/>
                </a:solidFill>
                <a:latin typeface="Baskerville" panose="02020502070401020303" pitchFamily="18" charset="0"/>
                <a:ea typeface="Baskerville" panose="02020502070401020303" pitchFamily="18" charset="0"/>
              </a:rPr>
              <a:t>Columbia</a:t>
            </a:r>
            <a:r>
              <a:rPr lang="en-US" dirty="0">
                <a:solidFill>
                  <a:schemeClr val="tx1">
                    <a:lumMod val="85000"/>
                  </a:schemeClr>
                </a:solidFill>
                <a:latin typeface="Baskerville" panose="02020502070401020303" pitchFamily="18" charset="0"/>
                <a:ea typeface="Baskerville" panose="02020502070401020303" pitchFamily="18" charset="0"/>
              </a:rPr>
              <a:t>)</a:t>
            </a:r>
            <a:endParaRPr lang="en-US" dirty="0">
              <a:solidFill>
                <a:srgbClr val="00B0F0"/>
              </a:solidFill>
              <a:latin typeface="Baskerville" panose="02020502070401020303" pitchFamily="18" charset="0"/>
              <a:ea typeface="Baskerville" panose="02020502070401020303" pitchFamily="18" charset="0"/>
            </a:endParaRPr>
          </a:p>
        </p:txBody>
      </p:sp>
      <p:sp>
        <p:nvSpPr>
          <p:cNvPr id="89" name="Google Shape;89;p1">
            <a:extLst>
              <a:ext uri="{FF2B5EF4-FFF2-40B4-BE49-F238E27FC236}">
                <a16:creationId xmlns:a16="http://schemas.microsoft.com/office/drawing/2014/main" id="{255AFF56-F64F-03F0-8724-583B7D8B891B}"/>
              </a:ext>
            </a:extLst>
          </p:cNvPr>
          <p:cNvSpPr txBox="1">
            <a:spLocks noGrp="1"/>
          </p:cNvSpPr>
          <p:nvPr>
            <p:ph type="ctrTitle"/>
          </p:nvPr>
        </p:nvSpPr>
        <p:spPr>
          <a:xfrm>
            <a:off x="236317" y="846440"/>
            <a:ext cx="11719366" cy="346753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sz="4400" dirty="0">
                <a:ea typeface="Baskerville" panose="02020502070401020303" pitchFamily="18" charset="0"/>
                <a:cs typeface="Consolas" panose="020B0609020204030204" pitchFamily="49" charset="0"/>
              </a:rPr>
              <a:t>QMA vs. QCMA </a:t>
            </a:r>
            <a:br>
              <a:rPr lang="en-US" sz="4400" dirty="0">
                <a:ea typeface="Baskerville" panose="02020502070401020303" pitchFamily="18" charset="0"/>
                <a:cs typeface="Consolas" panose="020B0609020204030204" pitchFamily="49" charset="0"/>
              </a:rPr>
            </a:br>
            <a:r>
              <a:rPr lang="en-US" sz="4400" dirty="0">
                <a:ea typeface="Baskerville" panose="02020502070401020303" pitchFamily="18" charset="0"/>
                <a:cs typeface="Consolas" panose="020B0609020204030204" pitchFamily="49" charset="0"/>
              </a:rPr>
              <a:t>and </a:t>
            </a:r>
            <a:r>
              <a:rPr lang="en-US" sz="4400" dirty="0" err="1">
                <a:ea typeface="Baskerville" panose="02020502070401020303" pitchFamily="18" charset="0"/>
                <a:cs typeface="Consolas" panose="020B0609020204030204" pitchFamily="49" charset="0"/>
              </a:rPr>
              <a:t>Pseudorandomness</a:t>
            </a:r>
            <a:endParaRPr sz="4400" dirty="0">
              <a:ea typeface="Baskerville" panose="02020502070401020303" pitchFamily="18" charset="0"/>
              <a:cs typeface="Consolas" panose="020B0609020204030204" pitchFamily="49" charset="0"/>
            </a:endParaRPr>
          </a:p>
        </p:txBody>
      </p:sp>
      <p:pic>
        <p:nvPicPr>
          <p:cNvPr id="9" name="Picture 4" descr="Saachi Mutreja">
            <a:extLst>
              <a:ext uri="{FF2B5EF4-FFF2-40B4-BE49-F238E27FC236}">
                <a16:creationId xmlns:a16="http://schemas.microsoft.com/office/drawing/2014/main" id="{15FC078A-BDB9-6A9F-3E92-2B79FF1710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0701" y="4702453"/>
            <a:ext cx="1212854" cy="121285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3589E282-5478-5955-F82A-D573B012FD4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1904" t="35463" b="35034"/>
          <a:stretch/>
        </p:blipFill>
        <p:spPr bwMode="auto">
          <a:xfrm>
            <a:off x="1355119" y="4715871"/>
            <a:ext cx="1596628" cy="1265961"/>
          </a:xfrm>
          <a:prstGeom prst="rect">
            <a:avLst/>
          </a:prstGeom>
          <a:noFill/>
          <a:extLst>
            <a:ext uri="{909E8E84-426E-40DD-AFC4-6F175D3DCCD1}">
              <a14:hiddenFill xmlns:a14="http://schemas.microsoft.com/office/drawing/2010/main">
                <a:solidFill>
                  <a:srgbClr val="FFFFFF"/>
                </a:solidFill>
              </a14:hiddenFill>
            </a:ext>
          </a:extLst>
        </p:spPr>
      </p:pic>
      <p:sp>
        <p:nvSpPr>
          <p:cNvPr id="14" name="Google Shape;90;p1">
            <a:extLst>
              <a:ext uri="{FF2B5EF4-FFF2-40B4-BE49-F238E27FC236}">
                <a16:creationId xmlns:a16="http://schemas.microsoft.com/office/drawing/2014/main" id="{16304116-E47B-C7E3-1CCD-500D0223A333}"/>
              </a:ext>
            </a:extLst>
          </p:cNvPr>
          <p:cNvSpPr txBox="1">
            <a:spLocks/>
          </p:cNvSpPr>
          <p:nvPr/>
        </p:nvSpPr>
        <p:spPr>
          <a:xfrm>
            <a:off x="8024129" y="5650627"/>
            <a:ext cx="4808622" cy="1207373"/>
          </a:xfrm>
          <a:prstGeom prst="rect">
            <a:avLst/>
          </a:prstGeom>
          <a:noFill/>
          <a:ln>
            <a:noFill/>
          </a:ln>
        </p:spPr>
        <p:txBody>
          <a:bodyPr spcFirstLastPara="1" vert="horz" wrap="square" lIns="91425" tIns="45700" rIns="91425" bIns="45700" rtlCol="0" anchor="t"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buClr>
                <a:schemeClr val="dk1"/>
              </a:buClr>
              <a:buSzPts val="2400"/>
            </a:pPr>
            <a:endParaRPr lang="en-US" b="1" dirty="0">
              <a:latin typeface="Baskerville" panose="02020502070401020303" pitchFamily="18" charset="0"/>
              <a:ea typeface="Baskerville" panose="02020502070401020303" pitchFamily="18" charset="0"/>
            </a:endParaRPr>
          </a:p>
          <a:p>
            <a:pPr>
              <a:buClr>
                <a:schemeClr val="dk1"/>
              </a:buClr>
              <a:buSzPts val="2400"/>
            </a:pPr>
            <a:r>
              <a:rPr lang="en-US" b="1" dirty="0">
                <a:solidFill>
                  <a:schemeClr val="tx1">
                    <a:lumMod val="85000"/>
                  </a:schemeClr>
                </a:solidFill>
                <a:latin typeface="Baskerville" panose="02020502070401020303" pitchFamily="18" charset="0"/>
                <a:ea typeface="Baskerville" panose="02020502070401020303" pitchFamily="18" charset="0"/>
              </a:rPr>
              <a:t>Henry Yuen</a:t>
            </a:r>
            <a:r>
              <a:rPr lang="en-US" dirty="0">
                <a:solidFill>
                  <a:schemeClr val="tx1">
                    <a:lumMod val="85000"/>
                  </a:schemeClr>
                </a:solidFill>
                <a:latin typeface="Baskerville" panose="02020502070401020303" pitchFamily="18" charset="0"/>
                <a:ea typeface="Baskerville" panose="02020502070401020303" pitchFamily="18" charset="0"/>
              </a:rPr>
              <a:t> (</a:t>
            </a:r>
            <a:r>
              <a:rPr lang="en-US" dirty="0">
                <a:solidFill>
                  <a:srgbClr val="00B0F0"/>
                </a:solidFill>
                <a:latin typeface="Baskerville" panose="02020502070401020303" pitchFamily="18" charset="0"/>
                <a:ea typeface="Baskerville" panose="02020502070401020303" pitchFamily="18" charset="0"/>
              </a:rPr>
              <a:t>Columbia</a:t>
            </a:r>
            <a:r>
              <a:rPr lang="en-US" dirty="0">
                <a:solidFill>
                  <a:schemeClr val="tx1">
                    <a:lumMod val="85000"/>
                  </a:schemeClr>
                </a:solidFill>
                <a:latin typeface="Baskerville" panose="02020502070401020303" pitchFamily="18" charset="0"/>
                <a:ea typeface="Baskerville" panose="02020502070401020303" pitchFamily="18" charset="0"/>
              </a:rPr>
              <a:t>)</a:t>
            </a:r>
            <a:endParaRPr lang="en-US" dirty="0">
              <a:solidFill>
                <a:srgbClr val="00B0F0"/>
              </a:solidFill>
              <a:latin typeface="Baskerville" panose="02020502070401020303" pitchFamily="18" charset="0"/>
              <a:ea typeface="Baskerville" panose="02020502070401020303" pitchFamily="18" charset="0"/>
            </a:endParaRPr>
          </a:p>
        </p:txBody>
      </p:sp>
      <p:pic>
        <p:nvPicPr>
          <p:cNvPr id="15" name="Picture 14">
            <a:extLst>
              <a:ext uri="{FF2B5EF4-FFF2-40B4-BE49-F238E27FC236}">
                <a16:creationId xmlns:a16="http://schemas.microsoft.com/office/drawing/2014/main" id="{18E960B5-BFEB-5E41-F60D-585E93167063}"/>
              </a:ext>
            </a:extLst>
          </p:cNvPr>
          <p:cNvPicPr>
            <a:picLocks noChangeAspect="1"/>
          </p:cNvPicPr>
          <p:nvPr/>
        </p:nvPicPr>
        <p:blipFill>
          <a:blip r:embed="rId5"/>
          <a:srcRect l="5801" t="18197" r="12414" b="4744"/>
          <a:stretch/>
        </p:blipFill>
        <p:spPr>
          <a:xfrm>
            <a:off x="9784820" y="4715871"/>
            <a:ext cx="1287240" cy="1212855"/>
          </a:xfrm>
          <a:prstGeom prst="rect">
            <a:avLst/>
          </a:prstGeom>
          <a:solidFill>
            <a:schemeClr val="tx1"/>
          </a:solidFill>
        </p:spPr>
      </p:pic>
    </p:spTree>
    <p:extLst>
      <p:ext uri="{BB962C8B-B14F-4D97-AF65-F5344CB8AC3E}">
        <p14:creationId xmlns:p14="http://schemas.microsoft.com/office/powerpoint/2010/main" val="1283440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E9720-BAB8-1EB2-0E59-A651CF9177FB}"/>
            </a:ext>
          </a:extLst>
        </p:cNvPr>
        <p:cNvGrpSpPr/>
        <p:nvPr/>
      </p:nvGrpSpPr>
      <p:grpSpPr>
        <a:xfrm>
          <a:off x="0" y="0"/>
          <a:ext cx="0" cy="0"/>
          <a:chOff x="0" y="0"/>
          <a:chExt cx="0" cy="0"/>
        </a:xfrm>
      </p:grpSpPr>
      <p:sp>
        <p:nvSpPr>
          <p:cNvPr id="4" name="Oval 3">
            <a:extLst>
              <a:ext uri="{FF2B5EF4-FFF2-40B4-BE49-F238E27FC236}">
                <a16:creationId xmlns:a16="http://schemas.microsoft.com/office/drawing/2014/main" id="{30E954E8-F986-80DD-44F4-FEE480F35366}"/>
              </a:ext>
            </a:extLst>
          </p:cNvPr>
          <p:cNvSpPr/>
          <p:nvPr/>
        </p:nvSpPr>
        <p:spPr>
          <a:xfrm>
            <a:off x="925772" y="2347773"/>
            <a:ext cx="4375484" cy="4145102"/>
          </a:xfrm>
          <a:prstGeom prst="ellipse">
            <a:avLst/>
          </a:prstGeom>
          <a:solidFill>
            <a:schemeClr val="bg1">
              <a:lumMod val="85000"/>
              <a:lumOff val="15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0C834666-F0E6-5949-6AFE-3FCF55256EA2}"/>
              </a:ext>
            </a:extLst>
          </p:cNvPr>
          <p:cNvSpPr/>
          <p:nvPr/>
        </p:nvSpPr>
        <p:spPr>
          <a:xfrm>
            <a:off x="1312651" y="2923612"/>
            <a:ext cx="3601725" cy="3569263"/>
          </a:xfrm>
          <a:prstGeom prst="ellipse">
            <a:avLst/>
          </a:prstGeom>
          <a:solidFill>
            <a:schemeClr val="accent5">
              <a:lumMod val="75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9B608D-07D0-31B2-34CB-786C32369F20}"/>
              </a:ext>
            </a:extLst>
          </p:cNvPr>
          <p:cNvSpPr>
            <a:spLocks noGrp="1"/>
          </p:cNvSpPr>
          <p:nvPr>
            <p:ph type="title"/>
          </p:nvPr>
        </p:nvSpPr>
        <p:spPr/>
        <p:txBody>
          <a:bodyPr>
            <a:normAutofit/>
          </a:bodyPr>
          <a:lstStyle/>
          <a:p>
            <a:r>
              <a:rPr lang="en-US" sz="4000" dirty="0"/>
              <a:t>Quantum Merlin-Arthur (QMA)</a:t>
            </a:r>
          </a:p>
        </p:txBody>
      </p:sp>
      <p:sp>
        <p:nvSpPr>
          <p:cNvPr id="3" name="Content Placeholder 2">
            <a:extLst>
              <a:ext uri="{FF2B5EF4-FFF2-40B4-BE49-F238E27FC236}">
                <a16:creationId xmlns:a16="http://schemas.microsoft.com/office/drawing/2014/main" id="{0883F13E-4BC6-CD68-92CA-802FED32EEA0}"/>
              </a:ext>
            </a:extLst>
          </p:cNvPr>
          <p:cNvSpPr txBox="1">
            <a:spLocks/>
          </p:cNvSpPr>
          <p:nvPr/>
        </p:nvSpPr>
        <p:spPr>
          <a:xfrm>
            <a:off x="1507436" y="1567707"/>
            <a:ext cx="3241028" cy="5366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Complexity landscape</a:t>
            </a:r>
          </a:p>
        </p:txBody>
      </p:sp>
      <p:sp>
        <p:nvSpPr>
          <p:cNvPr id="7" name="Oval 6">
            <a:extLst>
              <a:ext uri="{FF2B5EF4-FFF2-40B4-BE49-F238E27FC236}">
                <a16:creationId xmlns:a16="http://schemas.microsoft.com/office/drawing/2014/main" id="{042E63B9-BFBE-570E-2967-52EAB025AD01}"/>
              </a:ext>
            </a:extLst>
          </p:cNvPr>
          <p:cNvSpPr/>
          <p:nvPr/>
        </p:nvSpPr>
        <p:spPr>
          <a:xfrm rot="3284358">
            <a:off x="1509445" y="4795294"/>
            <a:ext cx="2277008" cy="1349080"/>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0D978EE-CC2C-CDF4-A84D-1EA596C50183}"/>
              </a:ext>
            </a:extLst>
          </p:cNvPr>
          <p:cNvSpPr txBox="1"/>
          <p:nvPr/>
        </p:nvSpPr>
        <p:spPr>
          <a:xfrm>
            <a:off x="2523780" y="2461947"/>
            <a:ext cx="1278199" cy="461665"/>
          </a:xfrm>
          <a:prstGeom prst="rect">
            <a:avLst/>
          </a:prstGeom>
          <a:noFill/>
        </p:spPr>
        <p:txBody>
          <a:bodyPr wrap="square" rtlCol="0">
            <a:spAutoFit/>
          </a:bodyPr>
          <a:lstStyle/>
          <a:p>
            <a:r>
              <a:rPr lang="en-US" sz="2400" b="1" dirty="0"/>
              <a:t>PSPACE</a:t>
            </a:r>
          </a:p>
        </p:txBody>
      </p:sp>
      <p:sp>
        <p:nvSpPr>
          <p:cNvPr id="10" name="TextBox 9">
            <a:extLst>
              <a:ext uri="{FF2B5EF4-FFF2-40B4-BE49-F238E27FC236}">
                <a16:creationId xmlns:a16="http://schemas.microsoft.com/office/drawing/2014/main" id="{02F118AD-2292-42D1-34C3-A2EE325F66EA}"/>
              </a:ext>
            </a:extLst>
          </p:cNvPr>
          <p:cNvSpPr txBox="1"/>
          <p:nvPr/>
        </p:nvSpPr>
        <p:spPr>
          <a:xfrm>
            <a:off x="2701549" y="3114680"/>
            <a:ext cx="961545" cy="461665"/>
          </a:xfrm>
          <a:prstGeom prst="rect">
            <a:avLst/>
          </a:prstGeom>
          <a:noFill/>
        </p:spPr>
        <p:txBody>
          <a:bodyPr wrap="square" rtlCol="0">
            <a:spAutoFit/>
          </a:bodyPr>
          <a:lstStyle/>
          <a:p>
            <a:r>
              <a:rPr lang="en-US" sz="2400" b="1" dirty="0"/>
              <a:t>QMA</a:t>
            </a:r>
          </a:p>
        </p:txBody>
      </p:sp>
      <p:sp>
        <p:nvSpPr>
          <p:cNvPr id="26" name="TextBox 25">
            <a:extLst>
              <a:ext uri="{FF2B5EF4-FFF2-40B4-BE49-F238E27FC236}">
                <a16:creationId xmlns:a16="http://schemas.microsoft.com/office/drawing/2014/main" id="{4D8B7B5A-8B68-A04D-6CA8-8E094CB5C2CC}"/>
              </a:ext>
            </a:extLst>
          </p:cNvPr>
          <p:cNvSpPr txBox="1"/>
          <p:nvPr/>
        </p:nvSpPr>
        <p:spPr>
          <a:xfrm>
            <a:off x="2062450" y="4699255"/>
            <a:ext cx="639099" cy="461665"/>
          </a:xfrm>
          <a:prstGeom prst="rect">
            <a:avLst/>
          </a:prstGeom>
          <a:noFill/>
        </p:spPr>
        <p:txBody>
          <a:bodyPr wrap="square" rtlCol="0">
            <a:spAutoFit/>
          </a:bodyPr>
          <a:lstStyle/>
          <a:p>
            <a:r>
              <a:rPr lang="en-US" sz="2400" b="1" dirty="0"/>
              <a:t>NP</a:t>
            </a:r>
          </a:p>
        </p:txBody>
      </p:sp>
      <p:sp>
        <p:nvSpPr>
          <p:cNvPr id="27" name="Oval 26">
            <a:extLst>
              <a:ext uri="{FF2B5EF4-FFF2-40B4-BE49-F238E27FC236}">
                <a16:creationId xmlns:a16="http://schemas.microsoft.com/office/drawing/2014/main" id="{AC54D425-09FE-839C-ADEB-601A7076864D}"/>
              </a:ext>
            </a:extLst>
          </p:cNvPr>
          <p:cNvSpPr/>
          <p:nvPr/>
        </p:nvSpPr>
        <p:spPr>
          <a:xfrm rot="8488868">
            <a:off x="2340550" y="4921514"/>
            <a:ext cx="2277008" cy="1349080"/>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9BE0A88-C4B4-2D88-4925-6DB255651CE8}"/>
              </a:ext>
            </a:extLst>
          </p:cNvPr>
          <p:cNvSpPr txBox="1"/>
          <p:nvPr/>
        </p:nvSpPr>
        <p:spPr>
          <a:xfrm>
            <a:off x="3574174" y="4836383"/>
            <a:ext cx="922659" cy="461665"/>
          </a:xfrm>
          <a:prstGeom prst="rect">
            <a:avLst/>
          </a:prstGeom>
          <a:noFill/>
        </p:spPr>
        <p:txBody>
          <a:bodyPr wrap="square" rtlCol="0">
            <a:spAutoFit/>
          </a:bodyPr>
          <a:lstStyle/>
          <a:p>
            <a:r>
              <a:rPr lang="en-US" sz="2400" b="1" dirty="0"/>
              <a:t>BQP</a:t>
            </a:r>
          </a:p>
        </p:txBody>
      </p:sp>
      <p:sp>
        <p:nvSpPr>
          <p:cNvPr id="29" name="Content Placeholder 2">
            <a:extLst>
              <a:ext uri="{FF2B5EF4-FFF2-40B4-BE49-F238E27FC236}">
                <a16:creationId xmlns:a16="http://schemas.microsoft.com/office/drawing/2014/main" id="{F60563F3-CDD3-6733-B6F4-08BD72C9F1A5}"/>
              </a:ext>
            </a:extLst>
          </p:cNvPr>
          <p:cNvSpPr txBox="1">
            <a:spLocks/>
          </p:cNvSpPr>
          <p:nvPr/>
        </p:nvSpPr>
        <p:spPr>
          <a:xfrm>
            <a:off x="7342751" y="1563945"/>
            <a:ext cx="2523144" cy="5366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Problems in QMA</a:t>
            </a:r>
          </a:p>
        </p:txBody>
      </p:sp>
      <mc:AlternateContent xmlns:mc="http://schemas.openxmlformats.org/markup-compatibility/2006">
        <mc:Choice xmlns:a14="http://schemas.microsoft.com/office/drawing/2010/main" Requires="a14">
          <p:sp>
            <p:nvSpPr>
              <p:cNvPr id="30" name="Content Placeholder 2">
                <a:extLst>
                  <a:ext uri="{FF2B5EF4-FFF2-40B4-BE49-F238E27FC236}">
                    <a16:creationId xmlns:a16="http://schemas.microsoft.com/office/drawing/2014/main" id="{0CF533B2-F500-7728-2F9A-736D4661357A}"/>
                  </a:ext>
                </a:extLst>
              </p:cNvPr>
              <p:cNvSpPr txBox="1">
                <a:spLocks/>
              </p:cNvSpPr>
              <p:nvPr/>
            </p:nvSpPr>
            <p:spPr>
              <a:xfrm>
                <a:off x="5688135" y="2315051"/>
                <a:ext cx="6247191" cy="444736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rgbClr val="FFC000"/>
                    </a:solidFill>
                    <a:latin typeface="American Typewriter" panose="02090604020004020304" pitchFamily="18" charset="77"/>
                  </a:rPr>
                  <a:t>LOCAL HAMILTONIANS</a:t>
                </a:r>
                <a:r>
                  <a:rPr lang="en-US" sz="2400" dirty="0"/>
                  <a:t>: Deciding if there exists quantum state with energy </a:t>
                </a:r>
                <a14:m>
                  <m:oMath xmlns:m="http://schemas.openxmlformats.org/officeDocument/2006/math">
                    <m:r>
                      <a:rPr lang="en-US" sz="2400" b="0" i="1" smtClean="0">
                        <a:latin typeface="Cambria Math" panose="02040503050406030204" pitchFamily="18" charset="0"/>
                      </a:rPr>
                      <m:t>≤</m:t>
                    </m:r>
                    <m:r>
                      <a:rPr lang="en-US" sz="2400" b="0" i="1" smtClean="0">
                        <a:latin typeface="Cambria Math" panose="02040503050406030204" pitchFamily="18" charset="0"/>
                      </a:rPr>
                      <m:t>𝛼</m:t>
                    </m:r>
                  </m:oMath>
                </a14:m>
                <a:r>
                  <a:rPr lang="en-US" sz="2400" dirty="0"/>
                  <a:t> or </a:t>
                </a:r>
                <a14:m>
                  <m:oMath xmlns:m="http://schemas.openxmlformats.org/officeDocument/2006/math">
                    <m:r>
                      <a:rPr lang="en-US" sz="2400" b="0" i="1" smtClean="0">
                        <a:latin typeface="Cambria Math" panose="02040503050406030204" pitchFamily="18" charset="0"/>
                      </a:rPr>
                      <m:t>≥</m:t>
                    </m:r>
                    <m:r>
                      <a:rPr lang="en-US" sz="2400" b="0" i="1" smtClean="0">
                        <a:latin typeface="Cambria Math" panose="02040503050406030204" pitchFamily="18" charset="0"/>
                      </a:rPr>
                      <m:t>𝛽</m:t>
                    </m:r>
                  </m:oMath>
                </a14:m>
                <a:r>
                  <a:rPr lang="en-US" sz="2400" dirty="0"/>
                  <a:t> for </a:t>
                </a:r>
                <a14:m>
                  <m:oMath xmlns:m="http://schemas.openxmlformats.org/officeDocument/2006/math">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𝛼</m:t>
                        </m:r>
                        <m:r>
                          <a:rPr lang="en-US" sz="2400" b="0" i="1" smtClean="0">
                            <a:latin typeface="Cambria Math" panose="02040503050406030204" pitchFamily="18" charset="0"/>
                          </a:rPr>
                          <m:t>−</m:t>
                        </m:r>
                        <m:r>
                          <a:rPr lang="en-US" sz="2400" b="0" i="1" smtClean="0">
                            <a:latin typeface="Cambria Math" panose="02040503050406030204" pitchFamily="18" charset="0"/>
                          </a:rPr>
                          <m:t>𝛽</m:t>
                        </m:r>
                      </m:e>
                    </m:d>
                    <m:r>
                      <a:rPr lang="en-US" sz="2400" b="0" i="1" smtClean="0">
                        <a:latin typeface="Cambria Math" panose="02040503050406030204" pitchFamily="18" charset="0"/>
                      </a:rPr>
                      <m:t>≥1/</m:t>
                    </m:r>
                    <m:r>
                      <a:rPr lang="en-US" sz="2400" b="0" i="1" smtClean="0">
                        <a:latin typeface="Cambria Math" panose="02040503050406030204" pitchFamily="18" charset="0"/>
                      </a:rPr>
                      <m:t>𝑝𝑜𝑙𝑦</m:t>
                    </m:r>
                  </m:oMath>
                </a14:m>
                <a:r>
                  <a:rPr lang="en-US" sz="2400" dirty="0"/>
                  <a:t> (QMA-complete).</a:t>
                </a:r>
              </a:p>
              <a:p>
                <a:endParaRPr lang="en-US" sz="2400" dirty="0"/>
              </a:p>
              <a:p>
                <a:r>
                  <a:rPr lang="en-US" sz="2400" dirty="0">
                    <a:solidFill>
                      <a:srgbClr val="FFC000"/>
                    </a:solidFill>
                    <a:latin typeface="American Typewriter" panose="02090604020004020304" pitchFamily="18" charset="77"/>
                  </a:rPr>
                  <a:t>CIRCUIT EQUIVALENCE</a:t>
                </a:r>
                <a:r>
                  <a:rPr lang="en-US" sz="2400" dirty="0"/>
                  <a:t>: Deciding whether two quantum circuits are equivalent </a:t>
                </a:r>
                <a:br>
                  <a:rPr lang="en-US" sz="2400" dirty="0"/>
                </a:br>
                <a:r>
                  <a:rPr lang="en-US" sz="2400" dirty="0"/>
                  <a:t>(co-QMA complete).</a:t>
                </a:r>
              </a:p>
              <a:p>
                <a:endParaRPr lang="en-US" sz="2400" dirty="0"/>
              </a:p>
              <a:p>
                <a:r>
                  <a:rPr lang="en-US" sz="2400" dirty="0">
                    <a:solidFill>
                      <a:srgbClr val="FFC000"/>
                    </a:solidFill>
                    <a:latin typeface="American Typewriter" panose="02090604020004020304" pitchFamily="18" charset="77"/>
                  </a:rPr>
                  <a:t>GROUP NON-MEMBERSHIP</a:t>
                </a:r>
                <a:r>
                  <a:rPr lang="en-US" sz="2400" dirty="0">
                    <a:latin typeface="American Typewriter Condensed" panose="02090606020004020304" pitchFamily="18" charset="77"/>
                  </a:rPr>
                  <a:t>: </a:t>
                </a:r>
                <a:r>
                  <a:rPr lang="en-US" sz="2400" dirty="0"/>
                  <a:t>Deciding whether a given group element is outside of a succinctly presented subgroup (given access to group oracle).</a:t>
                </a:r>
              </a:p>
              <a:p>
                <a:endParaRPr lang="en-US" sz="2400" dirty="0"/>
              </a:p>
              <a:p>
                <a:pPr marL="0" indent="0">
                  <a:buNone/>
                </a:pPr>
                <a:endParaRPr lang="en-US" sz="2400" dirty="0"/>
              </a:p>
              <a:p>
                <a:endParaRPr lang="en-US" sz="2400" dirty="0"/>
              </a:p>
            </p:txBody>
          </p:sp>
        </mc:Choice>
        <mc:Fallback>
          <p:sp>
            <p:nvSpPr>
              <p:cNvPr id="30" name="Content Placeholder 2">
                <a:extLst>
                  <a:ext uri="{FF2B5EF4-FFF2-40B4-BE49-F238E27FC236}">
                    <a16:creationId xmlns:a16="http://schemas.microsoft.com/office/drawing/2014/main" id="{0CF533B2-F500-7728-2F9A-736D4661357A}"/>
                  </a:ext>
                </a:extLst>
              </p:cNvPr>
              <p:cNvSpPr txBox="1">
                <a:spLocks noRot="1" noChangeAspect="1" noMove="1" noResize="1" noEditPoints="1" noAdjustHandles="1" noChangeArrowheads="1" noChangeShapeType="1" noTextEdit="1"/>
              </p:cNvSpPr>
              <p:nvPr/>
            </p:nvSpPr>
            <p:spPr>
              <a:xfrm>
                <a:off x="5688135" y="2315051"/>
                <a:ext cx="6247191" cy="4447362"/>
              </a:xfrm>
              <a:prstGeom prst="rect">
                <a:avLst/>
              </a:prstGeom>
              <a:blipFill>
                <a:blip r:embed="rId2"/>
                <a:stretch>
                  <a:fillRect l="-1217" t="-2849" r="-1826"/>
                </a:stretch>
              </a:blipFill>
            </p:spPr>
            <p:txBody>
              <a:bodyPr/>
              <a:lstStyle/>
              <a:p>
                <a:r>
                  <a:rPr lang="en-US">
                    <a:noFill/>
                  </a:rPr>
                  <a:t> </a:t>
                </a:r>
              </a:p>
            </p:txBody>
          </p:sp>
        </mc:Fallback>
      </mc:AlternateContent>
    </p:spTree>
    <p:extLst>
      <p:ext uri="{BB962C8B-B14F-4D97-AF65-F5344CB8AC3E}">
        <p14:creationId xmlns:p14="http://schemas.microsoft.com/office/powerpoint/2010/main" val="3806477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E492E0-8191-2B27-E708-693193FBC5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DD0A18-7AFE-3B27-81E7-B7E7BAFA901F}"/>
              </a:ext>
            </a:extLst>
          </p:cNvPr>
          <p:cNvSpPr>
            <a:spLocks noGrp="1"/>
          </p:cNvSpPr>
          <p:nvPr>
            <p:ph type="title"/>
          </p:nvPr>
        </p:nvSpPr>
        <p:spPr/>
        <p:txBody>
          <a:bodyPr>
            <a:normAutofit/>
          </a:bodyPr>
          <a:lstStyle/>
          <a:p>
            <a:r>
              <a:rPr lang="en-US" sz="4000" dirty="0"/>
              <a:t>Quantum </a:t>
            </a:r>
            <a:r>
              <a:rPr lang="en-US" sz="4000" dirty="0">
                <a:solidFill>
                  <a:srgbClr val="00B0F0"/>
                </a:solidFill>
              </a:rPr>
              <a:t>Classical</a:t>
            </a:r>
            <a:r>
              <a:rPr lang="en-US" sz="4000" dirty="0"/>
              <a:t> Merlin-Arthur (QCMA)</a:t>
            </a:r>
          </a:p>
        </p:txBody>
      </p:sp>
      <p:sp>
        <p:nvSpPr>
          <p:cNvPr id="5" name="Content Placeholder 2">
            <a:extLst>
              <a:ext uri="{FF2B5EF4-FFF2-40B4-BE49-F238E27FC236}">
                <a16:creationId xmlns:a16="http://schemas.microsoft.com/office/drawing/2014/main" id="{EB92198F-B4CD-72ED-D55A-B27AAAFF1C1A}"/>
              </a:ext>
            </a:extLst>
          </p:cNvPr>
          <p:cNvSpPr txBox="1">
            <a:spLocks/>
          </p:cNvSpPr>
          <p:nvPr/>
        </p:nvSpPr>
        <p:spPr>
          <a:xfrm>
            <a:off x="838200" y="2621448"/>
            <a:ext cx="10515600" cy="10742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400"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0442876-60AE-8B57-9F69-A41EEEA980D0}"/>
                  </a:ext>
                </a:extLst>
              </p:cNvPr>
              <p:cNvSpPr txBox="1">
                <a:spLocks/>
              </p:cNvSpPr>
              <p:nvPr/>
            </p:nvSpPr>
            <p:spPr>
              <a:xfrm>
                <a:off x="757195" y="2791250"/>
                <a:ext cx="10515600" cy="16430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rgbClr val="FFC000"/>
                    </a:solidFill>
                  </a:rPr>
                  <a:t>Formally</a:t>
                </a:r>
                <a:r>
                  <a:rPr lang="en-US" sz="2400" dirty="0"/>
                  <a:t>: </a:t>
                </a:r>
                <a14:m>
                  <m:oMath xmlns:m="http://schemas.openxmlformats.org/officeDocument/2006/math">
                    <m:r>
                      <a:rPr lang="en-US" sz="2400" b="0" i="1" smtClean="0">
                        <a:latin typeface="Cambria Math" panose="02040503050406030204" pitchFamily="18" charset="0"/>
                      </a:rPr>
                      <m:t>𝐿</m:t>
                    </m:r>
                    <m:r>
                      <a:rPr lang="en-US" sz="2400" b="0" i="1" smtClean="0">
                        <a:latin typeface="Cambria Math" panose="02040503050406030204" pitchFamily="18" charset="0"/>
                      </a:rPr>
                      <m:t>∈</m:t>
                    </m:r>
                    <m:r>
                      <m:rPr>
                        <m:sty m:val="p"/>
                      </m:rPr>
                      <a:rPr lang="en-US" sz="2400" dirty="0">
                        <a:latin typeface="Cambria Math" panose="02040503050406030204" pitchFamily="18" charset="0"/>
                      </a:rPr>
                      <m:t>Q</m:t>
                    </m:r>
                    <m:r>
                      <m:rPr>
                        <m:sty m:val="p"/>
                      </m:rPr>
                      <a:rPr lang="en-US" sz="2400" b="0" i="0" dirty="0" smtClean="0">
                        <a:latin typeface="Cambria Math" panose="02040503050406030204" pitchFamily="18" charset="0"/>
                      </a:rPr>
                      <m:t>C</m:t>
                    </m:r>
                    <m:r>
                      <m:rPr>
                        <m:sty m:val="p"/>
                      </m:rPr>
                      <a:rPr lang="en-US" sz="2400" dirty="0">
                        <a:latin typeface="Cambria Math" panose="02040503050406030204" pitchFamily="18" charset="0"/>
                      </a:rPr>
                      <m:t>MA</m:t>
                    </m:r>
                  </m:oMath>
                </a14:m>
                <a:r>
                  <a:rPr lang="en-US" sz="2400" dirty="0"/>
                  <a:t> </a:t>
                </a:r>
                <a:r>
                  <a:rPr lang="en-US" sz="2400" dirty="0" err="1"/>
                  <a:t>iff</a:t>
                </a:r>
                <a:r>
                  <a:rPr lang="en-US" sz="2400" dirty="0"/>
                  <a:t> there exists a poly-time quantum verifier </a:t>
                </a:r>
                <a14:m>
                  <m:oMath xmlns:m="http://schemas.openxmlformats.org/officeDocument/2006/math">
                    <m:r>
                      <a:rPr lang="en-US" sz="2400" b="0" i="1" smtClean="0">
                        <a:latin typeface="Cambria Math" panose="02040503050406030204" pitchFamily="18" charset="0"/>
                      </a:rPr>
                      <m:t>𝑉</m:t>
                    </m:r>
                  </m:oMath>
                </a14:m>
                <a:r>
                  <a:rPr lang="en-US" sz="2400" dirty="0"/>
                  <a:t> such that</a:t>
                </a:r>
              </a:p>
              <a:p>
                <a14:m>
                  <m:oMath xmlns:m="http://schemas.openxmlformats.org/officeDocument/2006/math">
                    <m:r>
                      <a:rPr lang="en-US" sz="2400" i="1">
                        <a:latin typeface="Cambria Math" panose="02040503050406030204" pitchFamily="18" charset="0"/>
                      </a:rPr>
                      <m:t>𝑥</m:t>
                    </m:r>
                    <m:r>
                      <a:rPr lang="en-US" sz="2400" i="1">
                        <a:latin typeface="Cambria Math" panose="02040503050406030204" pitchFamily="18" charset="0"/>
                      </a:rPr>
                      <m:t>∈</m:t>
                    </m:r>
                    <m:r>
                      <a:rPr lang="en-US" sz="2400" i="1">
                        <a:latin typeface="Cambria Math" panose="02040503050406030204" pitchFamily="18" charset="0"/>
                      </a:rPr>
                      <m:t>𝐿</m:t>
                    </m:r>
                  </m:oMath>
                </a14:m>
                <a:r>
                  <a:rPr lang="en-US" sz="2400" dirty="0"/>
                  <a:t> </a:t>
                </a:r>
                <a14:m>
                  <m:oMath xmlns:m="http://schemas.openxmlformats.org/officeDocument/2006/math">
                    <m:r>
                      <a:rPr lang="en-US" sz="2400" i="1">
                        <a:latin typeface="Cambria Math" panose="02040503050406030204" pitchFamily="18" charset="0"/>
                      </a:rPr>
                      <m:t>⟹∃</m:t>
                    </m:r>
                  </m:oMath>
                </a14:m>
                <a:r>
                  <a:rPr lang="en-US" sz="2400" dirty="0"/>
                  <a:t> </a:t>
                </a:r>
                <a:r>
                  <a:rPr lang="en-US" sz="2400" dirty="0">
                    <a:solidFill>
                      <a:srgbClr val="00B0F0"/>
                    </a:solidFill>
                  </a:rPr>
                  <a:t>classical proof </a:t>
                </a:r>
                <a14:m>
                  <m:oMath xmlns:m="http://schemas.openxmlformats.org/officeDocument/2006/math">
                    <m:r>
                      <a:rPr lang="en-US" sz="2400" i="1">
                        <a:latin typeface="Cambria Math" panose="02040503050406030204" pitchFamily="18" charset="0"/>
                      </a:rPr>
                      <m:t>𝑤</m:t>
                    </m:r>
                  </m:oMath>
                </a14:m>
                <a:r>
                  <a:rPr lang="en-US" sz="2400" dirty="0"/>
                  <a:t> where </a:t>
                </a:r>
                <a14:m>
                  <m:oMath xmlns:m="http://schemas.openxmlformats.org/officeDocument/2006/math">
                    <m:r>
                      <a:rPr lang="en-US" sz="2400" i="1">
                        <a:latin typeface="Cambria Math" panose="02040503050406030204" pitchFamily="18" charset="0"/>
                      </a:rPr>
                      <m:t>𝑉</m:t>
                    </m:r>
                    <m:r>
                      <a:rPr lang="en-US" sz="2400" i="1">
                        <a:latin typeface="Cambria Math" panose="02040503050406030204" pitchFamily="18" charset="0"/>
                      </a:rPr>
                      <m:t>(</m:t>
                    </m:r>
                    <m:r>
                      <a:rPr lang="en-US" sz="2400" i="1">
                        <a:latin typeface="Cambria Math" panose="02040503050406030204" pitchFamily="18" charset="0"/>
                      </a:rPr>
                      <m:t>𝑥</m:t>
                    </m:r>
                    <m:r>
                      <a:rPr lang="en-US" sz="2400" i="1">
                        <a:latin typeface="Cambria Math" panose="02040503050406030204" pitchFamily="18" charset="0"/>
                      </a:rPr>
                      <m:t>,</m:t>
                    </m:r>
                    <m:r>
                      <a:rPr lang="en-US" sz="2400" i="1">
                        <a:latin typeface="Cambria Math" panose="02040503050406030204" pitchFamily="18" charset="0"/>
                      </a:rPr>
                      <m:t>𝑤</m:t>
                    </m:r>
                    <m:r>
                      <a:rPr lang="en-US" sz="2400" i="1">
                        <a:latin typeface="Cambria Math" panose="02040503050406030204" pitchFamily="18" charset="0"/>
                      </a:rPr>
                      <m:t>)</m:t>
                    </m:r>
                  </m:oMath>
                </a14:m>
                <a:r>
                  <a:rPr lang="en-US" sz="2400" dirty="0"/>
                  <a:t> accepts </a:t>
                </a:r>
                <a:r>
                  <a:rPr lang="en-US" sz="2400" dirty="0" err="1"/>
                  <a:t>w.h.p</a:t>
                </a:r>
                <a:r>
                  <a:rPr lang="en-US" sz="2400" dirty="0"/>
                  <a:t>.</a:t>
                </a:r>
              </a:p>
              <a:p>
                <a14:m>
                  <m:oMath xmlns:m="http://schemas.openxmlformats.org/officeDocument/2006/math">
                    <m:r>
                      <a:rPr lang="en-US" sz="2400" i="1">
                        <a:latin typeface="Cambria Math" panose="02040503050406030204" pitchFamily="18" charset="0"/>
                      </a:rPr>
                      <m:t>𝑥</m:t>
                    </m:r>
                    <m:r>
                      <a:rPr lang="en-US" sz="2400" i="1">
                        <a:latin typeface="Cambria Math" panose="02040503050406030204" pitchFamily="18" charset="0"/>
                      </a:rPr>
                      <m:t>∉</m:t>
                    </m:r>
                    <m:r>
                      <a:rPr lang="en-US" sz="2400" i="1">
                        <a:latin typeface="Cambria Math" panose="02040503050406030204" pitchFamily="18" charset="0"/>
                      </a:rPr>
                      <m:t>𝐿</m:t>
                    </m:r>
                  </m:oMath>
                </a14:m>
                <a:r>
                  <a:rPr lang="en-US" sz="2400" dirty="0"/>
                  <a:t> </a:t>
                </a:r>
                <a14:m>
                  <m:oMath xmlns:m="http://schemas.openxmlformats.org/officeDocument/2006/math">
                    <m:r>
                      <a:rPr lang="en-US" sz="2400" i="1">
                        <a:latin typeface="Cambria Math" panose="02040503050406030204" pitchFamily="18" charset="0"/>
                      </a:rPr>
                      <m:t>⟹</m:t>
                    </m:r>
                  </m:oMath>
                </a14:m>
                <a:r>
                  <a:rPr lang="en-US" sz="2400" dirty="0"/>
                  <a:t> all </a:t>
                </a:r>
                <a:r>
                  <a:rPr lang="en-US" sz="2400" dirty="0">
                    <a:solidFill>
                      <a:srgbClr val="00B0F0"/>
                    </a:solidFill>
                  </a:rPr>
                  <a:t>classical proofs </a:t>
                </a:r>
                <a14:m>
                  <m:oMath xmlns:m="http://schemas.openxmlformats.org/officeDocument/2006/math">
                    <m:r>
                      <a:rPr lang="en-US" sz="2400" i="1">
                        <a:latin typeface="Cambria Math" panose="02040503050406030204" pitchFamily="18" charset="0"/>
                      </a:rPr>
                      <m:t>𝑤</m:t>
                    </m:r>
                    <m:r>
                      <a:rPr lang="en-US" sz="2400" i="1">
                        <a:latin typeface="Cambria Math" panose="02040503050406030204" pitchFamily="18" charset="0"/>
                      </a:rPr>
                      <m:t> </m:t>
                    </m:r>
                  </m:oMath>
                </a14:m>
                <a:r>
                  <a:rPr lang="en-US" sz="2400" dirty="0"/>
                  <a:t>cause </a:t>
                </a:r>
                <a14:m>
                  <m:oMath xmlns:m="http://schemas.openxmlformats.org/officeDocument/2006/math">
                    <m:r>
                      <a:rPr lang="en-US" sz="2400" i="1">
                        <a:latin typeface="Cambria Math" panose="02040503050406030204" pitchFamily="18" charset="0"/>
                      </a:rPr>
                      <m:t>𝑉</m:t>
                    </m:r>
                    <m:r>
                      <a:rPr lang="en-US" sz="2400" i="1">
                        <a:latin typeface="Cambria Math" panose="02040503050406030204" pitchFamily="18" charset="0"/>
                      </a:rPr>
                      <m:t>(</m:t>
                    </m:r>
                    <m:r>
                      <a:rPr lang="en-US" sz="2400" i="1">
                        <a:latin typeface="Cambria Math" panose="02040503050406030204" pitchFamily="18" charset="0"/>
                      </a:rPr>
                      <m:t>𝑥</m:t>
                    </m:r>
                    <m:r>
                      <a:rPr lang="en-US" sz="2400" i="1">
                        <a:latin typeface="Cambria Math" panose="02040503050406030204" pitchFamily="18" charset="0"/>
                      </a:rPr>
                      <m:t>,</m:t>
                    </m:r>
                    <m:r>
                      <a:rPr lang="en-US" sz="2400" i="1">
                        <a:latin typeface="Cambria Math" panose="02040503050406030204" pitchFamily="18" charset="0"/>
                      </a:rPr>
                      <m:t>𝑤</m:t>
                    </m:r>
                    <m:r>
                      <a:rPr lang="en-US" sz="2400" i="1">
                        <a:latin typeface="Cambria Math" panose="02040503050406030204" pitchFamily="18" charset="0"/>
                      </a:rPr>
                      <m:t>)</m:t>
                    </m:r>
                  </m:oMath>
                </a14:m>
                <a:r>
                  <a:rPr lang="en-US" sz="2400" dirty="0"/>
                  <a:t> to reject </a:t>
                </a:r>
                <a:r>
                  <a:rPr lang="en-US" sz="2400" dirty="0" err="1"/>
                  <a:t>w.h.p</a:t>
                </a:r>
                <a:r>
                  <a:rPr lang="en-US" sz="2400" dirty="0"/>
                  <a:t>.</a:t>
                </a:r>
              </a:p>
            </p:txBody>
          </p:sp>
        </mc:Choice>
        <mc:Fallback xmlns="">
          <p:sp>
            <p:nvSpPr>
              <p:cNvPr id="3" name="Content Placeholder 2">
                <a:extLst>
                  <a:ext uri="{FF2B5EF4-FFF2-40B4-BE49-F238E27FC236}">
                    <a16:creationId xmlns:a16="http://schemas.microsoft.com/office/drawing/2014/main" id="{50442876-60AE-8B57-9F69-A41EEEA980D0}"/>
                  </a:ext>
                </a:extLst>
              </p:cNvPr>
              <p:cNvSpPr txBox="1">
                <a:spLocks noRot="1" noChangeAspect="1" noMove="1" noResize="1" noEditPoints="1" noAdjustHandles="1" noChangeArrowheads="1" noChangeShapeType="1" noTextEdit="1"/>
              </p:cNvSpPr>
              <p:nvPr/>
            </p:nvSpPr>
            <p:spPr>
              <a:xfrm>
                <a:off x="757195" y="2791250"/>
                <a:ext cx="10515600" cy="1643094"/>
              </a:xfrm>
              <a:prstGeom prst="rect">
                <a:avLst/>
              </a:prstGeom>
              <a:blipFill>
                <a:blip r:embed="rId2"/>
                <a:stretch>
                  <a:fillRect l="-844" t="-4615"/>
                </a:stretch>
              </a:blipFill>
            </p:spPr>
            <p:txBody>
              <a:bodyPr/>
              <a:lstStyle/>
              <a:p>
                <a:r>
                  <a:rPr lang="en-US">
                    <a:noFill/>
                  </a:rPr>
                  <a:t> </a:t>
                </a:r>
              </a:p>
            </p:txBody>
          </p:sp>
        </mc:Fallback>
      </mc:AlternateContent>
      <p:pic>
        <p:nvPicPr>
          <p:cNvPr id="4" name="Google Shape;309;p33">
            <a:extLst>
              <a:ext uri="{FF2B5EF4-FFF2-40B4-BE49-F238E27FC236}">
                <a16:creationId xmlns:a16="http://schemas.microsoft.com/office/drawing/2014/main" id="{B255D453-0708-E408-32E6-5A20D2CAF488}"/>
              </a:ext>
            </a:extLst>
          </p:cNvPr>
          <p:cNvPicPr preferRelativeResize="0"/>
          <p:nvPr/>
        </p:nvPicPr>
        <p:blipFill>
          <a:blip r:embed="rId3">
            <a:alphaModFix/>
          </a:blip>
          <a:stretch>
            <a:fillRect/>
          </a:stretch>
        </p:blipFill>
        <p:spPr>
          <a:xfrm>
            <a:off x="2855495" y="4571701"/>
            <a:ext cx="1654700" cy="2142229"/>
          </a:xfrm>
          <a:prstGeom prst="rect">
            <a:avLst/>
          </a:prstGeom>
          <a:noFill/>
          <a:ln>
            <a:noFill/>
          </a:ln>
        </p:spPr>
      </p:pic>
      <p:sp>
        <p:nvSpPr>
          <p:cNvPr id="7" name="TextBox 6">
            <a:extLst>
              <a:ext uri="{FF2B5EF4-FFF2-40B4-BE49-F238E27FC236}">
                <a16:creationId xmlns:a16="http://schemas.microsoft.com/office/drawing/2014/main" id="{40B18F15-7CB9-6DF0-FE93-1D2A5DDEBB3F}"/>
              </a:ext>
            </a:extLst>
          </p:cNvPr>
          <p:cNvSpPr txBox="1"/>
          <p:nvPr/>
        </p:nvSpPr>
        <p:spPr>
          <a:xfrm>
            <a:off x="563033" y="5989632"/>
            <a:ext cx="2292462" cy="646331"/>
          </a:xfrm>
          <a:prstGeom prst="rect">
            <a:avLst/>
          </a:prstGeom>
          <a:noFill/>
        </p:spPr>
        <p:txBody>
          <a:bodyPr wrap="square" rtlCol="0">
            <a:spAutoFit/>
          </a:bodyPr>
          <a:lstStyle/>
          <a:p>
            <a:r>
              <a:rPr lang="en-US" dirty="0"/>
              <a:t>Merlin: All-powerful,</a:t>
            </a:r>
            <a:br>
              <a:rPr lang="en-US" dirty="0"/>
            </a:br>
            <a:r>
              <a:rPr lang="en-US" dirty="0"/>
              <a:t>but </a:t>
            </a:r>
            <a:r>
              <a:rPr lang="en-US" b="1" i="1" dirty="0">
                <a:solidFill>
                  <a:srgbClr val="FF7DFB"/>
                </a:solidFill>
              </a:rPr>
              <a:t>untrusted</a:t>
            </a:r>
            <a:r>
              <a:rPr lang="en-US" dirty="0"/>
              <a:t> prover</a:t>
            </a:r>
          </a:p>
        </p:txBody>
      </p:sp>
      <p:pic>
        <p:nvPicPr>
          <p:cNvPr id="8" name="Picture 2" descr="The Sorcerer's Apprentice&quot; Mickey Mouse Sericel (Walt Disney, | Lot #14192  | Heritage Auctions">
            <a:extLst>
              <a:ext uri="{FF2B5EF4-FFF2-40B4-BE49-F238E27FC236}">
                <a16:creationId xmlns:a16="http://schemas.microsoft.com/office/drawing/2014/main" id="{E59AA1CB-7057-0AE1-42AB-8E9C8D050E2D}"/>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803444" y="5078859"/>
            <a:ext cx="1966823" cy="181272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9C689B1E-5EC4-3081-1C2A-D22DFA107819}"/>
              </a:ext>
            </a:extLst>
          </p:cNvPr>
          <p:cNvSpPr txBox="1"/>
          <p:nvPr/>
        </p:nvSpPr>
        <p:spPr>
          <a:xfrm>
            <a:off x="8770267" y="5989632"/>
            <a:ext cx="2748704" cy="646331"/>
          </a:xfrm>
          <a:prstGeom prst="rect">
            <a:avLst/>
          </a:prstGeom>
          <a:noFill/>
        </p:spPr>
        <p:txBody>
          <a:bodyPr wrap="square" rtlCol="0">
            <a:spAutoFit/>
          </a:bodyPr>
          <a:lstStyle/>
          <a:p>
            <a:r>
              <a:rPr lang="en-US" dirty="0"/>
              <a:t>Arthur: polynomial-time quantum verifier</a:t>
            </a:r>
          </a:p>
        </p:txBody>
      </p:sp>
      <p:sp>
        <p:nvSpPr>
          <p:cNvPr id="10" name="Right Arrow 9">
            <a:extLst>
              <a:ext uri="{FF2B5EF4-FFF2-40B4-BE49-F238E27FC236}">
                <a16:creationId xmlns:a16="http://schemas.microsoft.com/office/drawing/2014/main" id="{42C7C3BB-7681-0F23-D62B-3D7F892F2263}"/>
              </a:ext>
            </a:extLst>
          </p:cNvPr>
          <p:cNvSpPr/>
          <p:nvPr/>
        </p:nvSpPr>
        <p:spPr>
          <a:xfrm>
            <a:off x="4566965" y="5807237"/>
            <a:ext cx="2236479" cy="555117"/>
          </a:xfrm>
          <a:prstGeom prst="righ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72F0ACF6-8F29-1DB8-D0B8-BC95E6C10318}"/>
                  </a:ext>
                </a:extLst>
              </p:cNvPr>
              <p:cNvSpPr txBox="1"/>
              <p:nvPr/>
            </p:nvSpPr>
            <p:spPr>
              <a:xfrm>
                <a:off x="5298643" y="5239319"/>
                <a:ext cx="716352"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𝑤</m:t>
                      </m:r>
                    </m:oMath>
                  </m:oMathPara>
                </a14:m>
                <a:endParaRPr lang="en-US" sz="2800" dirty="0"/>
              </a:p>
            </p:txBody>
          </p:sp>
        </mc:Choice>
        <mc:Fallback xmlns="">
          <p:sp>
            <p:nvSpPr>
              <p:cNvPr id="12" name="TextBox 11">
                <a:extLst>
                  <a:ext uri="{FF2B5EF4-FFF2-40B4-BE49-F238E27FC236}">
                    <a16:creationId xmlns:a16="http://schemas.microsoft.com/office/drawing/2014/main" id="{72F0ACF6-8F29-1DB8-D0B8-BC95E6C10318}"/>
                  </a:ext>
                </a:extLst>
              </p:cNvPr>
              <p:cNvSpPr txBox="1">
                <a:spLocks noRot="1" noChangeAspect="1" noMove="1" noResize="1" noEditPoints="1" noAdjustHandles="1" noChangeArrowheads="1" noChangeShapeType="1" noTextEdit="1"/>
              </p:cNvSpPr>
              <p:nvPr/>
            </p:nvSpPr>
            <p:spPr>
              <a:xfrm>
                <a:off x="5298643" y="5239319"/>
                <a:ext cx="716352" cy="523220"/>
              </a:xfrm>
              <a:prstGeom prst="rect">
                <a:avLst/>
              </a:prstGeom>
              <a:blipFill>
                <a:blip r:embed="rId6"/>
                <a:stretch>
                  <a:fillRect/>
                </a:stretch>
              </a:blipFill>
            </p:spPr>
            <p:txBody>
              <a:bodyPr/>
              <a:lstStyle/>
              <a:p>
                <a:r>
                  <a:rPr lang="en-US">
                    <a:noFill/>
                  </a:rPr>
                  <a:t> </a:t>
                </a:r>
              </a:p>
            </p:txBody>
          </p:sp>
        </mc:Fallback>
      </mc:AlternateContent>
      <p:sp>
        <p:nvSpPr>
          <p:cNvPr id="15" name="Content Placeholder 2">
            <a:extLst>
              <a:ext uri="{FF2B5EF4-FFF2-40B4-BE49-F238E27FC236}">
                <a16:creationId xmlns:a16="http://schemas.microsoft.com/office/drawing/2014/main" id="{5B2DE96D-2A2C-171A-C658-C43B168E4703}"/>
              </a:ext>
            </a:extLst>
          </p:cNvPr>
          <p:cNvSpPr txBox="1">
            <a:spLocks/>
          </p:cNvSpPr>
          <p:nvPr/>
        </p:nvSpPr>
        <p:spPr>
          <a:xfrm>
            <a:off x="757195" y="1543980"/>
            <a:ext cx="10515600" cy="8166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rgbClr val="FFC000"/>
                </a:solidFill>
              </a:rPr>
              <a:t>Informally</a:t>
            </a:r>
            <a:r>
              <a:rPr lang="en-US" sz="2400" dirty="0"/>
              <a:t>: QCMA = problems efficiently verifiable on quantum computers with help of a </a:t>
            </a:r>
            <a:r>
              <a:rPr lang="en-US" sz="2400" b="1" dirty="0">
                <a:solidFill>
                  <a:srgbClr val="00B0F0"/>
                </a:solidFill>
              </a:rPr>
              <a:t>classical</a:t>
            </a:r>
            <a:r>
              <a:rPr lang="en-US" sz="2400" dirty="0"/>
              <a:t> proof.</a:t>
            </a:r>
          </a:p>
        </p:txBody>
      </p:sp>
      <p:pic>
        <p:nvPicPr>
          <p:cNvPr id="17" name="Picture 2" descr="470 Quantum Computing Illustrations &amp; Clip Art - iStock">
            <a:extLst>
              <a:ext uri="{FF2B5EF4-FFF2-40B4-BE49-F238E27FC236}">
                <a16:creationId xmlns:a16="http://schemas.microsoft.com/office/drawing/2014/main" id="{68001F0B-2096-B188-E5B9-22DCB7B0F06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50000"/>
          <a:stretch/>
        </p:blipFill>
        <p:spPr bwMode="auto">
          <a:xfrm>
            <a:off x="8581849" y="4517894"/>
            <a:ext cx="754656" cy="1292286"/>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Straight Arrow Connector 19">
            <a:extLst>
              <a:ext uri="{FF2B5EF4-FFF2-40B4-BE49-F238E27FC236}">
                <a16:creationId xmlns:a16="http://schemas.microsoft.com/office/drawing/2014/main" id="{293C7BDC-A954-8CD8-578A-9A6144E66D53}"/>
              </a:ext>
            </a:extLst>
          </p:cNvPr>
          <p:cNvCxnSpPr>
            <a:cxnSpLocks/>
          </p:cNvCxnSpPr>
          <p:nvPr/>
        </p:nvCxnSpPr>
        <p:spPr>
          <a:xfrm>
            <a:off x="2461029" y="4815612"/>
            <a:ext cx="530956" cy="29526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630263B1-56E0-7F3A-139B-E4FF5E383417}"/>
                  </a:ext>
                </a:extLst>
              </p:cNvPr>
              <p:cNvSpPr txBox="1"/>
              <p:nvPr/>
            </p:nvSpPr>
            <p:spPr>
              <a:xfrm>
                <a:off x="2158519" y="4418389"/>
                <a:ext cx="30251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𝑥</m:t>
                      </m:r>
                    </m:oMath>
                  </m:oMathPara>
                </a14:m>
                <a:endParaRPr lang="en-US" sz="2400" dirty="0"/>
              </a:p>
            </p:txBody>
          </p:sp>
        </mc:Choice>
        <mc:Fallback xmlns="">
          <p:sp>
            <p:nvSpPr>
              <p:cNvPr id="21" name="TextBox 20">
                <a:extLst>
                  <a:ext uri="{FF2B5EF4-FFF2-40B4-BE49-F238E27FC236}">
                    <a16:creationId xmlns:a16="http://schemas.microsoft.com/office/drawing/2014/main" id="{630263B1-56E0-7F3A-139B-E4FF5E383417}"/>
                  </a:ext>
                </a:extLst>
              </p:cNvPr>
              <p:cNvSpPr txBox="1">
                <a:spLocks noRot="1" noChangeAspect="1" noMove="1" noResize="1" noEditPoints="1" noAdjustHandles="1" noChangeArrowheads="1" noChangeShapeType="1" noTextEdit="1"/>
              </p:cNvSpPr>
              <p:nvPr/>
            </p:nvSpPr>
            <p:spPr>
              <a:xfrm>
                <a:off x="2158519" y="4418389"/>
                <a:ext cx="302510" cy="461665"/>
              </a:xfrm>
              <a:prstGeom prst="rect">
                <a:avLst/>
              </a:prstGeom>
              <a:blipFill>
                <a:blip r:embed="rId8"/>
                <a:stretch>
                  <a:fillRect r="-8000"/>
                </a:stretch>
              </a:blipFill>
            </p:spPr>
            <p:txBody>
              <a:bodyPr/>
              <a:lstStyle/>
              <a:p>
                <a:r>
                  <a:rPr lang="en-US">
                    <a:noFill/>
                  </a:rPr>
                  <a:t> </a:t>
                </a:r>
              </a:p>
            </p:txBody>
          </p:sp>
        </mc:Fallback>
      </mc:AlternateContent>
      <p:cxnSp>
        <p:nvCxnSpPr>
          <p:cNvPr id="22" name="Straight Arrow Connector 21">
            <a:extLst>
              <a:ext uri="{FF2B5EF4-FFF2-40B4-BE49-F238E27FC236}">
                <a16:creationId xmlns:a16="http://schemas.microsoft.com/office/drawing/2014/main" id="{7DD6A6DD-425D-AC0A-75CB-61FED15D5459}"/>
              </a:ext>
            </a:extLst>
          </p:cNvPr>
          <p:cNvCxnSpPr>
            <a:cxnSpLocks/>
          </p:cNvCxnSpPr>
          <p:nvPr/>
        </p:nvCxnSpPr>
        <p:spPr>
          <a:xfrm>
            <a:off x="6994645" y="5149384"/>
            <a:ext cx="530956" cy="29526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1A25494F-4415-0C03-40F9-298A26178A34}"/>
                  </a:ext>
                </a:extLst>
              </p:cNvPr>
              <p:cNvSpPr txBox="1"/>
              <p:nvPr/>
            </p:nvSpPr>
            <p:spPr>
              <a:xfrm>
                <a:off x="6692135" y="4752161"/>
                <a:ext cx="30251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𝑥</m:t>
                      </m:r>
                    </m:oMath>
                  </m:oMathPara>
                </a14:m>
                <a:endParaRPr lang="en-US" sz="2400" dirty="0"/>
              </a:p>
            </p:txBody>
          </p:sp>
        </mc:Choice>
        <mc:Fallback xmlns="">
          <p:sp>
            <p:nvSpPr>
              <p:cNvPr id="23" name="TextBox 22">
                <a:extLst>
                  <a:ext uri="{FF2B5EF4-FFF2-40B4-BE49-F238E27FC236}">
                    <a16:creationId xmlns:a16="http://schemas.microsoft.com/office/drawing/2014/main" id="{1A25494F-4415-0C03-40F9-298A26178A34}"/>
                  </a:ext>
                </a:extLst>
              </p:cNvPr>
              <p:cNvSpPr txBox="1">
                <a:spLocks noRot="1" noChangeAspect="1" noMove="1" noResize="1" noEditPoints="1" noAdjustHandles="1" noChangeArrowheads="1" noChangeShapeType="1" noTextEdit="1"/>
              </p:cNvSpPr>
              <p:nvPr/>
            </p:nvSpPr>
            <p:spPr>
              <a:xfrm>
                <a:off x="6692135" y="4752161"/>
                <a:ext cx="302510" cy="461665"/>
              </a:xfrm>
              <a:prstGeom prst="rect">
                <a:avLst/>
              </a:prstGeom>
              <a:blipFill>
                <a:blip r:embed="rId9"/>
                <a:stretch>
                  <a:fillRect r="-8333"/>
                </a:stretch>
              </a:blipFill>
            </p:spPr>
            <p:txBody>
              <a:bodyPr/>
              <a:lstStyle/>
              <a:p>
                <a:r>
                  <a:rPr lang="en-US">
                    <a:noFill/>
                  </a:rPr>
                  <a:t> </a:t>
                </a:r>
              </a:p>
            </p:txBody>
          </p:sp>
        </mc:Fallback>
      </mc:AlternateContent>
    </p:spTree>
    <p:extLst>
      <p:ext uri="{BB962C8B-B14F-4D97-AF65-F5344CB8AC3E}">
        <p14:creationId xmlns:p14="http://schemas.microsoft.com/office/powerpoint/2010/main" val="1927371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9" grpId="0"/>
      <p:bldP spid="10" grpId="0" animBg="1"/>
      <p:bldP spid="12" grpId="0"/>
      <p:bldP spid="21"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80EFD1-923E-A24C-5B1C-4551F30D474E}"/>
            </a:ext>
          </a:extLst>
        </p:cNvPr>
        <p:cNvGrpSpPr/>
        <p:nvPr/>
      </p:nvGrpSpPr>
      <p:grpSpPr>
        <a:xfrm>
          <a:off x="0" y="0"/>
          <a:ext cx="0" cy="0"/>
          <a:chOff x="0" y="0"/>
          <a:chExt cx="0" cy="0"/>
        </a:xfrm>
      </p:grpSpPr>
      <p:sp>
        <p:nvSpPr>
          <p:cNvPr id="4" name="Oval 3">
            <a:extLst>
              <a:ext uri="{FF2B5EF4-FFF2-40B4-BE49-F238E27FC236}">
                <a16:creationId xmlns:a16="http://schemas.microsoft.com/office/drawing/2014/main" id="{2438B487-390B-2082-7197-CF2468109EDF}"/>
              </a:ext>
            </a:extLst>
          </p:cNvPr>
          <p:cNvSpPr/>
          <p:nvPr/>
        </p:nvSpPr>
        <p:spPr>
          <a:xfrm>
            <a:off x="925772" y="2347773"/>
            <a:ext cx="4375484" cy="4145102"/>
          </a:xfrm>
          <a:prstGeom prst="ellipse">
            <a:avLst/>
          </a:prstGeom>
          <a:solidFill>
            <a:schemeClr val="bg1">
              <a:lumMod val="85000"/>
              <a:lumOff val="15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60D143BA-E194-9F6E-7C1F-B6B2EC528CD1}"/>
              </a:ext>
            </a:extLst>
          </p:cNvPr>
          <p:cNvSpPr/>
          <p:nvPr/>
        </p:nvSpPr>
        <p:spPr>
          <a:xfrm>
            <a:off x="1312651" y="2923612"/>
            <a:ext cx="3601725" cy="3569263"/>
          </a:xfrm>
          <a:prstGeom prst="ellipse">
            <a:avLst/>
          </a:prstGeom>
          <a:solidFill>
            <a:schemeClr val="accent5">
              <a:lumMod val="75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32E4E99C-F0C9-7CE1-302D-A8AB3CF3ACA4}"/>
              </a:ext>
            </a:extLst>
          </p:cNvPr>
          <p:cNvSpPr/>
          <p:nvPr/>
        </p:nvSpPr>
        <p:spPr>
          <a:xfrm>
            <a:off x="1465052" y="3641558"/>
            <a:ext cx="3283412" cy="2851317"/>
          </a:xfrm>
          <a:prstGeom prst="ellipse">
            <a:avLst/>
          </a:prstGeom>
          <a:solidFill>
            <a:srgbClr val="002060"/>
          </a:solidFill>
          <a:ln w="3810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B4F455-5685-6D5A-844C-BF7CE168EA77}"/>
              </a:ext>
            </a:extLst>
          </p:cNvPr>
          <p:cNvSpPr>
            <a:spLocks noGrp="1"/>
          </p:cNvSpPr>
          <p:nvPr>
            <p:ph type="title"/>
          </p:nvPr>
        </p:nvSpPr>
        <p:spPr/>
        <p:txBody>
          <a:bodyPr>
            <a:normAutofit/>
          </a:bodyPr>
          <a:lstStyle/>
          <a:p>
            <a:r>
              <a:rPr lang="en-US" sz="4000" dirty="0"/>
              <a:t>Quantum </a:t>
            </a:r>
            <a:r>
              <a:rPr lang="en-US" sz="4000" dirty="0">
                <a:solidFill>
                  <a:srgbClr val="00B0F0"/>
                </a:solidFill>
              </a:rPr>
              <a:t>Classical</a:t>
            </a:r>
            <a:r>
              <a:rPr lang="en-US" sz="4000" dirty="0"/>
              <a:t> Merlin-Arthur (QCMA)</a:t>
            </a:r>
          </a:p>
        </p:txBody>
      </p:sp>
      <p:sp>
        <p:nvSpPr>
          <p:cNvPr id="3" name="Content Placeholder 2">
            <a:extLst>
              <a:ext uri="{FF2B5EF4-FFF2-40B4-BE49-F238E27FC236}">
                <a16:creationId xmlns:a16="http://schemas.microsoft.com/office/drawing/2014/main" id="{C9BB7986-5789-F10B-248E-6C3CF79D9632}"/>
              </a:ext>
            </a:extLst>
          </p:cNvPr>
          <p:cNvSpPr txBox="1">
            <a:spLocks/>
          </p:cNvSpPr>
          <p:nvPr/>
        </p:nvSpPr>
        <p:spPr>
          <a:xfrm>
            <a:off x="1507436" y="1567707"/>
            <a:ext cx="3241028" cy="5366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Complexity landscape</a:t>
            </a:r>
          </a:p>
        </p:txBody>
      </p:sp>
      <p:sp>
        <p:nvSpPr>
          <p:cNvPr id="7" name="Oval 6">
            <a:extLst>
              <a:ext uri="{FF2B5EF4-FFF2-40B4-BE49-F238E27FC236}">
                <a16:creationId xmlns:a16="http://schemas.microsoft.com/office/drawing/2014/main" id="{89112F2E-6B2C-1521-11C9-6ED62E6DB16E}"/>
              </a:ext>
            </a:extLst>
          </p:cNvPr>
          <p:cNvSpPr/>
          <p:nvPr/>
        </p:nvSpPr>
        <p:spPr>
          <a:xfrm rot="3284358">
            <a:off x="1509445" y="4795294"/>
            <a:ext cx="2277008" cy="1349080"/>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C32A59D-44D6-4D28-0F8B-D727AC24E629}"/>
              </a:ext>
            </a:extLst>
          </p:cNvPr>
          <p:cNvSpPr txBox="1"/>
          <p:nvPr/>
        </p:nvSpPr>
        <p:spPr>
          <a:xfrm>
            <a:off x="2523780" y="2461947"/>
            <a:ext cx="1278199" cy="461665"/>
          </a:xfrm>
          <a:prstGeom prst="rect">
            <a:avLst/>
          </a:prstGeom>
          <a:noFill/>
        </p:spPr>
        <p:txBody>
          <a:bodyPr wrap="square" rtlCol="0">
            <a:spAutoFit/>
          </a:bodyPr>
          <a:lstStyle/>
          <a:p>
            <a:r>
              <a:rPr lang="en-US" sz="2400" b="1" dirty="0"/>
              <a:t>PSPACE</a:t>
            </a:r>
          </a:p>
        </p:txBody>
      </p:sp>
      <p:sp>
        <p:nvSpPr>
          <p:cNvPr id="9" name="TextBox 8">
            <a:extLst>
              <a:ext uri="{FF2B5EF4-FFF2-40B4-BE49-F238E27FC236}">
                <a16:creationId xmlns:a16="http://schemas.microsoft.com/office/drawing/2014/main" id="{A80D249B-1CAE-B97A-82DF-B23AE66B41DB}"/>
              </a:ext>
            </a:extLst>
          </p:cNvPr>
          <p:cNvSpPr txBox="1"/>
          <p:nvPr/>
        </p:nvSpPr>
        <p:spPr>
          <a:xfrm>
            <a:off x="2622394" y="3768198"/>
            <a:ext cx="1179585" cy="461665"/>
          </a:xfrm>
          <a:prstGeom prst="rect">
            <a:avLst/>
          </a:prstGeom>
          <a:noFill/>
        </p:spPr>
        <p:txBody>
          <a:bodyPr wrap="square" rtlCol="0">
            <a:spAutoFit/>
          </a:bodyPr>
          <a:lstStyle/>
          <a:p>
            <a:r>
              <a:rPr lang="en-US" sz="2400" b="1" dirty="0"/>
              <a:t>QCMA</a:t>
            </a:r>
          </a:p>
        </p:txBody>
      </p:sp>
      <p:sp>
        <p:nvSpPr>
          <p:cNvPr id="10" name="TextBox 9">
            <a:extLst>
              <a:ext uri="{FF2B5EF4-FFF2-40B4-BE49-F238E27FC236}">
                <a16:creationId xmlns:a16="http://schemas.microsoft.com/office/drawing/2014/main" id="{28DF8DFF-70CB-8C74-ADEF-53533D1D17B5}"/>
              </a:ext>
            </a:extLst>
          </p:cNvPr>
          <p:cNvSpPr txBox="1"/>
          <p:nvPr/>
        </p:nvSpPr>
        <p:spPr>
          <a:xfrm>
            <a:off x="2701549" y="3114680"/>
            <a:ext cx="961545" cy="461665"/>
          </a:xfrm>
          <a:prstGeom prst="rect">
            <a:avLst/>
          </a:prstGeom>
          <a:noFill/>
        </p:spPr>
        <p:txBody>
          <a:bodyPr wrap="square" rtlCol="0">
            <a:spAutoFit/>
          </a:bodyPr>
          <a:lstStyle/>
          <a:p>
            <a:r>
              <a:rPr lang="en-US" sz="2400" b="1" dirty="0"/>
              <a:t>QMA</a:t>
            </a:r>
          </a:p>
        </p:txBody>
      </p:sp>
      <p:sp>
        <p:nvSpPr>
          <p:cNvPr id="26" name="TextBox 25">
            <a:extLst>
              <a:ext uri="{FF2B5EF4-FFF2-40B4-BE49-F238E27FC236}">
                <a16:creationId xmlns:a16="http://schemas.microsoft.com/office/drawing/2014/main" id="{3158B464-2230-DA24-2395-5E1BAA6175DF}"/>
              </a:ext>
            </a:extLst>
          </p:cNvPr>
          <p:cNvSpPr txBox="1"/>
          <p:nvPr/>
        </p:nvSpPr>
        <p:spPr>
          <a:xfrm>
            <a:off x="2062450" y="4699255"/>
            <a:ext cx="639099" cy="461665"/>
          </a:xfrm>
          <a:prstGeom prst="rect">
            <a:avLst/>
          </a:prstGeom>
          <a:noFill/>
        </p:spPr>
        <p:txBody>
          <a:bodyPr wrap="square" rtlCol="0">
            <a:spAutoFit/>
          </a:bodyPr>
          <a:lstStyle/>
          <a:p>
            <a:r>
              <a:rPr lang="en-US" sz="2400" b="1" dirty="0"/>
              <a:t>NP</a:t>
            </a:r>
          </a:p>
        </p:txBody>
      </p:sp>
      <p:sp>
        <p:nvSpPr>
          <p:cNvPr id="27" name="Oval 26">
            <a:extLst>
              <a:ext uri="{FF2B5EF4-FFF2-40B4-BE49-F238E27FC236}">
                <a16:creationId xmlns:a16="http://schemas.microsoft.com/office/drawing/2014/main" id="{B00084DE-98D5-69D9-5B0C-08640DAA6C2B}"/>
              </a:ext>
            </a:extLst>
          </p:cNvPr>
          <p:cNvSpPr/>
          <p:nvPr/>
        </p:nvSpPr>
        <p:spPr>
          <a:xfrm rot="8488868">
            <a:off x="2340550" y="4921514"/>
            <a:ext cx="2277008" cy="1349080"/>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FA97D88-15BC-A8D3-5C15-8116A5C4AC21}"/>
              </a:ext>
            </a:extLst>
          </p:cNvPr>
          <p:cNvSpPr txBox="1"/>
          <p:nvPr/>
        </p:nvSpPr>
        <p:spPr>
          <a:xfrm>
            <a:off x="3574174" y="4836383"/>
            <a:ext cx="922659" cy="461665"/>
          </a:xfrm>
          <a:prstGeom prst="rect">
            <a:avLst/>
          </a:prstGeom>
          <a:noFill/>
        </p:spPr>
        <p:txBody>
          <a:bodyPr wrap="square" rtlCol="0">
            <a:spAutoFit/>
          </a:bodyPr>
          <a:lstStyle/>
          <a:p>
            <a:r>
              <a:rPr lang="en-US" sz="2400" b="1" dirty="0"/>
              <a:t>BQP</a:t>
            </a:r>
          </a:p>
        </p:txBody>
      </p:sp>
      <p:sp>
        <p:nvSpPr>
          <p:cNvPr id="29" name="Content Placeholder 2">
            <a:extLst>
              <a:ext uri="{FF2B5EF4-FFF2-40B4-BE49-F238E27FC236}">
                <a16:creationId xmlns:a16="http://schemas.microsoft.com/office/drawing/2014/main" id="{8D8CE2D5-14B9-1EBE-ADB2-A98F07D90273}"/>
              </a:ext>
            </a:extLst>
          </p:cNvPr>
          <p:cNvSpPr txBox="1">
            <a:spLocks/>
          </p:cNvSpPr>
          <p:nvPr/>
        </p:nvSpPr>
        <p:spPr>
          <a:xfrm>
            <a:off x="7342750" y="1563945"/>
            <a:ext cx="3004407" cy="5366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Problems in QCMA</a:t>
            </a:r>
          </a:p>
        </p:txBody>
      </p:sp>
      <p:sp>
        <p:nvSpPr>
          <p:cNvPr id="30" name="Content Placeholder 2">
            <a:extLst>
              <a:ext uri="{FF2B5EF4-FFF2-40B4-BE49-F238E27FC236}">
                <a16:creationId xmlns:a16="http://schemas.microsoft.com/office/drawing/2014/main" id="{1C323930-08B2-7E49-524B-FF0B2767A6DF}"/>
              </a:ext>
            </a:extLst>
          </p:cNvPr>
          <p:cNvSpPr txBox="1">
            <a:spLocks/>
          </p:cNvSpPr>
          <p:nvPr/>
        </p:nvSpPr>
        <p:spPr>
          <a:xfrm>
            <a:off x="5688135" y="2385483"/>
            <a:ext cx="5935579" cy="41451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rgbClr val="FFC000"/>
                </a:solidFill>
                <a:latin typeface="American Typewriter" panose="02090604020004020304" pitchFamily="18" charset="77"/>
              </a:rPr>
              <a:t>GROUND SPACE CONNECTIVITY</a:t>
            </a:r>
            <a:r>
              <a:rPr lang="en-US" sz="2400" dirty="0"/>
              <a:t>: Given a local Hamiltonian and poly-sized descriptions of two ground states (promised that such descriptions exist), decide if there exists an “energy barrier” between the two states (QCMA complete).</a:t>
            </a:r>
          </a:p>
          <a:p>
            <a:endParaRPr lang="en-US" sz="2400" dirty="0"/>
          </a:p>
          <a:p>
            <a:r>
              <a:rPr lang="en-US" sz="2400" dirty="0">
                <a:solidFill>
                  <a:srgbClr val="FFC000"/>
                </a:solidFill>
                <a:latin typeface="American Typewriter" panose="02090604020004020304" pitchFamily="18" charset="77"/>
              </a:rPr>
              <a:t>GROUP NON-MEMBERSHIP</a:t>
            </a:r>
            <a:r>
              <a:rPr lang="en-US" sz="2400" dirty="0"/>
              <a:t>: Under some group theory assumptions, this problem has a QCMA protocol.</a:t>
            </a:r>
          </a:p>
          <a:p>
            <a:endParaRPr lang="en-US" sz="2400" dirty="0"/>
          </a:p>
          <a:p>
            <a:endParaRPr lang="en-US" sz="2400" dirty="0"/>
          </a:p>
        </p:txBody>
      </p:sp>
    </p:spTree>
    <p:extLst>
      <p:ext uri="{BB962C8B-B14F-4D97-AF65-F5344CB8AC3E}">
        <p14:creationId xmlns:p14="http://schemas.microsoft.com/office/powerpoint/2010/main" val="665464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CB0B2-C180-BFAD-A7D7-54CB9F0EA2BC}"/>
              </a:ext>
            </a:extLst>
          </p:cNvPr>
          <p:cNvSpPr>
            <a:spLocks noGrp="1"/>
          </p:cNvSpPr>
          <p:nvPr>
            <p:ph type="title"/>
          </p:nvPr>
        </p:nvSpPr>
        <p:spPr/>
        <p:txBody>
          <a:bodyPr>
            <a:normAutofit/>
          </a:bodyPr>
          <a:lstStyle/>
          <a:p>
            <a:r>
              <a:rPr lang="en-US" sz="4000" dirty="0"/>
              <a:t>QMA vs. QCMA</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9FF7775-DFC4-9B19-A7D4-63742C5D7F88}"/>
                  </a:ext>
                </a:extLst>
              </p:cNvPr>
              <p:cNvSpPr>
                <a:spLocks noGrp="1"/>
              </p:cNvSpPr>
              <p:nvPr>
                <p:ph idx="1"/>
              </p:nvPr>
            </p:nvSpPr>
            <p:spPr>
              <a:xfrm>
                <a:off x="838200" y="1825625"/>
                <a:ext cx="10515600" cy="4077870"/>
              </a:xfrm>
            </p:spPr>
            <p:txBody>
              <a:bodyPr>
                <a:normAutofit/>
              </a:bodyPr>
              <a:lstStyle/>
              <a:p>
                <a:pPr marL="0" indent="0">
                  <a:buNone/>
                </a:pPr>
                <a:r>
                  <a:rPr lang="en-US" sz="2400" dirty="0"/>
                  <a:t>How useful are quantum proofs? </a:t>
                </a:r>
              </a:p>
              <a:p>
                <a:pPr marL="0" indent="0">
                  <a:buNone/>
                </a:pPr>
                <a:endParaRPr lang="en-US" sz="2400" dirty="0"/>
              </a:p>
              <a:p>
                <a:pPr marL="0" indent="0">
                  <a:buNone/>
                </a:pPr>
                <a:r>
                  <a:rPr lang="en-US" sz="2400" dirty="0"/>
                  <a:t>Although a</a:t>
                </a:r>
                <a:r>
                  <a:rPr lang="en-US" sz="2400" b="0" dirty="0"/>
                  <a:t> </a:t>
                </a:r>
                <a14:m>
                  <m:oMath xmlns:m="http://schemas.openxmlformats.org/officeDocument/2006/math">
                    <m:r>
                      <a:rPr lang="en-US" sz="2400" b="0" i="1" smtClean="0">
                        <a:latin typeface="Cambria Math" panose="02040503050406030204" pitchFamily="18" charset="0"/>
                      </a:rPr>
                      <m:t>𝑛</m:t>
                    </m:r>
                  </m:oMath>
                </a14:m>
                <a:r>
                  <a:rPr lang="en-US" sz="2400" dirty="0"/>
                  <a:t>-qubit state requires </a:t>
                </a:r>
                <a14:m>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2</m:t>
                        </m:r>
                      </m:e>
                      <m:sup>
                        <m:r>
                          <a:rPr lang="en-US" sz="2400" b="0" i="1" smtClean="0">
                            <a:latin typeface="Cambria Math" panose="02040503050406030204" pitchFamily="18" charset="0"/>
                          </a:rPr>
                          <m:t>𝑛</m:t>
                        </m:r>
                      </m:sup>
                    </m:sSup>
                  </m:oMath>
                </a14:m>
                <a:r>
                  <a:rPr lang="en-US" sz="2400" dirty="0"/>
                  <a:t> parameters to specify, it can’t be used to convey more than </a:t>
                </a:r>
                <a14:m>
                  <m:oMath xmlns:m="http://schemas.openxmlformats.org/officeDocument/2006/math">
                    <m:r>
                      <a:rPr lang="en-US" sz="2400" b="0" i="1" smtClean="0">
                        <a:latin typeface="Cambria Math" panose="02040503050406030204" pitchFamily="18" charset="0"/>
                      </a:rPr>
                      <m:t>𝑛</m:t>
                    </m:r>
                  </m:oMath>
                </a14:m>
                <a:r>
                  <a:rPr lang="en-US" sz="2400" dirty="0"/>
                  <a:t> bits of classical information, by </a:t>
                </a:r>
                <a:r>
                  <a:rPr lang="en-US" sz="2400" dirty="0" err="1"/>
                  <a:t>Holevo’s</a:t>
                </a:r>
                <a:r>
                  <a:rPr lang="en-US" sz="2400" dirty="0"/>
                  <a:t> theorem. </a:t>
                </a:r>
              </a:p>
              <a:p>
                <a:pPr marL="0" indent="0">
                  <a:buNone/>
                </a:pPr>
                <a:endParaRPr lang="en-US" sz="2400" dirty="0"/>
              </a:p>
              <a:p>
                <a:pPr marL="0" indent="0">
                  <a:buNone/>
                </a:pPr>
                <a:r>
                  <a:rPr lang="en-US" sz="2400" dirty="0"/>
                  <a:t>Examples of problems where quantum proofs do not appear to help:</a:t>
                </a:r>
              </a:p>
              <a:p>
                <a:r>
                  <a:rPr lang="en-US" sz="2400" dirty="0"/>
                  <a:t>Approximating set size</a:t>
                </a:r>
              </a:p>
              <a:p>
                <a:r>
                  <a:rPr lang="en-US" sz="2400" dirty="0"/>
                  <a:t>Formula </a:t>
                </a:r>
                <a:r>
                  <a:rPr lang="en-US" sz="2400" dirty="0" err="1"/>
                  <a:t>unsatisfiability</a:t>
                </a:r>
                <a:endParaRPr lang="en-US" sz="2400" dirty="0"/>
              </a:p>
              <a:p>
                <a:r>
                  <a:rPr lang="en-US" sz="2400" dirty="0"/>
                  <a:t>Certifying that a black-box function is 1-to-1 rather than 2-to-1.</a:t>
                </a:r>
              </a:p>
              <a:p>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endParaRPr lang="en-US" sz="2400" dirty="0"/>
              </a:p>
              <a:p>
                <a:endParaRPr lang="en-US" sz="2400" dirty="0"/>
              </a:p>
              <a:p>
                <a:endParaRPr lang="en-US" sz="2400" dirty="0"/>
              </a:p>
            </p:txBody>
          </p:sp>
        </mc:Choice>
        <mc:Fallback xmlns="">
          <p:sp>
            <p:nvSpPr>
              <p:cNvPr id="3" name="Content Placeholder 2">
                <a:extLst>
                  <a:ext uri="{FF2B5EF4-FFF2-40B4-BE49-F238E27FC236}">
                    <a16:creationId xmlns:a16="http://schemas.microsoft.com/office/drawing/2014/main" id="{69FF7775-DFC4-9B19-A7D4-63742C5D7F88}"/>
                  </a:ext>
                </a:extLst>
              </p:cNvPr>
              <p:cNvSpPr>
                <a:spLocks noGrp="1" noRot="1" noChangeAspect="1" noMove="1" noResize="1" noEditPoints="1" noAdjustHandles="1" noChangeArrowheads="1" noChangeShapeType="1" noTextEdit="1"/>
              </p:cNvSpPr>
              <p:nvPr>
                <p:ph idx="1"/>
              </p:nvPr>
            </p:nvSpPr>
            <p:spPr>
              <a:xfrm>
                <a:off x="838200" y="1825625"/>
                <a:ext cx="10515600" cy="4077870"/>
              </a:xfrm>
              <a:blipFill>
                <a:blip r:embed="rId2"/>
                <a:stretch>
                  <a:fillRect l="-965" t="-2174" b="-621"/>
                </a:stretch>
              </a:blipFill>
            </p:spPr>
            <p:txBody>
              <a:bodyPr/>
              <a:lstStyle/>
              <a:p>
                <a:r>
                  <a:rPr lang="en-US">
                    <a:noFill/>
                  </a:rPr>
                  <a:t> </a:t>
                </a:r>
              </a:p>
            </p:txBody>
          </p:sp>
        </mc:Fallback>
      </mc:AlternateContent>
    </p:spTree>
    <p:extLst>
      <p:ext uri="{BB962C8B-B14F-4D97-AF65-F5344CB8AC3E}">
        <p14:creationId xmlns:p14="http://schemas.microsoft.com/office/powerpoint/2010/main" val="1686406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7DD2A4-B6E5-6938-4A71-9AA3CFC2CD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FFE845-6442-8CB6-9ACC-C095491999D3}"/>
              </a:ext>
            </a:extLst>
          </p:cNvPr>
          <p:cNvSpPr>
            <a:spLocks noGrp="1"/>
          </p:cNvSpPr>
          <p:nvPr>
            <p:ph type="title"/>
          </p:nvPr>
        </p:nvSpPr>
        <p:spPr/>
        <p:txBody>
          <a:bodyPr>
            <a:normAutofit/>
          </a:bodyPr>
          <a:lstStyle/>
          <a:p>
            <a:r>
              <a:rPr lang="en-US" sz="4000" dirty="0"/>
              <a:t>QMA vs. QCMA</a:t>
            </a:r>
          </a:p>
        </p:txBody>
      </p:sp>
      <p:sp>
        <p:nvSpPr>
          <p:cNvPr id="3" name="Content Placeholder 2">
            <a:extLst>
              <a:ext uri="{FF2B5EF4-FFF2-40B4-BE49-F238E27FC236}">
                <a16:creationId xmlns:a16="http://schemas.microsoft.com/office/drawing/2014/main" id="{695D12F0-3127-ECCD-C0ED-1CC26669021D}"/>
              </a:ext>
            </a:extLst>
          </p:cNvPr>
          <p:cNvSpPr>
            <a:spLocks noGrp="1"/>
          </p:cNvSpPr>
          <p:nvPr>
            <p:ph idx="1"/>
          </p:nvPr>
        </p:nvSpPr>
        <p:spPr>
          <a:xfrm>
            <a:off x="838200" y="1825625"/>
            <a:ext cx="10515600" cy="693640"/>
          </a:xfrm>
        </p:spPr>
        <p:txBody>
          <a:bodyPr>
            <a:normAutofit/>
          </a:bodyPr>
          <a:lstStyle/>
          <a:p>
            <a:pPr marL="0" indent="0">
              <a:buNone/>
            </a:pPr>
            <a:r>
              <a:rPr lang="en-US" sz="2400" dirty="0"/>
              <a:t>If QMA = QCMA, quantum proofs can be efficiently replaced by classical proofs.</a:t>
            </a:r>
          </a:p>
          <a:p>
            <a:pPr marL="0" indent="0">
              <a:buNone/>
            </a:pPr>
            <a:endParaRPr lang="en-US" sz="2400" dirty="0"/>
          </a:p>
          <a:p>
            <a:endParaRPr lang="en-US" sz="2400" dirty="0"/>
          </a:p>
          <a:p>
            <a:endParaRPr lang="en-US" sz="2400" dirty="0"/>
          </a:p>
        </p:txBody>
      </p:sp>
      <p:sp>
        <p:nvSpPr>
          <p:cNvPr id="5" name="TextBox 4">
            <a:extLst>
              <a:ext uri="{FF2B5EF4-FFF2-40B4-BE49-F238E27FC236}">
                <a16:creationId xmlns:a16="http://schemas.microsoft.com/office/drawing/2014/main" id="{8901F538-E503-B06F-3287-783A9825A130}"/>
              </a:ext>
            </a:extLst>
          </p:cNvPr>
          <p:cNvSpPr txBox="1"/>
          <p:nvPr/>
        </p:nvSpPr>
        <p:spPr>
          <a:xfrm>
            <a:off x="838200" y="2846019"/>
            <a:ext cx="10515600" cy="2985433"/>
          </a:xfrm>
          <a:prstGeom prst="rect">
            <a:avLst/>
          </a:prstGeom>
          <a:noFill/>
        </p:spPr>
        <p:txBody>
          <a:bodyPr wrap="square">
            <a:spAutoFit/>
          </a:bodyPr>
          <a:lstStyle/>
          <a:p>
            <a:pPr marL="0" indent="0">
              <a:buNone/>
            </a:pPr>
            <a:r>
              <a:rPr lang="en-US" sz="2400" dirty="0"/>
              <a:t>Consequences:</a:t>
            </a:r>
          </a:p>
          <a:p>
            <a:pPr marL="0" indent="0">
              <a:buNone/>
            </a:pPr>
            <a:endParaRPr lang="en-US" sz="2400" dirty="0"/>
          </a:p>
          <a:p>
            <a:pPr marL="342900" indent="-342900">
              <a:buFont typeface="Arial" panose="020B0604020202020204" pitchFamily="34" charset="0"/>
              <a:buChar char="•"/>
            </a:pPr>
            <a:r>
              <a:rPr lang="en-US" sz="2400" dirty="0"/>
              <a:t>Ground states of local Hamiltonians have efficiently checkable classical descriptions. This implies that physically-relevant quantum systems have ground states with limited complexity.</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400" dirty="0"/>
              <a:t>If two quantum circuits behave differently, then there is a polynomial-size classical witness of this fact.</a:t>
            </a:r>
          </a:p>
        </p:txBody>
      </p:sp>
    </p:spTree>
    <p:extLst>
      <p:ext uri="{BB962C8B-B14F-4D97-AF65-F5344CB8AC3E}">
        <p14:creationId xmlns:p14="http://schemas.microsoft.com/office/powerpoint/2010/main" val="21310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CE9A9E-3256-0BC9-28BC-6FB72A71AC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79D1C1-9186-570C-19C3-F809ED70FA85}"/>
              </a:ext>
            </a:extLst>
          </p:cNvPr>
          <p:cNvSpPr>
            <a:spLocks noGrp="1"/>
          </p:cNvSpPr>
          <p:nvPr>
            <p:ph type="title"/>
          </p:nvPr>
        </p:nvSpPr>
        <p:spPr/>
        <p:txBody>
          <a:bodyPr>
            <a:normAutofit/>
          </a:bodyPr>
          <a:lstStyle/>
          <a:p>
            <a:r>
              <a:rPr lang="en-US" sz="4000" dirty="0"/>
              <a:t>QMA vs. QCMA</a:t>
            </a:r>
          </a:p>
        </p:txBody>
      </p:sp>
      <p:sp>
        <p:nvSpPr>
          <p:cNvPr id="3" name="Content Placeholder 2">
            <a:extLst>
              <a:ext uri="{FF2B5EF4-FFF2-40B4-BE49-F238E27FC236}">
                <a16:creationId xmlns:a16="http://schemas.microsoft.com/office/drawing/2014/main" id="{CC659D6F-9E0D-7653-F9FF-EA5405290B88}"/>
              </a:ext>
            </a:extLst>
          </p:cNvPr>
          <p:cNvSpPr>
            <a:spLocks noGrp="1"/>
          </p:cNvSpPr>
          <p:nvPr>
            <p:ph idx="1"/>
          </p:nvPr>
        </p:nvSpPr>
        <p:spPr>
          <a:xfrm>
            <a:off x="838200" y="1825625"/>
            <a:ext cx="10515600" cy="901533"/>
          </a:xfrm>
        </p:spPr>
        <p:txBody>
          <a:bodyPr>
            <a:normAutofit/>
          </a:bodyPr>
          <a:lstStyle/>
          <a:p>
            <a:pPr marL="0" indent="0">
              <a:buNone/>
            </a:pPr>
            <a:r>
              <a:rPr lang="en-US" sz="2400" dirty="0"/>
              <a:t>If QMA ≠ QCMA, then quantum proofs allow for verification of more complex statements than classical proofs.</a:t>
            </a:r>
          </a:p>
          <a:p>
            <a:endParaRPr lang="en-US" sz="2400" dirty="0"/>
          </a:p>
          <a:p>
            <a:endParaRPr lang="en-US" sz="2400" dirty="0"/>
          </a:p>
        </p:txBody>
      </p:sp>
      <p:sp>
        <p:nvSpPr>
          <p:cNvPr id="4" name="Content Placeholder 2">
            <a:extLst>
              <a:ext uri="{FF2B5EF4-FFF2-40B4-BE49-F238E27FC236}">
                <a16:creationId xmlns:a16="http://schemas.microsoft.com/office/drawing/2014/main" id="{34D40E6A-0F63-B6D5-4110-96C1377D42A1}"/>
              </a:ext>
            </a:extLst>
          </p:cNvPr>
          <p:cNvSpPr txBox="1">
            <a:spLocks/>
          </p:cNvSpPr>
          <p:nvPr/>
        </p:nvSpPr>
        <p:spPr>
          <a:xfrm>
            <a:off x="838200" y="3229310"/>
            <a:ext cx="10515600" cy="23373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t>Unconditionally separating QCMA from QMA is, of course, difficult.</a:t>
            </a:r>
          </a:p>
          <a:p>
            <a:pPr marL="0" indent="0">
              <a:buFont typeface="Arial" panose="020B0604020202020204" pitchFamily="34" charset="0"/>
              <a:buNone/>
            </a:pPr>
            <a:endParaRPr lang="en-US" sz="2400" dirty="0"/>
          </a:p>
          <a:p>
            <a:pPr marL="0" indent="0">
              <a:buFont typeface="Arial" panose="020B0604020202020204" pitchFamily="34" charset="0"/>
              <a:buNone/>
            </a:pPr>
            <a:r>
              <a:rPr lang="en-US" sz="2400" dirty="0"/>
              <a:t>The next best thing is to find </a:t>
            </a:r>
            <a:r>
              <a:rPr lang="en-US" sz="2400" b="1" i="1" dirty="0">
                <a:solidFill>
                  <a:srgbClr val="FFFF00"/>
                </a:solidFill>
              </a:rPr>
              <a:t>oracle evidence </a:t>
            </a:r>
            <a:r>
              <a:rPr lang="en-US" sz="2400" dirty="0"/>
              <a:t>that they are different.</a:t>
            </a:r>
          </a:p>
          <a:p>
            <a:pPr marL="0" indent="0">
              <a:buFont typeface="Arial" panose="020B0604020202020204" pitchFamily="34" charset="0"/>
              <a:buNone/>
            </a:pPr>
            <a:endParaRPr lang="en-US" sz="2400" dirty="0"/>
          </a:p>
          <a:p>
            <a:endParaRPr lang="en-US" sz="2400" dirty="0"/>
          </a:p>
          <a:p>
            <a:endParaRPr lang="en-US" sz="2400" dirty="0"/>
          </a:p>
        </p:txBody>
      </p:sp>
    </p:spTree>
    <p:extLst>
      <p:ext uri="{BB962C8B-B14F-4D97-AF65-F5344CB8AC3E}">
        <p14:creationId xmlns:p14="http://schemas.microsoft.com/office/powerpoint/2010/main" val="506781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629A28-D164-6F73-E902-2974CC321746}"/>
              </a:ext>
            </a:extLst>
          </p:cNvPr>
          <p:cNvSpPr>
            <a:spLocks noGrp="1"/>
          </p:cNvSpPr>
          <p:nvPr>
            <p:ph type="title"/>
          </p:nvPr>
        </p:nvSpPr>
        <p:spPr>
          <a:xfrm>
            <a:off x="831850" y="1736726"/>
            <a:ext cx="10515600" cy="2852737"/>
          </a:xfrm>
        </p:spPr>
        <p:txBody>
          <a:bodyPr/>
          <a:lstStyle/>
          <a:p>
            <a:r>
              <a:rPr lang="en-US" dirty="0"/>
              <a:t>Oracle separations of </a:t>
            </a:r>
            <a:br>
              <a:rPr lang="en-US" dirty="0">
                <a:solidFill>
                  <a:schemeClr val="accent6">
                    <a:lumMod val="40000"/>
                    <a:lumOff val="60000"/>
                  </a:schemeClr>
                </a:solidFill>
              </a:rPr>
            </a:br>
            <a:r>
              <a:rPr lang="en-US" dirty="0">
                <a:solidFill>
                  <a:srgbClr val="FFC000"/>
                </a:solidFill>
              </a:rPr>
              <a:t>QMA from QCMA</a:t>
            </a:r>
          </a:p>
        </p:txBody>
      </p:sp>
      <p:sp>
        <p:nvSpPr>
          <p:cNvPr id="5" name="Text Placeholder 4">
            <a:extLst>
              <a:ext uri="{FF2B5EF4-FFF2-40B4-BE49-F238E27FC236}">
                <a16:creationId xmlns:a16="http://schemas.microsoft.com/office/drawing/2014/main" id="{E17D9A27-4421-007E-C3C5-6219C1E0991A}"/>
              </a:ext>
            </a:extLst>
          </p:cNvPr>
          <p:cNvSpPr>
            <a:spLocks noGrp="1"/>
          </p:cNvSpPr>
          <p:nvPr>
            <p:ph type="body" idx="1"/>
          </p:nvPr>
        </p:nvSpPr>
        <p:spPr/>
        <p:txBody>
          <a:bodyPr/>
          <a:lstStyle/>
          <a:p>
            <a:endParaRPr lang="en-US" dirty="0">
              <a:solidFill>
                <a:srgbClr val="FFC000"/>
              </a:solidFill>
            </a:endParaRPr>
          </a:p>
        </p:txBody>
      </p:sp>
    </p:spTree>
    <p:extLst>
      <p:ext uri="{BB962C8B-B14F-4D97-AF65-F5344CB8AC3E}">
        <p14:creationId xmlns:p14="http://schemas.microsoft.com/office/powerpoint/2010/main" val="17889641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6AD9902D-2310-5D7A-4370-6A453306949F}"/>
              </a:ext>
            </a:extLst>
          </p:cNvPr>
          <p:cNvSpPr txBox="1">
            <a:spLocks/>
          </p:cNvSpPr>
          <p:nvPr/>
        </p:nvSpPr>
        <p:spPr>
          <a:xfrm>
            <a:off x="838200" y="1690687"/>
            <a:ext cx="10515600" cy="41913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t>We consider oracle models of QMA and QCMA where the input to the verifier is an </a:t>
            </a:r>
            <a:r>
              <a:rPr lang="en-US" sz="2400" b="1" i="1" dirty="0">
                <a:solidFill>
                  <a:srgbClr val="FFFF00"/>
                </a:solidFill>
              </a:rPr>
              <a:t>oracle</a:t>
            </a:r>
            <a:r>
              <a:rPr lang="en-US" sz="2400" dirty="0"/>
              <a:t> which must be queried.</a:t>
            </a:r>
          </a:p>
          <a:p>
            <a:pPr marL="0" indent="0">
              <a:buFont typeface="Arial" panose="020B0604020202020204" pitchFamily="34" charset="0"/>
              <a:buNone/>
            </a:pPr>
            <a:endParaRPr lang="en-US" sz="2400" dirty="0"/>
          </a:p>
          <a:p>
            <a:pPr marL="0" indent="0">
              <a:buNone/>
            </a:pPr>
            <a:r>
              <a:rPr lang="en-US" sz="2400" dirty="0"/>
              <a:t>Complexity parameters measured in terms of oracle size</a:t>
            </a:r>
          </a:p>
          <a:p>
            <a:pPr marL="457200" indent="-457200">
              <a:buFont typeface="Arial" panose="020B0604020202020204" pitchFamily="34" charset="0"/>
              <a:buAutoNum type="arabicPeriod"/>
            </a:pPr>
            <a:r>
              <a:rPr lang="en-US" sz="2400" dirty="0"/>
              <a:t># of queries made by verifier</a:t>
            </a:r>
          </a:p>
          <a:p>
            <a:pPr marL="457200" indent="-457200">
              <a:buFont typeface="Arial" panose="020B0604020202020204" pitchFamily="34" charset="0"/>
              <a:buAutoNum type="arabicPeriod"/>
            </a:pPr>
            <a:r>
              <a:rPr lang="en-US" sz="2400" dirty="0"/>
              <a:t>size of proof received by verifier</a:t>
            </a:r>
          </a:p>
          <a:p>
            <a:pPr marL="457200" indent="-457200">
              <a:buFont typeface="Arial" panose="020B0604020202020204" pitchFamily="34" charset="0"/>
              <a:buAutoNum type="arabicPeriod"/>
            </a:pPr>
            <a:endParaRPr lang="en-US" sz="2400" dirty="0"/>
          </a:p>
          <a:p>
            <a:pPr marL="457200" indent="-457200">
              <a:buFont typeface="Arial" panose="020B0604020202020204" pitchFamily="34" charset="0"/>
              <a:buAutoNum type="arabicPeriod"/>
            </a:pPr>
            <a:endParaRPr lang="en-US" sz="2400" dirty="0"/>
          </a:p>
        </p:txBody>
      </p:sp>
      <p:sp>
        <p:nvSpPr>
          <p:cNvPr id="13" name="Title 12">
            <a:extLst>
              <a:ext uri="{FF2B5EF4-FFF2-40B4-BE49-F238E27FC236}">
                <a16:creationId xmlns:a16="http://schemas.microsoft.com/office/drawing/2014/main" id="{12B04646-F1CD-20DE-FB89-B83CF26E36B2}"/>
              </a:ext>
            </a:extLst>
          </p:cNvPr>
          <p:cNvSpPr>
            <a:spLocks noGrp="1"/>
          </p:cNvSpPr>
          <p:nvPr>
            <p:ph type="title"/>
          </p:nvPr>
        </p:nvSpPr>
        <p:spPr/>
        <p:txBody>
          <a:bodyPr/>
          <a:lstStyle/>
          <a:p>
            <a:r>
              <a:rPr lang="en-US" dirty="0"/>
              <a:t>Oracle QMA and QCMA</a:t>
            </a:r>
          </a:p>
        </p:txBody>
      </p:sp>
      <p:pic>
        <p:nvPicPr>
          <p:cNvPr id="26" name="Google Shape;309;p33">
            <a:extLst>
              <a:ext uri="{FF2B5EF4-FFF2-40B4-BE49-F238E27FC236}">
                <a16:creationId xmlns:a16="http://schemas.microsoft.com/office/drawing/2014/main" id="{1963E0DD-DA3E-833D-3C98-C661CE668285}"/>
              </a:ext>
            </a:extLst>
          </p:cNvPr>
          <p:cNvPicPr preferRelativeResize="0"/>
          <p:nvPr/>
        </p:nvPicPr>
        <p:blipFill>
          <a:blip r:embed="rId2">
            <a:alphaModFix/>
          </a:blip>
          <a:stretch>
            <a:fillRect/>
          </a:stretch>
        </p:blipFill>
        <p:spPr>
          <a:xfrm>
            <a:off x="6345142" y="4571701"/>
            <a:ext cx="1654700" cy="2142229"/>
          </a:xfrm>
          <a:prstGeom prst="rect">
            <a:avLst/>
          </a:prstGeom>
          <a:noFill/>
          <a:ln>
            <a:noFill/>
          </a:ln>
        </p:spPr>
      </p:pic>
      <p:pic>
        <p:nvPicPr>
          <p:cNvPr id="28" name="Picture 2" descr="The Sorcerer's Apprentice&quot; Mickey Mouse Sericel (Walt Disney, | Lot #14192  | Heritage Auctions">
            <a:extLst>
              <a:ext uri="{FF2B5EF4-FFF2-40B4-BE49-F238E27FC236}">
                <a16:creationId xmlns:a16="http://schemas.microsoft.com/office/drawing/2014/main" id="{2416A177-058B-3B0E-82A2-58811BF12FF5}"/>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293091" y="5078859"/>
            <a:ext cx="1966823" cy="1812723"/>
          </a:xfrm>
          <a:prstGeom prst="rect">
            <a:avLst/>
          </a:prstGeom>
          <a:noFill/>
          <a:extLst>
            <a:ext uri="{909E8E84-426E-40DD-AFC4-6F175D3DCCD1}">
              <a14:hiddenFill xmlns:a14="http://schemas.microsoft.com/office/drawing/2010/main">
                <a:solidFill>
                  <a:srgbClr val="FFFFFF"/>
                </a:solidFill>
              </a14:hiddenFill>
            </a:ext>
          </a:extLst>
        </p:spPr>
      </p:pic>
      <p:sp>
        <p:nvSpPr>
          <p:cNvPr id="30" name="Right Arrow 29">
            <a:extLst>
              <a:ext uri="{FF2B5EF4-FFF2-40B4-BE49-F238E27FC236}">
                <a16:creationId xmlns:a16="http://schemas.microsoft.com/office/drawing/2014/main" id="{678B0CE0-E225-2BAD-464B-121BC95E1F7D}"/>
              </a:ext>
            </a:extLst>
          </p:cNvPr>
          <p:cNvSpPr/>
          <p:nvPr/>
        </p:nvSpPr>
        <p:spPr>
          <a:xfrm>
            <a:off x="8056612" y="5807237"/>
            <a:ext cx="2236479" cy="555117"/>
          </a:xfrm>
          <a:prstGeom prst="righ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35BB7E25-1E36-FDDF-95FC-5BF7BD03396C}"/>
                  </a:ext>
                </a:extLst>
              </p:cNvPr>
              <p:cNvSpPr txBox="1"/>
              <p:nvPr/>
            </p:nvSpPr>
            <p:spPr>
              <a:xfrm>
                <a:off x="8788290" y="5239319"/>
                <a:ext cx="716352"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m:t>
                      </m:r>
                      <m:r>
                        <a:rPr lang="en-US" sz="2800" i="1">
                          <a:latin typeface="Cambria Math" panose="02040503050406030204" pitchFamily="18" charset="0"/>
                        </a:rPr>
                        <m:t>𝜓</m:t>
                      </m:r>
                      <m:r>
                        <a:rPr lang="en-US" sz="2800" i="1">
                          <a:latin typeface="Cambria Math" panose="02040503050406030204" pitchFamily="18" charset="0"/>
                        </a:rPr>
                        <m:t>⟩</m:t>
                      </m:r>
                    </m:oMath>
                  </m:oMathPara>
                </a14:m>
                <a:endParaRPr lang="en-US" sz="2800" dirty="0"/>
              </a:p>
            </p:txBody>
          </p:sp>
        </mc:Choice>
        <mc:Fallback xmlns="">
          <p:sp>
            <p:nvSpPr>
              <p:cNvPr id="31" name="TextBox 30">
                <a:extLst>
                  <a:ext uri="{FF2B5EF4-FFF2-40B4-BE49-F238E27FC236}">
                    <a16:creationId xmlns:a16="http://schemas.microsoft.com/office/drawing/2014/main" id="{35BB7E25-1E36-FDDF-95FC-5BF7BD03396C}"/>
                  </a:ext>
                </a:extLst>
              </p:cNvPr>
              <p:cNvSpPr txBox="1">
                <a:spLocks noRot="1" noChangeAspect="1" noMove="1" noResize="1" noEditPoints="1" noAdjustHandles="1" noChangeArrowheads="1" noChangeShapeType="1" noTextEdit="1"/>
              </p:cNvSpPr>
              <p:nvPr/>
            </p:nvSpPr>
            <p:spPr>
              <a:xfrm>
                <a:off x="8788290" y="5239319"/>
                <a:ext cx="716352" cy="523220"/>
              </a:xfrm>
              <a:prstGeom prst="rect">
                <a:avLst/>
              </a:prstGeom>
              <a:blipFill>
                <a:blip r:embed="rId5"/>
                <a:stretch>
                  <a:fillRect l="-8772" r="-8772" b="-21429"/>
                </a:stretch>
              </a:blipFill>
            </p:spPr>
            <p:txBody>
              <a:bodyPr/>
              <a:lstStyle/>
              <a:p>
                <a:r>
                  <a:rPr lang="en-US">
                    <a:noFill/>
                  </a:rPr>
                  <a:t> </a:t>
                </a:r>
              </a:p>
            </p:txBody>
          </p:sp>
        </mc:Fallback>
      </mc:AlternateContent>
      <p:cxnSp>
        <p:nvCxnSpPr>
          <p:cNvPr id="40" name="Straight Arrow Connector 39">
            <a:extLst>
              <a:ext uri="{FF2B5EF4-FFF2-40B4-BE49-F238E27FC236}">
                <a16:creationId xmlns:a16="http://schemas.microsoft.com/office/drawing/2014/main" id="{235C5087-C46D-EA9C-13F7-63F108E00848}"/>
              </a:ext>
            </a:extLst>
          </p:cNvPr>
          <p:cNvCxnSpPr>
            <a:cxnSpLocks/>
          </p:cNvCxnSpPr>
          <p:nvPr/>
        </p:nvCxnSpPr>
        <p:spPr>
          <a:xfrm flipV="1">
            <a:off x="7672186" y="4000350"/>
            <a:ext cx="1356264" cy="820932"/>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1A23C199-70EA-72CD-2763-9B550D1F8AA0}"/>
              </a:ext>
            </a:extLst>
          </p:cNvPr>
          <p:cNvCxnSpPr>
            <a:cxnSpLocks/>
          </p:cNvCxnSpPr>
          <p:nvPr/>
        </p:nvCxnSpPr>
        <p:spPr>
          <a:xfrm flipH="1" flipV="1">
            <a:off x="10415057" y="4000350"/>
            <a:ext cx="774915" cy="1225658"/>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BA8B717E-63CE-F664-4478-78B220EC35DA}"/>
              </a:ext>
            </a:extLst>
          </p:cNvPr>
          <p:cNvSpPr/>
          <p:nvPr/>
        </p:nvSpPr>
        <p:spPr>
          <a:xfrm>
            <a:off x="9192278" y="3429000"/>
            <a:ext cx="1058951" cy="1142701"/>
          </a:xfrm>
          <a:prstGeom prst="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2620F75E-2845-E014-00DC-CF18664D89FA}"/>
              </a:ext>
            </a:extLst>
          </p:cNvPr>
          <p:cNvSpPr txBox="1"/>
          <p:nvPr/>
        </p:nvSpPr>
        <p:spPr>
          <a:xfrm>
            <a:off x="9343990" y="3815684"/>
            <a:ext cx="938672" cy="369332"/>
          </a:xfrm>
          <a:prstGeom prst="rect">
            <a:avLst/>
          </a:prstGeom>
          <a:noFill/>
        </p:spPr>
        <p:txBody>
          <a:bodyPr wrap="square" rtlCol="0">
            <a:spAutoFit/>
          </a:bodyPr>
          <a:lstStyle/>
          <a:p>
            <a:r>
              <a:rPr lang="en-US" dirty="0"/>
              <a:t>oracle</a:t>
            </a:r>
          </a:p>
        </p:txBody>
      </p:sp>
      <p:sp>
        <p:nvSpPr>
          <p:cNvPr id="49" name="TextBox 48">
            <a:extLst>
              <a:ext uri="{FF2B5EF4-FFF2-40B4-BE49-F238E27FC236}">
                <a16:creationId xmlns:a16="http://schemas.microsoft.com/office/drawing/2014/main" id="{9D21B1FD-A18D-AB3D-76F0-9584A81EB396}"/>
              </a:ext>
            </a:extLst>
          </p:cNvPr>
          <p:cNvSpPr txBox="1"/>
          <p:nvPr/>
        </p:nvSpPr>
        <p:spPr>
          <a:xfrm>
            <a:off x="818720" y="4875708"/>
            <a:ext cx="5353488" cy="830997"/>
          </a:xfrm>
          <a:prstGeom prst="rect">
            <a:avLst/>
          </a:prstGeom>
          <a:noFill/>
        </p:spPr>
        <p:txBody>
          <a:bodyPr wrap="square" rtlCol="0">
            <a:spAutoFit/>
          </a:bodyPr>
          <a:lstStyle/>
          <a:p>
            <a:r>
              <a:rPr lang="en-US" sz="2400" dirty="0"/>
              <a:t>The verifier’s task is to decide whether the oracle satisfies some property.</a:t>
            </a:r>
          </a:p>
        </p:txBody>
      </p:sp>
    </p:spTree>
    <p:extLst>
      <p:ext uri="{BB962C8B-B14F-4D97-AF65-F5344CB8AC3E}">
        <p14:creationId xmlns:p14="http://schemas.microsoft.com/office/powerpoint/2010/main" val="33969175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509411-2758-F409-9BEF-E8425C6793FE}"/>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0F77F856-C4E1-D65D-2FB9-7E1C82ED9F66}"/>
                  </a:ext>
                </a:extLst>
              </p:cNvPr>
              <p:cNvSpPr txBox="1">
                <a:spLocks/>
              </p:cNvSpPr>
              <p:nvPr/>
            </p:nvSpPr>
            <p:spPr>
              <a:xfrm>
                <a:off x="838200" y="1690686"/>
                <a:ext cx="10515600" cy="50232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An QMA/QCMA oracle separation is a decision problem </a:t>
                </a:r>
                <a14:m>
                  <m:oMath xmlns:m="http://schemas.openxmlformats.org/officeDocument/2006/math">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ℒ</m:t>
                            </m:r>
                          </m:e>
                          <m:sub>
                            <m:r>
                              <a:rPr lang="en-US" sz="2400" b="0" i="1" smtClean="0">
                                <a:latin typeface="Cambria Math" panose="02040503050406030204" pitchFamily="18" charset="0"/>
                              </a:rPr>
                              <m:t>𝑌𝐸𝑆</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ℒ</m:t>
                            </m:r>
                          </m:e>
                          <m:sub>
                            <m:r>
                              <a:rPr lang="en-US" sz="2400" b="0" i="1" smtClean="0">
                                <a:latin typeface="Cambria Math" panose="02040503050406030204" pitchFamily="18" charset="0"/>
                              </a:rPr>
                              <m:t>𝑁𝑂</m:t>
                            </m:r>
                          </m:sub>
                        </m:sSub>
                      </m:e>
                    </m:d>
                  </m:oMath>
                </a14:m>
                <a:r>
                  <a:rPr lang="en-US" sz="2400" b="0" dirty="0"/>
                  <a:t> where</a:t>
                </a:r>
                <a:br>
                  <a:rPr lang="en-US" sz="2400" b="0" dirty="0"/>
                </a:br>
                <a:endParaRPr lang="en-US" sz="2400" dirty="0"/>
              </a:p>
              <a:p>
                <a:pPr marL="457200" indent="-457200">
                  <a:buAutoNum type="arabicPeriod"/>
                </a:pPr>
                <a:r>
                  <a:rPr lang="en-US" sz="2400" dirty="0"/>
                  <a:t>There exists QMA verifier </a:t>
                </a:r>
                <a14:m>
                  <m:oMath xmlns:m="http://schemas.openxmlformats.org/officeDocument/2006/math">
                    <m:r>
                      <a:rPr lang="en-US" sz="2400" b="0" i="1" smtClean="0">
                        <a:latin typeface="Cambria Math" panose="02040503050406030204" pitchFamily="18" charset="0"/>
                      </a:rPr>
                      <m:t>𝑉</m:t>
                    </m:r>
                  </m:oMath>
                </a14:m>
                <a:r>
                  <a:rPr lang="en-US" sz="2400" dirty="0"/>
                  <a:t> that decides </a:t>
                </a:r>
                <a14:m>
                  <m:oMath xmlns:m="http://schemas.openxmlformats.org/officeDocument/2006/math">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ℒ</m:t>
                            </m:r>
                          </m:e>
                          <m:sub>
                            <m:r>
                              <a:rPr lang="en-US" sz="2400" i="1">
                                <a:latin typeface="Cambria Math" panose="02040503050406030204" pitchFamily="18" charset="0"/>
                              </a:rPr>
                              <m:t>𝑌𝐸𝑆</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ℒ</m:t>
                            </m:r>
                          </m:e>
                          <m:sub>
                            <m:r>
                              <a:rPr lang="en-US" sz="2400" i="1">
                                <a:latin typeface="Cambria Math" panose="02040503050406030204" pitchFamily="18" charset="0"/>
                              </a:rPr>
                              <m:t>𝑁𝑂</m:t>
                            </m:r>
                          </m:sub>
                        </m:sSub>
                      </m:e>
                    </m:d>
                  </m:oMath>
                </a14:m>
                <a:r>
                  <a:rPr lang="en-US" sz="2400" dirty="0"/>
                  <a:t> using </a:t>
                </a:r>
                <a14:m>
                  <m:oMath xmlns:m="http://schemas.openxmlformats.org/officeDocument/2006/math">
                    <m:r>
                      <a:rPr lang="en-US" sz="2400" b="0" i="1" smtClean="0">
                        <a:latin typeface="Cambria Math" panose="02040503050406030204" pitchFamily="18" charset="0"/>
                      </a:rPr>
                      <m:t>𝑝𝑜𝑙𝑦𝑙𝑜𝑔</m:t>
                    </m:r>
                    <m:r>
                      <a:rPr lang="en-US" sz="2400" b="0" i="1" smtClean="0">
                        <a:latin typeface="Cambria Math" panose="02040503050406030204" pitchFamily="18" charset="0"/>
                      </a:rPr>
                      <m:t>(</m:t>
                    </m:r>
                    <m:r>
                      <a:rPr lang="en-US" sz="2400" b="0" i="1" smtClean="0">
                        <a:latin typeface="Cambria Math" panose="02040503050406030204" pitchFamily="18" charset="0"/>
                      </a:rPr>
                      <m:t>𝑁</m:t>
                    </m:r>
                    <m:r>
                      <a:rPr lang="en-US" sz="2400" b="0" i="1" smtClean="0">
                        <a:latin typeface="Cambria Math" panose="02040503050406030204" pitchFamily="18" charset="0"/>
                      </a:rPr>
                      <m:t>)</m:t>
                    </m:r>
                  </m:oMath>
                </a14:m>
                <a:r>
                  <a:rPr lang="en-US" sz="2400" dirty="0"/>
                  <a:t> queries and proof size</a:t>
                </a:r>
              </a:p>
              <a:p>
                <a:pPr marL="457200" indent="-457200">
                  <a:buAutoNum type="arabicPeriod"/>
                </a:pPr>
                <a:r>
                  <a:rPr lang="en-US" sz="2400" dirty="0"/>
                  <a:t>Any QCMA verifier needs at least </a:t>
                </a:r>
                <a14:m>
                  <m:oMath xmlns:m="http://schemas.openxmlformats.org/officeDocument/2006/math">
                    <m:r>
                      <a:rPr lang="en-US" sz="2400" b="0" i="1" smtClean="0">
                        <a:latin typeface="Cambria Math" panose="02040503050406030204" pitchFamily="18" charset="0"/>
                      </a:rPr>
                      <m:t>𝑝𝑜𝑙𝑦</m:t>
                    </m:r>
                    <m:r>
                      <a:rPr lang="en-US" sz="2400" b="0" i="1" smtClean="0">
                        <a:latin typeface="Cambria Math" panose="02040503050406030204" pitchFamily="18" charset="0"/>
                      </a:rPr>
                      <m:t>(</m:t>
                    </m:r>
                    <m:r>
                      <a:rPr lang="en-US" sz="2400" b="0" i="1" smtClean="0">
                        <a:latin typeface="Cambria Math" panose="02040503050406030204" pitchFamily="18" charset="0"/>
                      </a:rPr>
                      <m:t>𝑁</m:t>
                    </m:r>
                    <m:r>
                      <a:rPr lang="en-US" sz="2400" b="0" i="1" smtClean="0">
                        <a:latin typeface="Cambria Math" panose="02040503050406030204" pitchFamily="18" charset="0"/>
                      </a:rPr>
                      <m:t>)</m:t>
                    </m:r>
                  </m:oMath>
                </a14:m>
                <a:r>
                  <a:rPr lang="en-US" sz="2400" dirty="0"/>
                  <a:t> queries</a:t>
                </a:r>
                <a:br>
                  <a:rPr lang="en-US" sz="2400" dirty="0"/>
                </a:br>
                <a:r>
                  <a:rPr lang="en-US" sz="2400" dirty="0"/>
                  <a:t>and proof size.</a:t>
                </a:r>
              </a:p>
              <a:p>
                <a:pPr marL="457200" indent="-457200">
                  <a:buAutoNum type="arabicPeriod"/>
                </a:pPr>
                <a:endParaRPr lang="en-US" sz="2400" dirty="0"/>
              </a:p>
              <a:p>
                <a:pPr marL="0" indent="0">
                  <a:buNone/>
                </a:pPr>
                <a14:m>
                  <m:oMath xmlns:m="http://schemas.openxmlformats.org/officeDocument/2006/math">
                    <m:r>
                      <a:rPr lang="en-US" sz="2400" b="0" i="1" smtClean="0">
                        <a:latin typeface="Cambria Math" panose="02040503050406030204" pitchFamily="18" charset="0"/>
                      </a:rPr>
                      <m:t>𝑁</m:t>
                    </m:r>
                  </m:oMath>
                </a14:m>
                <a:r>
                  <a:rPr lang="en-US" sz="2400" dirty="0"/>
                  <a:t> = oracle size</a:t>
                </a:r>
              </a:p>
              <a:p>
                <a:pPr marL="0" indent="0">
                  <a:buNone/>
                </a:pPr>
                <a:endParaRPr lang="en-US" sz="2400" dirty="0"/>
              </a:p>
              <a:p>
                <a:pPr marL="0" indent="0">
                  <a:buNone/>
                </a:pPr>
                <a:r>
                  <a:rPr lang="en-US" sz="2400" dirty="0"/>
                  <a:t>Such a separation provides a setting </a:t>
                </a:r>
                <a:br>
                  <a:rPr lang="en-US" sz="2400" dirty="0"/>
                </a:br>
                <a:r>
                  <a:rPr lang="en-US" sz="2400" dirty="0"/>
                  <a:t>where quantum proofs are more powerful </a:t>
                </a:r>
                <a:br>
                  <a:rPr lang="en-US" sz="2400" dirty="0"/>
                </a:br>
                <a:r>
                  <a:rPr lang="en-US" sz="2400" dirty="0"/>
                  <a:t>than classical proofs.</a:t>
                </a:r>
              </a:p>
              <a:p>
                <a:pPr marL="0" indent="0">
                  <a:buNone/>
                </a:pPr>
                <a:endParaRPr lang="en-US" sz="2400" dirty="0"/>
              </a:p>
            </p:txBody>
          </p:sp>
        </mc:Choice>
        <mc:Fallback xmlns="">
          <p:sp>
            <p:nvSpPr>
              <p:cNvPr id="10" name="Content Placeholder 2">
                <a:extLst>
                  <a:ext uri="{FF2B5EF4-FFF2-40B4-BE49-F238E27FC236}">
                    <a16:creationId xmlns:a16="http://schemas.microsoft.com/office/drawing/2014/main" id="{0F77F856-C4E1-D65D-2FB9-7E1C82ED9F66}"/>
                  </a:ext>
                </a:extLst>
              </p:cNvPr>
              <p:cNvSpPr txBox="1">
                <a:spLocks noRot="1" noChangeAspect="1" noMove="1" noResize="1" noEditPoints="1" noAdjustHandles="1" noChangeArrowheads="1" noChangeShapeType="1" noTextEdit="1"/>
              </p:cNvSpPr>
              <p:nvPr/>
            </p:nvSpPr>
            <p:spPr>
              <a:xfrm>
                <a:off x="838200" y="1690686"/>
                <a:ext cx="10515600" cy="5023243"/>
              </a:xfrm>
              <a:prstGeom prst="rect">
                <a:avLst/>
              </a:prstGeom>
              <a:blipFill>
                <a:blip r:embed="rId3"/>
                <a:stretch>
                  <a:fillRect l="-965" t="-1511"/>
                </a:stretch>
              </a:blipFill>
            </p:spPr>
            <p:txBody>
              <a:bodyPr/>
              <a:lstStyle/>
              <a:p>
                <a:r>
                  <a:rPr lang="en-US">
                    <a:noFill/>
                  </a:rPr>
                  <a:t> </a:t>
                </a:r>
              </a:p>
            </p:txBody>
          </p:sp>
        </mc:Fallback>
      </mc:AlternateContent>
      <p:sp>
        <p:nvSpPr>
          <p:cNvPr id="13" name="Title 12">
            <a:extLst>
              <a:ext uri="{FF2B5EF4-FFF2-40B4-BE49-F238E27FC236}">
                <a16:creationId xmlns:a16="http://schemas.microsoft.com/office/drawing/2014/main" id="{50D5F26F-9289-2AF0-3EA4-860005A55BF5}"/>
              </a:ext>
            </a:extLst>
          </p:cNvPr>
          <p:cNvSpPr>
            <a:spLocks noGrp="1"/>
          </p:cNvSpPr>
          <p:nvPr>
            <p:ph type="title"/>
          </p:nvPr>
        </p:nvSpPr>
        <p:spPr/>
        <p:txBody>
          <a:bodyPr/>
          <a:lstStyle/>
          <a:p>
            <a:r>
              <a:rPr lang="en-US" dirty="0"/>
              <a:t>Oracle QMA and QCMA</a:t>
            </a:r>
          </a:p>
        </p:txBody>
      </p:sp>
      <p:pic>
        <p:nvPicPr>
          <p:cNvPr id="26" name="Google Shape;309;p33">
            <a:extLst>
              <a:ext uri="{FF2B5EF4-FFF2-40B4-BE49-F238E27FC236}">
                <a16:creationId xmlns:a16="http://schemas.microsoft.com/office/drawing/2014/main" id="{7A42BAC0-2C2D-9274-6691-F318899F4954}"/>
              </a:ext>
            </a:extLst>
          </p:cNvPr>
          <p:cNvPicPr preferRelativeResize="0"/>
          <p:nvPr/>
        </p:nvPicPr>
        <p:blipFill>
          <a:blip r:embed="rId4">
            <a:alphaModFix/>
          </a:blip>
          <a:stretch>
            <a:fillRect/>
          </a:stretch>
        </p:blipFill>
        <p:spPr>
          <a:xfrm>
            <a:off x="6345142" y="4571701"/>
            <a:ext cx="1654700" cy="2142229"/>
          </a:xfrm>
          <a:prstGeom prst="rect">
            <a:avLst/>
          </a:prstGeom>
          <a:noFill/>
          <a:ln>
            <a:noFill/>
          </a:ln>
        </p:spPr>
      </p:pic>
      <p:pic>
        <p:nvPicPr>
          <p:cNvPr id="28" name="Picture 2" descr="The Sorcerer's Apprentice&quot; Mickey Mouse Sericel (Walt Disney, | Lot #14192  | Heritage Auctions">
            <a:extLst>
              <a:ext uri="{FF2B5EF4-FFF2-40B4-BE49-F238E27FC236}">
                <a16:creationId xmlns:a16="http://schemas.microsoft.com/office/drawing/2014/main" id="{392F440F-BE79-EBAC-29A6-9297FF0B90F6}"/>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293091" y="5078859"/>
            <a:ext cx="1966823" cy="1812723"/>
          </a:xfrm>
          <a:prstGeom prst="rect">
            <a:avLst/>
          </a:prstGeom>
          <a:noFill/>
          <a:extLst>
            <a:ext uri="{909E8E84-426E-40DD-AFC4-6F175D3DCCD1}">
              <a14:hiddenFill xmlns:a14="http://schemas.microsoft.com/office/drawing/2010/main">
                <a:solidFill>
                  <a:srgbClr val="FFFFFF"/>
                </a:solidFill>
              </a14:hiddenFill>
            </a:ext>
          </a:extLst>
        </p:spPr>
      </p:pic>
      <p:sp>
        <p:nvSpPr>
          <p:cNvPr id="30" name="Right Arrow 29">
            <a:extLst>
              <a:ext uri="{FF2B5EF4-FFF2-40B4-BE49-F238E27FC236}">
                <a16:creationId xmlns:a16="http://schemas.microsoft.com/office/drawing/2014/main" id="{3716B528-612A-CCCA-AAD7-42FA0A61187E}"/>
              </a:ext>
            </a:extLst>
          </p:cNvPr>
          <p:cNvSpPr/>
          <p:nvPr/>
        </p:nvSpPr>
        <p:spPr>
          <a:xfrm>
            <a:off x="8056612" y="5807237"/>
            <a:ext cx="2236479" cy="555117"/>
          </a:xfrm>
          <a:prstGeom prst="righ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9BE402ED-2C10-AA16-A8D6-E7A422B105AA}"/>
                  </a:ext>
                </a:extLst>
              </p:cNvPr>
              <p:cNvSpPr txBox="1"/>
              <p:nvPr/>
            </p:nvSpPr>
            <p:spPr>
              <a:xfrm>
                <a:off x="8788290" y="5239319"/>
                <a:ext cx="716352"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m:t>
                      </m:r>
                      <m:r>
                        <a:rPr lang="en-US" sz="2800" i="1">
                          <a:latin typeface="Cambria Math" panose="02040503050406030204" pitchFamily="18" charset="0"/>
                        </a:rPr>
                        <m:t>𝜓</m:t>
                      </m:r>
                      <m:r>
                        <a:rPr lang="en-US" sz="2800" i="1">
                          <a:latin typeface="Cambria Math" panose="02040503050406030204" pitchFamily="18" charset="0"/>
                        </a:rPr>
                        <m:t>⟩</m:t>
                      </m:r>
                    </m:oMath>
                  </m:oMathPara>
                </a14:m>
                <a:endParaRPr lang="en-US" sz="2800" dirty="0"/>
              </a:p>
            </p:txBody>
          </p:sp>
        </mc:Choice>
        <mc:Fallback xmlns="">
          <p:sp>
            <p:nvSpPr>
              <p:cNvPr id="31" name="TextBox 30">
                <a:extLst>
                  <a:ext uri="{FF2B5EF4-FFF2-40B4-BE49-F238E27FC236}">
                    <a16:creationId xmlns:a16="http://schemas.microsoft.com/office/drawing/2014/main" id="{9BE402ED-2C10-AA16-A8D6-E7A422B105AA}"/>
                  </a:ext>
                </a:extLst>
              </p:cNvPr>
              <p:cNvSpPr txBox="1">
                <a:spLocks noRot="1" noChangeAspect="1" noMove="1" noResize="1" noEditPoints="1" noAdjustHandles="1" noChangeArrowheads="1" noChangeShapeType="1" noTextEdit="1"/>
              </p:cNvSpPr>
              <p:nvPr/>
            </p:nvSpPr>
            <p:spPr>
              <a:xfrm>
                <a:off x="8788290" y="5239319"/>
                <a:ext cx="716352" cy="523220"/>
              </a:xfrm>
              <a:prstGeom prst="rect">
                <a:avLst/>
              </a:prstGeom>
              <a:blipFill>
                <a:blip r:embed="rId7"/>
                <a:stretch>
                  <a:fillRect l="-8772" r="-8772" b="-21429"/>
                </a:stretch>
              </a:blipFill>
            </p:spPr>
            <p:txBody>
              <a:bodyPr/>
              <a:lstStyle/>
              <a:p>
                <a:r>
                  <a:rPr lang="en-US">
                    <a:noFill/>
                  </a:rPr>
                  <a:t> </a:t>
                </a:r>
              </a:p>
            </p:txBody>
          </p:sp>
        </mc:Fallback>
      </mc:AlternateContent>
      <p:cxnSp>
        <p:nvCxnSpPr>
          <p:cNvPr id="40" name="Straight Arrow Connector 39">
            <a:extLst>
              <a:ext uri="{FF2B5EF4-FFF2-40B4-BE49-F238E27FC236}">
                <a16:creationId xmlns:a16="http://schemas.microsoft.com/office/drawing/2014/main" id="{12745566-5C40-F250-7C4F-CC6A46F54015}"/>
              </a:ext>
            </a:extLst>
          </p:cNvPr>
          <p:cNvCxnSpPr>
            <a:cxnSpLocks/>
          </p:cNvCxnSpPr>
          <p:nvPr/>
        </p:nvCxnSpPr>
        <p:spPr>
          <a:xfrm flipV="1">
            <a:off x="7672186" y="4000350"/>
            <a:ext cx="1356264" cy="820932"/>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D6EBEB57-5C37-1065-1035-D0FF88CEC1E7}"/>
              </a:ext>
            </a:extLst>
          </p:cNvPr>
          <p:cNvCxnSpPr>
            <a:cxnSpLocks/>
          </p:cNvCxnSpPr>
          <p:nvPr/>
        </p:nvCxnSpPr>
        <p:spPr>
          <a:xfrm flipH="1" flipV="1">
            <a:off x="10415057" y="4000350"/>
            <a:ext cx="774915" cy="1225658"/>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62755C66-EB38-CA88-E537-302291F41453}"/>
              </a:ext>
            </a:extLst>
          </p:cNvPr>
          <p:cNvSpPr/>
          <p:nvPr/>
        </p:nvSpPr>
        <p:spPr>
          <a:xfrm>
            <a:off x="9192278" y="3429000"/>
            <a:ext cx="1058951" cy="1142701"/>
          </a:xfrm>
          <a:prstGeom prst="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1542A141-BF7C-5B7A-93EC-269F10E8BFF6}"/>
              </a:ext>
            </a:extLst>
          </p:cNvPr>
          <p:cNvSpPr txBox="1"/>
          <p:nvPr/>
        </p:nvSpPr>
        <p:spPr>
          <a:xfrm>
            <a:off x="9343990" y="3815684"/>
            <a:ext cx="938672" cy="369332"/>
          </a:xfrm>
          <a:prstGeom prst="rect">
            <a:avLst/>
          </a:prstGeom>
          <a:noFill/>
        </p:spPr>
        <p:txBody>
          <a:bodyPr wrap="square" rtlCol="0">
            <a:spAutoFit/>
          </a:bodyPr>
          <a:lstStyle/>
          <a:p>
            <a:r>
              <a:rPr lang="en-US" dirty="0"/>
              <a:t>oracle</a:t>
            </a:r>
          </a:p>
        </p:txBody>
      </p:sp>
      <p:cxnSp>
        <p:nvCxnSpPr>
          <p:cNvPr id="12" name="Straight Arrow Connector 11">
            <a:extLst>
              <a:ext uri="{FF2B5EF4-FFF2-40B4-BE49-F238E27FC236}">
                <a16:creationId xmlns:a16="http://schemas.microsoft.com/office/drawing/2014/main" id="{6583A2C4-EE13-773B-3D7B-A6BF7FF362C5}"/>
              </a:ext>
            </a:extLst>
          </p:cNvPr>
          <p:cNvCxnSpPr>
            <a:cxnSpLocks/>
          </p:cNvCxnSpPr>
          <p:nvPr/>
        </p:nvCxnSpPr>
        <p:spPr>
          <a:xfrm flipH="1">
            <a:off x="8583016" y="1385856"/>
            <a:ext cx="205274" cy="349530"/>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8A47F94-39A3-3C2F-1F76-8E0106FB5A19}"/>
              </a:ext>
            </a:extLst>
          </p:cNvPr>
          <p:cNvCxnSpPr>
            <a:cxnSpLocks/>
          </p:cNvCxnSpPr>
          <p:nvPr/>
        </p:nvCxnSpPr>
        <p:spPr>
          <a:xfrm>
            <a:off x="9035038" y="1322405"/>
            <a:ext cx="163828" cy="419788"/>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109FA72-8108-4987-0AEE-44667287FE05}"/>
              </a:ext>
            </a:extLst>
          </p:cNvPr>
          <p:cNvSpPr txBox="1"/>
          <p:nvPr/>
        </p:nvSpPr>
        <p:spPr>
          <a:xfrm>
            <a:off x="8136382" y="913299"/>
            <a:ext cx="2415215" cy="369332"/>
          </a:xfrm>
          <a:prstGeom prst="rect">
            <a:avLst/>
          </a:prstGeom>
          <a:noFill/>
        </p:spPr>
        <p:txBody>
          <a:bodyPr wrap="square" rtlCol="0">
            <a:spAutoFit/>
          </a:bodyPr>
          <a:lstStyle/>
          <a:p>
            <a:r>
              <a:rPr lang="en-US" dirty="0"/>
              <a:t>sets of oracles</a:t>
            </a:r>
          </a:p>
        </p:txBody>
      </p:sp>
    </p:spTree>
    <p:extLst>
      <p:ext uri="{BB962C8B-B14F-4D97-AF65-F5344CB8AC3E}">
        <p14:creationId xmlns:p14="http://schemas.microsoft.com/office/powerpoint/2010/main" val="228777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959A10-FD3F-2E0C-1230-8220643F65CA}"/>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6DE16472-2BB6-C2D3-0FD0-20C4A7E5BF48}"/>
                  </a:ext>
                </a:extLst>
              </p:cNvPr>
              <p:cNvSpPr txBox="1">
                <a:spLocks/>
              </p:cNvSpPr>
              <p:nvPr/>
            </p:nvSpPr>
            <p:spPr>
              <a:xfrm>
                <a:off x="838200" y="1690687"/>
                <a:ext cx="10515600" cy="26879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t>There is a </a:t>
                </a:r>
                <a:r>
                  <a:rPr lang="en-US" sz="2400" b="1" i="1" dirty="0">
                    <a:solidFill>
                      <a:srgbClr val="FFFF00"/>
                    </a:solidFill>
                  </a:rPr>
                  <a:t>unitary</a:t>
                </a:r>
                <a:r>
                  <a:rPr lang="en-US" sz="2400" dirty="0"/>
                  <a:t> oracle separating QMA from QCMA </a:t>
                </a:r>
                <a:r>
                  <a:rPr lang="en-US" sz="2000" dirty="0"/>
                  <a:t>(Aaronson, Kuperberg 2007) </a:t>
                </a:r>
              </a:p>
              <a:p>
                <a:pPr marL="0" indent="0">
                  <a:buNone/>
                </a:pPr>
                <a:r>
                  <a:rPr lang="en-US" sz="2400" dirty="0"/>
                  <a:t>The oracle decision problem: decide if </a:t>
                </a:r>
                <a14:m>
                  <m:oMath xmlns:m="http://schemas.openxmlformats.org/officeDocument/2006/math">
                    <m:r>
                      <a:rPr lang="en-US" sz="2400" b="0" i="1" smtClean="0">
                        <a:latin typeface="Cambria Math" panose="02040503050406030204" pitchFamily="18" charset="0"/>
                      </a:rPr>
                      <m:t>𝑈</m:t>
                    </m:r>
                    <m:r>
                      <a:rPr lang="en-US" sz="2400" b="0" i="1" smtClean="0">
                        <a:latin typeface="Cambria Math" panose="02040503050406030204" pitchFamily="18" charset="0"/>
                      </a:rPr>
                      <m:t>=</m:t>
                    </m:r>
                    <m:r>
                      <a:rPr lang="en-US" sz="2400" b="0" i="1" smtClean="0">
                        <a:latin typeface="Cambria Math" panose="02040503050406030204" pitchFamily="18" charset="0"/>
                      </a:rPr>
                      <m:t>𝐼</m:t>
                    </m:r>
                  </m:oMath>
                </a14:m>
                <a:r>
                  <a:rPr lang="en-US" sz="2400" dirty="0"/>
                  <a:t> or </a:t>
                </a:r>
                <a14:m>
                  <m:oMath xmlns:m="http://schemas.openxmlformats.org/officeDocument/2006/math">
                    <m:r>
                      <a:rPr lang="en-US" sz="2400" b="0" i="1" smtClean="0">
                        <a:latin typeface="Cambria Math" panose="02040503050406030204" pitchFamily="18" charset="0"/>
                      </a:rPr>
                      <m:t>𝑈</m:t>
                    </m:r>
                    <m:r>
                      <a:rPr lang="en-US" sz="2400" b="0" i="1" smtClean="0">
                        <a:latin typeface="Cambria Math" panose="02040503050406030204" pitchFamily="18" charset="0"/>
                      </a:rPr>
                      <m:t>=</m:t>
                    </m:r>
                    <m:r>
                      <a:rPr lang="en-US" sz="2400" b="0" i="1" smtClean="0">
                        <a:latin typeface="Cambria Math" panose="02040503050406030204" pitchFamily="18" charset="0"/>
                      </a:rPr>
                      <m:t>𝐼</m:t>
                    </m:r>
                    <m:r>
                      <a:rPr lang="en-US" sz="2400" b="0" i="1" smtClean="0">
                        <a:latin typeface="Cambria Math" panose="02040503050406030204" pitchFamily="18" charset="0"/>
                      </a:rPr>
                      <m:t>−2</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𝜓</m:t>
                        </m:r>
                      </m:e>
                    </m:d>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𝜓</m:t>
                        </m:r>
                      </m:e>
                    </m:d>
                  </m:oMath>
                </a14:m>
                <a:r>
                  <a:rPr lang="en-US" sz="2400" dirty="0"/>
                  <a:t> for some </a:t>
                </a:r>
                <a14:m>
                  <m:oMath xmlns:m="http://schemas.openxmlformats.org/officeDocument/2006/math">
                    <m:r>
                      <a:rPr lang="en-US" sz="2400" b="0" i="1" smtClean="0">
                        <a:latin typeface="Cambria Math" panose="02040503050406030204" pitchFamily="18" charset="0"/>
                      </a:rPr>
                      <m:t>|</m:t>
                    </m:r>
                    <m:r>
                      <a:rPr lang="en-US" sz="2400" b="0" i="1" smtClean="0">
                        <a:latin typeface="Cambria Math" panose="02040503050406030204" pitchFamily="18" charset="0"/>
                      </a:rPr>
                      <m:t>𝜓</m:t>
                    </m:r>
                    <m:r>
                      <a:rPr lang="en-US" sz="2400" b="0" i="1" smtClean="0">
                        <a:latin typeface="Cambria Math" panose="02040503050406030204" pitchFamily="18" charset="0"/>
                      </a:rPr>
                      <m:t>⟩</m:t>
                    </m:r>
                  </m:oMath>
                </a14:m>
                <a:r>
                  <a:rPr lang="en-US" sz="2400" dirty="0"/>
                  <a:t>, </a:t>
                </a:r>
                <a:br>
                  <a:rPr lang="en-US" sz="2400" dirty="0"/>
                </a:br>
                <a:r>
                  <a:rPr lang="en-US" sz="2400" dirty="0"/>
                  <a:t>promised one is the case.</a:t>
                </a:r>
              </a:p>
              <a:p>
                <a:pPr marL="0" indent="0">
                  <a:buFont typeface="Arial" panose="020B0604020202020204" pitchFamily="34" charset="0"/>
                  <a:buNone/>
                </a:pPr>
                <a:br>
                  <a:rPr lang="en-US" sz="2400" dirty="0"/>
                </a:br>
                <a:r>
                  <a:rPr lang="en-US" sz="2400" b="1" dirty="0">
                    <a:solidFill>
                      <a:srgbClr val="FFC000"/>
                    </a:solidFill>
                  </a:rPr>
                  <a:t>QMA upper bound</a:t>
                </a:r>
                <a:r>
                  <a:rPr lang="en-US" sz="2400" dirty="0"/>
                  <a:t>: prover sends </a:t>
                </a:r>
                <a14:m>
                  <m:oMath xmlns:m="http://schemas.openxmlformats.org/officeDocument/2006/math">
                    <m:r>
                      <a:rPr lang="en-US" sz="2400" b="0" i="1" smtClean="0">
                        <a:latin typeface="Cambria Math" panose="02040503050406030204" pitchFamily="18" charset="0"/>
                      </a:rPr>
                      <m:t>|</m:t>
                    </m:r>
                    <m:r>
                      <a:rPr lang="en-US" sz="2400" b="0" i="1" smtClean="0">
                        <a:latin typeface="Cambria Math" panose="02040503050406030204" pitchFamily="18" charset="0"/>
                      </a:rPr>
                      <m:t>𝜓</m:t>
                    </m:r>
                    <m:r>
                      <a:rPr lang="en-US" sz="2400" b="0" i="1" smtClean="0">
                        <a:latin typeface="Cambria Math" panose="02040503050406030204" pitchFamily="18" charset="0"/>
                      </a:rPr>
                      <m:t>⟩</m:t>
                    </m:r>
                  </m:oMath>
                </a14:m>
                <a:r>
                  <a:rPr lang="en-US" sz="2400" dirty="0"/>
                  <a:t>,</a:t>
                </a:r>
                <a:br>
                  <a:rPr lang="en-US" sz="2400" dirty="0"/>
                </a:br>
                <a:r>
                  <a:rPr lang="en-US" sz="2400" dirty="0"/>
                  <a:t>and verifier can query oracle to check.</a:t>
                </a:r>
              </a:p>
              <a:p>
                <a:pPr marL="0" indent="0">
                  <a:buFont typeface="Arial" panose="020B0604020202020204" pitchFamily="34" charset="0"/>
                  <a:buNone/>
                </a:pPr>
                <a:endParaRPr lang="en-US" sz="2400" dirty="0"/>
              </a:p>
            </p:txBody>
          </p:sp>
        </mc:Choice>
        <mc:Fallback xmlns="">
          <p:sp>
            <p:nvSpPr>
              <p:cNvPr id="10" name="Content Placeholder 2">
                <a:extLst>
                  <a:ext uri="{FF2B5EF4-FFF2-40B4-BE49-F238E27FC236}">
                    <a16:creationId xmlns:a16="http://schemas.microsoft.com/office/drawing/2014/main" id="{6DE16472-2BB6-C2D3-0FD0-20C4A7E5BF48}"/>
                  </a:ext>
                </a:extLst>
              </p:cNvPr>
              <p:cNvSpPr txBox="1">
                <a:spLocks noRot="1" noChangeAspect="1" noMove="1" noResize="1" noEditPoints="1" noAdjustHandles="1" noChangeArrowheads="1" noChangeShapeType="1" noTextEdit="1"/>
              </p:cNvSpPr>
              <p:nvPr/>
            </p:nvSpPr>
            <p:spPr>
              <a:xfrm>
                <a:off x="838200" y="1690687"/>
                <a:ext cx="10515600" cy="2687977"/>
              </a:xfrm>
              <a:prstGeom prst="rect">
                <a:avLst/>
              </a:prstGeom>
              <a:blipFill>
                <a:blip r:embed="rId2"/>
                <a:stretch>
                  <a:fillRect l="-965" t="-2817"/>
                </a:stretch>
              </a:blipFill>
            </p:spPr>
            <p:txBody>
              <a:bodyPr/>
              <a:lstStyle/>
              <a:p>
                <a:r>
                  <a:rPr lang="en-US">
                    <a:noFill/>
                  </a:rPr>
                  <a:t> </a:t>
                </a:r>
              </a:p>
            </p:txBody>
          </p:sp>
        </mc:Fallback>
      </mc:AlternateContent>
      <p:sp>
        <p:nvSpPr>
          <p:cNvPr id="13" name="Title 12">
            <a:extLst>
              <a:ext uri="{FF2B5EF4-FFF2-40B4-BE49-F238E27FC236}">
                <a16:creationId xmlns:a16="http://schemas.microsoft.com/office/drawing/2014/main" id="{9F5E61ED-3E1F-3E09-BCDD-64C1B68F0671}"/>
              </a:ext>
            </a:extLst>
          </p:cNvPr>
          <p:cNvSpPr>
            <a:spLocks noGrp="1"/>
          </p:cNvSpPr>
          <p:nvPr>
            <p:ph type="title"/>
          </p:nvPr>
        </p:nvSpPr>
        <p:spPr/>
        <p:txBody>
          <a:bodyPr/>
          <a:lstStyle/>
          <a:p>
            <a:r>
              <a:rPr lang="en-US" dirty="0"/>
              <a:t>Oracle QMA and QCMA</a:t>
            </a:r>
          </a:p>
        </p:txBody>
      </p:sp>
      <p:pic>
        <p:nvPicPr>
          <p:cNvPr id="2" name="Google Shape;309;p33">
            <a:extLst>
              <a:ext uri="{FF2B5EF4-FFF2-40B4-BE49-F238E27FC236}">
                <a16:creationId xmlns:a16="http://schemas.microsoft.com/office/drawing/2014/main" id="{FDD2C5CA-3098-8C46-1644-CCAB3029D4C6}"/>
              </a:ext>
            </a:extLst>
          </p:cNvPr>
          <p:cNvPicPr preferRelativeResize="0"/>
          <p:nvPr/>
        </p:nvPicPr>
        <p:blipFill>
          <a:blip r:embed="rId3">
            <a:alphaModFix/>
          </a:blip>
          <a:stretch>
            <a:fillRect/>
          </a:stretch>
        </p:blipFill>
        <p:spPr>
          <a:xfrm>
            <a:off x="6345142" y="4571701"/>
            <a:ext cx="1654700" cy="2142229"/>
          </a:xfrm>
          <a:prstGeom prst="rect">
            <a:avLst/>
          </a:prstGeom>
          <a:noFill/>
          <a:ln>
            <a:noFill/>
          </a:ln>
        </p:spPr>
      </p:pic>
      <p:pic>
        <p:nvPicPr>
          <p:cNvPr id="3" name="Picture 2" descr="The Sorcerer's Apprentice&quot; Mickey Mouse Sericel (Walt Disney, | Lot #14192  | Heritage Auctions">
            <a:extLst>
              <a:ext uri="{FF2B5EF4-FFF2-40B4-BE49-F238E27FC236}">
                <a16:creationId xmlns:a16="http://schemas.microsoft.com/office/drawing/2014/main" id="{77B2AA14-0683-3A91-3EFB-12C18091D582}"/>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293091" y="5078859"/>
            <a:ext cx="1966823" cy="1812723"/>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a:extLst>
              <a:ext uri="{FF2B5EF4-FFF2-40B4-BE49-F238E27FC236}">
                <a16:creationId xmlns:a16="http://schemas.microsoft.com/office/drawing/2014/main" id="{EC6505FB-0DAB-DDBB-1681-CF0577575478}"/>
              </a:ext>
            </a:extLst>
          </p:cNvPr>
          <p:cNvSpPr/>
          <p:nvPr/>
        </p:nvSpPr>
        <p:spPr>
          <a:xfrm>
            <a:off x="8056612" y="5807237"/>
            <a:ext cx="2236479" cy="555117"/>
          </a:xfrm>
          <a:prstGeom prst="righ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8F47E79-BC08-83FA-CE13-84D8B5AB8D34}"/>
                  </a:ext>
                </a:extLst>
              </p:cNvPr>
              <p:cNvSpPr txBox="1"/>
              <p:nvPr/>
            </p:nvSpPr>
            <p:spPr>
              <a:xfrm>
                <a:off x="8788290" y="5239319"/>
                <a:ext cx="716352"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r>
                        <a:rPr lang="en-US" sz="2800" b="0" i="1" smtClean="0">
                          <a:latin typeface="Cambria Math" panose="02040503050406030204" pitchFamily="18" charset="0"/>
                        </a:rPr>
                        <m:t>𝜓</m:t>
                      </m:r>
                      <m:r>
                        <a:rPr lang="en-US" sz="2800" b="0" i="1" smtClean="0">
                          <a:latin typeface="Cambria Math" panose="02040503050406030204" pitchFamily="18" charset="0"/>
                        </a:rPr>
                        <m:t>⟩</m:t>
                      </m:r>
                    </m:oMath>
                  </m:oMathPara>
                </a14:m>
                <a:endParaRPr lang="en-US" sz="2800" dirty="0"/>
              </a:p>
            </p:txBody>
          </p:sp>
        </mc:Choice>
        <mc:Fallback xmlns="">
          <p:sp>
            <p:nvSpPr>
              <p:cNvPr id="5" name="TextBox 4">
                <a:extLst>
                  <a:ext uri="{FF2B5EF4-FFF2-40B4-BE49-F238E27FC236}">
                    <a16:creationId xmlns:a16="http://schemas.microsoft.com/office/drawing/2014/main" id="{E8F47E79-BC08-83FA-CE13-84D8B5AB8D34}"/>
                  </a:ext>
                </a:extLst>
              </p:cNvPr>
              <p:cNvSpPr txBox="1">
                <a:spLocks noRot="1" noChangeAspect="1" noMove="1" noResize="1" noEditPoints="1" noAdjustHandles="1" noChangeArrowheads="1" noChangeShapeType="1" noTextEdit="1"/>
              </p:cNvSpPr>
              <p:nvPr/>
            </p:nvSpPr>
            <p:spPr>
              <a:xfrm>
                <a:off x="8788290" y="5239319"/>
                <a:ext cx="716352" cy="523220"/>
              </a:xfrm>
              <a:prstGeom prst="rect">
                <a:avLst/>
              </a:prstGeom>
              <a:blipFill>
                <a:blip r:embed="rId6"/>
                <a:stretch>
                  <a:fillRect l="-8772" r="-8772" b="-21429"/>
                </a:stretch>
              </a:blipFill>
            </p:spPr>
            <p:txBody>
              <a:bodyPr/>
              <a:lstStyle/>
              <a:p>
                <a:r>
                  <a:rPr lang="en-US">
                    <a:noFill/>
                  </a:rPr>
                  <a:t> </a:t>
                </a:r>
              </a:p>
            </p:txBody>
          </p:sp>
        </mc:Fallback>
      </mc:AlternateContent>
      <p:cxnSp>
        <p:nvCxnSpPr>
          <p:cNvPr id="7" name="Straight Arrow Connector 6">
            <a:extLst>
              <a:ext uri="{FF2B5EF4-FFF2-40B4-BE49-F238E27FC236}">
                <a16:creationId xmlns:a16="http://schemas.microsoft.com/office/drawing/2014/main" id="{3516E8DE-2917-688B-EE27-388AAEF61DF6}"/>
              </a:ext>
            </a:extLst>
          </p:cNvPr>
          <p:cNvCxnSpPr>
            <a:cxnSpLocks/>
          </p:cNvCxnSpPr>
          <p:nvPr/>
        </p:nvCxnSpPr>
        <p:spPr>
          <a:xfrm flipV="1">
            <a:off x="7672186" y="4000350"/>
            <a:ext cx="1356264" cy="820932"/>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C4FF22DF-33EE-344A-2AA5-9D9EA871F2AA}"/>
              </a:ext>
            </a:extLst>
          </p:cNvPr>
          <p:cNvCxnSpPr>
            <a:cxnSpLocks/>
          </p:cNvCxnSpPr>
          <p:nvPr/>
        </p:nvCxnSpPr>
        <p:spPr>
          <a:xfrm flipH="1" flipV="1">
            <a:off x="10415057" y="4000350"/>
            <a:ext cx="774915" cy="1225658"/>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4209F04F-7DCC-F086-4882-0D4AE79DC239}"/>
              </a:ext>
            </a:extLst>
          </p:cNvPr>
          <p:cNvSpPr/>
          <p:nvPr/>
        </p:nvSpPr>
        <p:spPr>
          <a:xfrm>
            <a:off x="9192278" y="3429000"/>
            <a:ext cx="1058951" cy="1142701"/>
          </a:xfrm>
          <a:prstGeom prst="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BE02FF24-5A99-1932-7119-085285A74C9F}"/>
              </a:ext>
            </a:extLst>
          </p:cNvPr>
          <p:cNvSpPr txBox="1"/>
          <p:nvPr/>
        </p:nvSpPr>
        <p:spPr>
          <a:xfrm>
            <a:off x="9343990" y="3815684"/>
            <a:ext cx="938672" cy="369332"/>
          </a:xfrm>
          <a:prstGeom prst="rect">
            <a:avLst/>
          </a:prstGeom>
          <a:noFill/>
        </p:spPr>
        <p:txBody>
          <a:bodyPr wrap="square" rtlCol="0">
            <a:spAutoFit/>
          </a:bodyPr>
          <a:lstStyle/>
          <a:p>
            <a:r>
              <a:rPr lang="en-US" dirty="0"/>
              <a:t>oracle</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ADC8380E-BA16-F93D-BFCB-E41E47ADDA14}"/>
                  </a:ext>
                </a:extLst>
              </p:cNvPr>
              <p:cNvSpPr txBox="1"/>
              <p:nvPr/>
            </p:nvSpPr>
            <p:spPr>
              <a:xfrm>
                <a:off x="838200" y="4423362"/>
                <a:ext cx="6130212" cy="1938992"/>
              </a:xfrm>
              <a:prstGeom prst="rect">
                <a:avLst/>
              </a:prstGeom>
              <a:noFill/>
            </p:spPr>
            <p:txBody>
              <a:bodyPr wrap="square">
                <a:spAutoFit/>
              </a:bodyPr>
              <a:lstStyle/>
              <a:p>
                <a:r>
                  <a:rPr lang="en-US" sz="2400" b="1" dirty="0">
                    <a:solidFill>
                      <a:srgbClr val="FFC000"/>
                    </a:solidFill>
                  </a:rPr>
                  <a:t>QCMA lower bound bound</a:t>
                </a:r>
                <a:r>
                  <a:rPr lang="en-US" sz="2400" dirty="0"/>
                  <a:t>: if </a:t>
                </a:r>
                <a14:m>
                  <m:oMath xmlns:m="http://schemas.openxmlformats.org/officeDocument/2006/math">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𝜓</m:t>
                        </m:r>
                      </m:e>
                    </m:d>
                  </m:oMath>
                </a14:m>
                <a:r>
                  <a:rPr lang="en-US" sz="2400" dirty="0"/>
                  <a:t> is  </a:t>
                </a:r>
                <a:br>
                  <a:rPr lang="en-US" sz="2400" dirty="0"/>
                </a:br>
                <a:r>
                  <a:rPr lang="en-US" sz="2400" dirty="0"/>
                  <a:t>uniformly random, by concentration of measure, QCMA verifier cannot distinguish</a:t>
                </a:r>
                <a:br>
                  <a:rPr lang="en-US" sz="2400" dirty="0"/>
                </a:br>
                <a14:m>
                  <m:oMath xmlns:m="http://schemas.openxmlformats.org/officeDocument/2006/math">
                    <m:r>
                      <a:rPr lang="en-US" sz="2400" i="1">
                        <a:latin typeface="Cambria Math" panose="02040503050406030204" pitchFamily="18" charset="0"/>
                      </a:rPr>
                      <m:t>𝑈</m:t>
                    </m:r>
                    <m:r>
                      <a:rPr lang="en-US" sz="2400" b="0" i="1" smtClean="0">
                        <a:latin typeface="Cambria Math" panose="02040503050406030204" pitchFamily="18" charset="0"/>
                      </a:rPr>
                      <m:t>=</m:t>
                    </m:r>
                    <m:r>
                      <a:rPr lang="en-US" sz="2400" b="0" i="1" smtClean="0">
                        <a:latin typeface="Cambria Math" panose="02040503050406030204" pitchFamily="18" charset="0"/>
                      </a:rPr>
                      <m:t>𝐼</m:t>
                    </m:r>
                    <m:r>
                      <a:rPr lang="en-US" sz="2400" b="0" i="1" smtClean="0">
                        <a:latin typeface="Cambria Math" panose="02040503050406030204" pitchFamily="18" charset="0"/>
                      </a:rPr>
                      <m:t>−2</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𝜓</m:t>
                        </m:r>
                      </m:e>
                    </m:d>
                    <m:r>
                      <a:rPr lang="en-US" sz="2400" b="0" i="1" smtClean="0">
                        <a:latin typeface="Cambria Math" panose="02040503050406030204" pitchFamily="18" charset="0"/>
                      </a:rPr>
                      <m:t>⟨</m:t>
                    </m:r>
                    <m:r>
                      <a:rPr lang="en-US" sz="2400" b="0" i="1" smtClean="0">
                        <a:latin typeface="Cambria Math" panose="02040503050406030204" pitchFamily="18" charset="0"/>
                      </a:rPr>
                      <m:t>𝜓</m:t>
                    </m:r>
                    <m:r>
                      <a:rPr lang="en-US" sz="2400" b="0" i="1" smtClean="0">
                        <a:latin typeface="Cambria Math" panose="02040503050406030204" pitchFamily="18" charset="0"/>
                      </a:rPr>
                      <m:t>|</m:t>
                    </m:r>
                  </m:oMath>
                </a14:m>
                <a:r>
                  <a:rPr lang="en-US" sz="2400" dirty="0"/>
                  <a:t> from </a:t>
                </a:r>
                <a14:m>
                  <m:oMath xmlns:m="http://schemas.openxmlformats.org/officeDocument/2006/math">
                    <m:r>
                      <a:rPr lang="en-US" sz="2400" i="1">
                        <a:latin typeface="Cambria Math" panose="02040503050406030204" pitchFamily="18" charset="0"/>
                      </a:rPr>
                      <m:t>𝑈</m:t>
                    </m:r>
                    <m:r>
                      <a:rPr lang="en-US" sz="2400" b="0" i="1" smtClean="0">
                        <a:latin typeface="Cambria Math" panose="02040503050406030204" pitchFamily="18" charset="0"/>
                      </a:rPr>
                      <m:t>=</m:t>
                    </m:r>
                    <m:r>
                      <a:rPr lang="en-US" sz="2400" b="0" i="1" smtClean="0">
                        <a:latin typeface="Cambria Math" panose="02040503050406030204" pitchFamily="18" charset="0"/>
                      </a:rPr>
                      <m:t>𝐼</m:t>
                    </m:r>
                  </m:oMath>
                </a14:m>
                <a:r>
                  <a:rPr lang="en-US" sz="2400" dirty="0"/>
                  <a:t> without exponentially many queries.</a:t>
                </a:r>
              </a:p>
            </p:txBody>
          </p:sp>
        </mc:Choice>
        <mc:Fallback xmlns="">
          <p:sp>
            <p:nvSpPr>
              <p:cNvPr id="14" name="TextBox 13">
                <a:extLst>
                  <a:ext uri="{FF2B5EF4-FFF2-40B4-BE49-F238E27FC236}">
                    <a16:creationId xmlns:a16="http://schemas.microsoft.com/office/drawing/2014/main" id="{ADC8380E-BA16-F93D-BFCB-E41E47ADDA14}"/>
                  </a:ext>
                </a:extLst>
              </p:cNvPr>
              <p:cNvSpPr txBox="1">
                <a:spLocks noRot="1" noChangeAspect="1" noMove="1" noResize="1" noEditPoints="1" noAdjustHandles="1" noChangeArrowheads="1" noChangeShapeType="1" noTextEdit="1"/>
              </p:cNvSpPr>
              <p:nvPr/>
            </p:nvSpPr>
            <p:spPr>
              <a:xfrm>
                <a:off x="838200" y="4423362"/>
                <a:ext cx="6130212" cy="1938992"/>
              </a:xfrm>
              <a:prstGeom prst="rect">
                <a:avLst/>
              </a:prstGeom>
              <a:blipFill>
                <a:blip r:embed="rId7"/>
                <a:stretch>
                  <a:fillRect l="-1656" t="-2597" b="-5844"/>
                </a:stretch>
              </a:blipFill>
            </p:spPr>
            <p:txBody>
              <a:bodyPr/>
              <a:lstStyle/>
              <a:p>
                <a:r>
                  <a:rPr lang="en-US">
                    <a:noFill/>
                  </a:rPr>
                  <a:t> </a:t>
                </a:r>
              </a:p>
            </p:txBody>
          </p:sp>
        </mc:Fallback>
      </mc:AlternateContent>
    </p:spTree>
    <p:extLst>
      <p:ext uri="{BB962C8B-B14F-4D97-AF65-F5344CB8AC3E}">
        <p14:creationId xmlns:p14="http://schemas.microsoft.com/office/powerpoint/2010/main" val="353517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5B9167-2B37-F60E-A20E-15A3B45A68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3BD08D-B428-8FB5-7C02-E34BDB8CE8DF}"/>
              </a:ext>
            </a:extLst>
          </p:cNvPr>
          <p:cNvSpPr>
            <a:spLocks noGrp="1"/>
          </p:cNvSpPr>
          <p:nvPr>
            <p:ph type="title"/>
          </p:nvPr>
        </p:nvSpPr>
        <p:spPr/>
        <p:txBody>
          <a:bodyPr>
            <a:normAutofit/>
          </a:bodyPr>
          <a:lstStyle/>
          <a:p>
            <a:r>
              <a:rPr lang="en-US" sz="4000" dirty="0"/>
              <a:t>This talk</a:t>
            </a:r>
          </a:p>
        </p:txBody>
      </p:sp>
      <p:sp>
        <p:nvSpPr>
          <p:cNvPr id="5" name="Content Placeholder 2">
            <a:extLst>
              <a:ext uri="{FF2B5EF4-FFF2-40B4-BE49-F238E27FC236}">
                <a16:creationId xmlns:a16="http://schemas.microsoft.com/office/drawing/2014/main" id="{75543E0F-CD8B-AFDB-BD6C-D3B4A902EB70}"/>
              </a:ext>
            </a:extLst>
          </p:cNvPr>
          <p:cNvSpPr txBox="1">
            <a:spLocks/>
          </p:cNvSpPr>
          <p:nvPr/>
        </p:nvSpPr>
        <p:spPr>
          <a:xfrm>
            <a:off x="838200" y="2621448"/>
            <a:ext cx="10515600" cy="10742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400" dirty="0"/>
          </a:p>
        </p:txBody>
      </p:sp>
      <p:sp>
        <p:nvSpPr>
          <p:cNvPr id="6" name="Content Placeholder 2">
            <a:extLst>
              <a:ext uri="{FF2B5EF4-FFF2-40B4-BE49-F238E27FC236}">
                <a16:creationId xmlns:a16="http://schemas.microsoft.com/office/drawing/2014/main" id="{8893ECFC-CFA6-BC65-6CD4-95A212384CB3}"/>
              </a:ext>
            </a:extLst>
          </p:cNvPr>
          <p:cNvSpPr txBox="1">
            <a:spLocks/>
          </p:cNvSpPr>
          <p:nvPr/>
        </p:nvSpPr>
        <p:spPr>
          <a:xfrm>
            <a:off x="838200" y="1857393"/>
            <a:ext cx="10515600" cy="24605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rgbClr val="FFC000"/>
                </a:solidFill>
              </a:rPr>
              <a:t>Main result</a:t>
            </a:r>
            <a:r>
              <a:rPr lang="en-US" sz="2400" dirty="0"/>
              <a:t>: Distinguishing between whether an exponentially-large graph </a:t>
            </a:r>
            <a:br>
              <a:rPr lang="en-US" sz="2400" dirty="0"/>
            </a:br>
            <a:r>
              <a:rPr lang="en-US" sz="2400" dirty="0"/>
              <a:t>(given oracle access to it) </a:t>
            </a:r>
          </a:p>
          <a:p>
            <a:pPr>
              <a:buFontTx/>
              <a:buChar char="-"/>
            </a:pPr>
            <a:r>
              <a:rPr lang="en-US" sz="2400" dirty="0"/>
              <a:t>has two disconnected components, or </a:t>
            </a:r>
          </a:p>
          <a:p>
            <a:pPr>
              <a:buFontTx/>
              <a:buChar char="-"/>
            </a:pPr>
            <a:r>
              <a:rPr lang="en-US" sz="2400" dirty="0"/>
              <a:t>has a single expanding component</a:t>
            </a:r>
          </a:p>
          <a:p>
            <a:pPr marL="0" indent="0">
              <a:buNone/>
            </a:pPr>
            <a:r>
              <a:rPr lang="en-US" sz="2400" dirty="0"/>
              <a:t>separates QMA from QCMA, assuming a quantum </a:t>
            </a:r>
            <a:r>
              <a:rPr lang="en-US" sz="2400" dirty="0" err="1"/>
              <a:t>pseudorandomness</a:t>
            </a:r>
            <a:r>
              <a:rPr lang="en-US" sz="2400" dirty="0"/>
              <a:t> conjecture. </a:t>
            </a:r>
          </a:p>
        </p:txBody>
      </p:sp>
      <p:sp>
        <p:nvSpPr>
          <p:cNvPr id="11" name="Content Placeholder 2">
            <a:extLst>
              <a:ext uri="{FF2B5EF4-FFF2-40B4-BE49-F238E27FC236}">
                <a16:creationId xmlns:a16="http://schemas.microsoft.com/office/drawing/2014/main" id="{468B6ACA-AFC1-AE73-976F-802E3082CBD3}"/>
              </a:ext>
            </a:extLst>
          </p:cNvPr>
          <p:cNvSpPr txBox="1">
            <a:spLocks/>
          </p:cNvSpPr>
          <p:nvPr/>
        </p:nvSpPr>
        <p:spPr>
          <a:xfrm>
            <a:off x="838200" y="4881414"/>
            <a:ext cx="10515600" cy="18920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This is evidence that quantum proofs can convince verifiers of more complex statements than classical proofs. </a:t>
            </a:r>
          </a:p>
        </p:txBody>
      </p:sp>
      <p:sp>
        <p:nvSpPr>
          <p:cNvPr id="12" name="Content Placeholder 2">
            <a:extLst>
              <a:ext uri="{FF2B5EF4-FFF2-40B4-BE49-F238E27FC236}">
                <a16:creationId xmlns:a16="http://schemas.microsoft.com/office/drawing/2014/main" id="{43DEFCEB-0110-D40C-3F97-6762A5282C52}"/>
              </a:ext>
            </a:extLst>
          </p:cNvPr>
          <p:cNvSpPr txBox="1">
            <a:spLocks/>
          </p:cNvSpPr>
          <p:nvPr/>
        </p:nvSpPr>
        <p:spPr>
          <a:xfrm>
            <a:off x="838200" y="5455856"/>
            <a:ext cx="10515600" cy="13487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dirty="0"/>
          </a:p>
        </p:txBody>
      </p:sp>
      <p:sp>
        <p:nvSpPr>
          <p:cNvPr id="13" name="Rounded Rectangle 12">
            <a:extLst>
              <a:ext uri="{FF2B5EF4-FFF2-40B4-BE49-F238E27FC236}">
                <a16:creationId xmlns:a16="http://schemas.microsoft.com/office/drawing/2014/main" id="{A2174D26-A81E-9709-120D-8210B7913AC8}"/>
              </a:ext>
            </a:extLst>
          </p:cNvPr>
          <p:cNvSpPr/>
          <p:nvPr/>
        </p:nvSpPr>
        <p:spPr>
          <a:xfrm>
            <a:off x="675249" y="1591772"/>
            <a:ext cx="10678551" cy="3009031"/>
          </a:xfrm>
          <a:prstGeom prst="roundRect">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93551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52FE66-08CD-AB73-DA0E-6D091D0FFECA}"/>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942F467F-1C8E-8DB5-BCB4-ECD819546640}"/>
                  </a:ext>
                </a:extLst>
              </p:cNvPr>
              <p:cNvSpPr txBox="1">
                <a:spLocks/>
              </p:cNvSpPr>
              <p:nvPr/>
            </p:nvSpPr>
            <p:spPr>
              <a:xfrm>
                <a:off x="838200" y="1690687"/>
                <a:ext cx="10515600" cy="19032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Aaronson and Kuperberg asked if there is a </a:t>
                </a:r>
                <a:r>
                  <a:rPr lang="en-US" sz="2400" b="1" i="1" dirty="0">
                    <a:solidFill>
                      <a:srgbClr val="FFFF00"/>
                    </a:solidFill>
                  </a:rPr>
                  <a:t>classical oracle </a:t>
                </a:r>
                <a:r>
                  <a:rPr lang="en-US" sz="2400" dirty="0"/>
                  <a:t>separation. </a:t>
                </a:r>
                <a:br>
                  <a:rPr lang="en-US" sz="2400" dirty="0"/>
                </a:br>
                <a:r>
                  <a:rPr lang="en-US" sz="2400" dirty="0"/>
                  <a:t>A classical oracle is a function </a:t>
                </a:r>
                <a14:m>
                  <m:oMath xmlns:m="http://schemas.openxmlformats.org/officeDocument/2006/math">
                    <m:r>
                      <a:rPr lang="en-US" sz="2400" i="1">
                        <a:latin typeface="Cambria Math" panose="02040503050406030204" pitchFamily="18" charset="0"/>
                      </a:rPr>
                      <m:t>𝑓</m:t>
                    </m:r>
                    <m:r>
                      <a:rPr lang="en-US" sz="2400" i="1">
                        <a:latin typeface="Cambria Math" panose="02040503050406030204" pitchFamily="18" charset="0"/>
                      </a:rPr>
                      <m:t>:[</m:t>
                    </m:r>
                    <m:r>
                      <a:rPr lang="en-US" sz="2400" i="1">
                        <a:latin typeface="Cambria Math" panose="02040503050406030204" pitchFamily="18" charset="0"/>
                      </a:rPr>
                      <m:t>𝑁</m:t>
                    </m:r>
                    <m:r>
                      <a:rPr lang="en-US" sz="2400" i="1">
                        <a:latin typeface="Cambria Math" panose="02040503050406030204" pitchFamily="18" charset="0"/>
                      </a:rPr>
                      <m:t>]→[</m:t>
                    </m:r>
                    <m:r>
                      <a:rPr lang="en-US" sz="2400" i="1">
                        <a:latin typeface="Cambria Math" panose="02040503050406030204" pitchFamily="18" charset="0"/>
                      </a:rPr>
                      <m:t>𝑀</m:t>
                    </m:r>
                    <m:r>
                      <a:rPr lang="en-US" sz="2400" i="1">
                        <a:latin typeface="Cambria Math" panose="02040503050406030204" pitchFamily="18" charset="0"/>
                      </a:rPr>
                      <m:t>]</m:t>
                    </m:r>
                  </m:oMath>
                </a14:m>
                <a:r>
                  <a:rPr lang="en-US" sz="2400" dirty="0"/>
                  <a:t> queryable in superposition:</a:t>
                </a:r>
              </a:p>
            </p:txBody>
          </p:sp>
        </mc:Choice>
        <mc:Fallback xmlns="">
          <p:sp>
            <p:nvSpPr>
              <p:cNvPr id="10" name="Content Placeholder 2">
                <a:extLst>
                  <a:ext uri="{FF2B5EF4-FFF2-40B4-BE49-F238E27FC236}">
                    <a16:creationId xmlns:a16="http://schemas.microsoft.com/office/drawing/2014/main" id="{942F467F-1C8E-8DB5-BCB4-ECD819546640}"/>
                  </a:ext>
                </a:extLst>
              </p:cNvPr>
              <p:cNvSpPr txBox="1">
                <a:spLocks noRot="1" noChangeAspect="1" noMove="1" noResize="1" noEditPoints="1" noAdjustHandles="1" noChangeArrowheads="1" noChangeShapeType="1" noTextEdit="1"/>
              </p:cNvSpPr>
              <p:nvPr/>
            </p:nvSpPr>
            <p:spPr>
              <a:xfrm>
                <a:off x="838200" y="1690687"/>
                <a:ext cx="10515600" cy="1903241"/>
              </a:xfrm>
              <a:prstGeom prst="rect">
                <a:avLst/>
              </a:prstGeom>
              <a:blipFill>
                <a:blip r:embed="rId2"/>
                <a:stretch>
                  <a:fillRect l="-965" t="-3947"/>
                </a:stretch>
              </a:blipFill>
            </p:spPr>
            <p:txBody>
              <a:bodyPr/>
              <a:lstStyle/>
              <a:p>
                <a:r>
                  <a:rPr lang="en-US">
                    <a:noFill/>
                  </a:rPr>
                  <a:t> </a:t>
                </a:r>
              </a:p>
            </p:txBody>
          </p:sp>
        </mc:Fallback>
      </mc:AlternateContent>
      <p:sp>
        <p:nvSpPr>
          <p:cNvPr id="13" name="Title 12">
            <a:extLst>
              <a:ext uri="{FF2B5EF4-FFF2-40B4-BE49-F238E27FC236}">
                <a16:creationId xmlns:a16="http://schemas.microsoft.com/office/drawing/2014/main" id="{B4CF8138-82DA-CA3D-A21B-B22196B7DAD5}"/>
              </a:ext>
            </a:extLst>
          </p:cNvPr>
          <p:cNvSpPr>
            <a:spLocks noGrp="1"/>
          </p:cNvSpPr>
          <p:nvPr>
            <p:ph type="title"/>
          </p:nvPr>
        </p:nvSpPr>
        <p:spPr/>
        <p:txBody>
          <a:bodyPr/>
          <a:lstStyle/>
          <a:p>
            <a:r>
              <a:rPr lang="en-US" dirty="0"/>
              <a:t>Oracle QMA and QCMA</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5553793-3EBD-44F6-B8F2-26731FB6588E}"/>
                  </a:ext>
                </a:extLst>
              </p:cNvPr>
              <p:cNvSpPr txBox="1"/>
              <p:nvPr/>
            </p:nvSpPr>
            <p:spPr>
              <a:xfrm>
                <a:off x="1869630" y="2635783"/>
                <a:ext cx="6130212" cy="83920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2000" b="0" i="1" smtClean="0">
                              <a:solidFill>
                                <a:schemeClr val="tx1"/>
                              </a:solidFill>
                              <a:latin typeface="Cambria Math" panose="02040503050406030204" pitchFamily="18" charset="0"/>
                            </a:rPr>
                          </m:ctrlPr>
                        </m:naryPr>
                        <m:sub>
                          <m:r>
                            <a:rPr lang="en-US" sz="2000" b="0" i="1" smtClean="0">
                              <a:solidFill>
                                <a:schemeClr val="tx1"/>
                              </a:solidFill>
                              <a:latin typeface="Cambria Math" panose="02040503050406030204" pitchFamily="18" charset="0"/>
                            </a:rPr>
                            <m:t>𝑥</m:t>
                          </m:r>
                        </m:sub>
                        <m:sup/>
                        <m:e>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𝛼</m:t>
                              </m:r>
                            </m:e>
                            <m:sub>
                              <m:r>
                                <a:rPr lang="en-US" sz="2000" b="0" i="1" smtClean="0">
                                  <a:solidFill>
                                    <a:schemeClr val="tx1"/>
                                  </a:solidFill>
                                  <a:latin typeface="Cambria Math" panose="02040503050406030204" pitchFamily="18" charset="0"/>
                                </a:rPr>
                                <m:t>𝑥</m:t>
                              </m:r>
                            </m:sub>
                          </m:sSub>
                          <m:d>
                            <m:dPr>
                              <m:begChr m:val="|"/>
                              <m:endChr m:val="⟩"/>
                              <m:ctrlPr>
                                <a:rPr lang="en-US" sz="2000" b="0" i="1" smtClean="0">
                                  <a:solidFill>
                                    <a:schemeClr val="tx1"/>
                                  </a:solidFill>
                                  <a:latin typeface="Cambria Math" panose="02040503050406030204" pitchFamily="18" charset="0"/>
                                </a:rPr>
                              </m:ctrlPr>
                            </m:dPr>
                            <m:e>
                              <m:r>
                                <a:rPr lang="en-US" sz="2000" b="0" i="1" smtClean="0">
                                  <a:solidFill>
                                    <a:schemeClr val="tx1"/>
                                  </a:solidFill>
                                  <a:latin typeface="Cambria Math" panose="02040503050406030204" pitchFamily="18" charset="0"/>
                                </a:rPr>
                                <m:t>𝑥</m:t>
                              </m:r>
                            </m:e>
                          </m:d>
                          <m:r>
                            <a:rPr lang="en-US" sz="2000" b="0" i="1" smtClean="0">
                              <a:solidFill>
                                <a:schemeClr val="tx1"/>
                              </a:solidFill>
                              <a:latin typeface="Cambria Math" panose="02040503050406030204" pitchFamily="18" charset="0"/>
                            </a:rPr>
                            <m:t>|0⟩</m:t>
                          </m:r>
                        </m:e>
                      </m:nary>
                      <m:r>
                        <a:rPr lang="en-US" sz="2000" b="0" i="1" smtClean="0">
                          <a:solidFill>
                            <a:schemeClr val="tx1"/>
                          </a:solidFill>
                          <a:latin typeface="Cambria Math" panose="02040503050406030204" pitchFamily="18" charset="0"/>
                        </a:rPr>
                        <m:t>↦</m:t>
                      </m:r>
                      <m:nary>
                        <m:naryPr>
                          <m:chr m:val="∑"/>
                          <m:supHide m:val="on"/>
                          <m:ctrlPr>
                            <a:rPr lang="en-US" sz="2000" i="1">
                              <a:latin typeface="Cambria Math" panose="02040503050406030204" pitchFamily="18" charset="0"/>
                            </a:rPr>
                          </m:ctrlPr>
                        </m:naryPr>
                        <m:sub>
                          <m:r>
                            <a:rPr lang="en-US" sz="2000" i="1">
                              <a:latin typeface="Cambria Math" panose="02040503050406030204" pitchFamily="18" charset="0"/>
                            </a:rPr>
                            <m:t>𝑥</m:t>
                          </m:r>
                        </m:sub>
                        <m:sup/>
                        <m:e>
                          <m:sSub>
                            <m:sSubPr>
                              <m:ctrlPr>
                                <a:rPr lang="en-US" sz="2000" i="1">
                                  <a:latin typeface="Cambria Math" panose="02040503050406030204" pitchFamily="18" charset="0"/>
                                </a:rPr>
                              </m:ctrlPr>
                            </m:sSubPr>
                            <m:e>
                              <m:r>
                                <a:rPr lang="en-US" sz="2000" i="1">
                                  <a:latin typeface="Cambria Math" panose="02040503050406030204" pitchFamily="18" charset="0"/>
                                </a:rPr>
                                <m:t>𝛼</m:t>
                              </m:r>
                            </m:e>
                            <m:sub>
                              <m:r>
                                <a:rPr lang="en-US" sz="2000" i="1">
                                  <a:latin typeface="Cambria Math" panose="02040503050406030204" pitchFamily="18" charset="0"/>
                                </a:rPr>
                                <m:t>𝑥</m:t>
                              </m:r>
                            </m:sub>
                          </m:sSub>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𝑥</m:t>
                              </m:r>
                            </m:e>
                          </m:d>
                          <m:r>
                            <a:rPr lang="en-US" sz="2000" i="1">
                              <a:latin typeface="Cambria Math" panose="02040503050406030204" pitchFamily="18" charset="0"/>
                            </a:rPr>
                            <m:t>|</m:t>
                          </m:r>
                          <m:r>
                            <a:rPr lang="en-US" sz="2000" b="0" i="1" smtClean="0">
                              <a:latin typeface="Cambria Math" panose="02040503050406030204" pitchFamily="18" charset="0"/>
                            </a:rPr>
                            <m:t>𝑓</m:t>
                          </m:r>
                          <m:r>
                            <a:rPr lang="en-US" sz="2000" b="0" i="1" smtClean="0">
                              <a:latin typeface="Cambria Math" panose="02040503050406030204" pitchFamily="18" charset="0"/>
                            </a:rPr>
                            <m:t>(</m:t>
                          </m:r>
                          <m:r>
                            <a:rPr lang="en-US" sz="2000" b="0" i="1" smtClean="0">
                              <a:latin typeface="Cambria Math" panose="02040503050406030204" pitchFamily="18" charset="0"/>
                            </a:rPr>
                            <m:t>𝑥</m:t>
                          </m:r>
                          <m:r>
                            <a:rPr lang="en-US" sz="2000" b="0" i="1" smtClean="0">
                              <a:latin typeface="Cambria Math" panose="02040503050406030204" pitchFamily="18" charset="0"/>
                            </a:rPr>
                            <m:t>)⟩</m:t>
                          </m:r>
                        </m:e>
                      </m:nary>
                    </m:oMath>
                  </m:oMathPara>
                </a14:m>
                <a:endParaRPr lang="en-US" sz="2000" dirty="0"/>
              </a:p>
            </p:txBody>
          </p:sp>
        </mc:Choice>
        <mc:Fallback xmlns="">
          <p:sp>
            <p:nvSpPr>
              <p:cNvPr id="12" name="TextBox 11">
                <a:extLst>
                  <a:ext uri="{FF2B5EF4-FFF2-40B4-BE49-F238E27FC236}">
                    <a16:creationId xmlns:a16="http://schemas.microsoft.com/office/drawing/2014/main" id="{55553793-3EBD-44F6-B8F2-26731FB6588E}"/>
                  </a:ext>
                </a:extLst>
              </p:cNvPr>
              <p:cNvSpPr txBox="1">
                <a:spLocks noRot="1" noChangeAspect="1" noMove="1" noResize="1" noEditPoints="1" noAdjustHandles="1" noChangeArrowheads="1" noChangeShapeType="1" noTextEdit="1"/>
              </p:cNvSpPr>
              <p:nvPr/>
            </p:nvSpPr>
            <p:spPr>
              <a:xfrm>
                <a:off x="1869630" y="2635783"/>
                <a:ext cx="6130212" cy="839204"/>
              </a:xfrm>
              <a:prstGeom prst="rect">
                <a:avLst/>
              </a:prstGeom>
              <a:blipFill>
                <a:blip r:embed="rId3"/>
                <a:stretch>
                  <a:fillRect t="-125373" b="-174627"/>
                </a:stretch>
              </a:blipFill>
            </p:spPr>
            <p:txBody>
              <a:bodyPr/>
              <a:lstStyle/>
              <a:p>
                <a:r>
                  <a:rPr lang="en-US">
                    <a:noFill/>
                  </a:rPr>
                  <a:t> </a:t>
                </a:r>
              </a:p>
            </p:txBody>
          </p:sp>
        </mc:Fallback>
      </mc:AlternateContent>
      <p:sp>
        <p:nvSpPr>
          <p:cNvPr id="16" name="TextBox 15">
            <a:extLst>
              <a:ext uri="{FF2B5EF4-FFF2-40B4-BE49-F238E27FC236}">
                <a16:creationId xmlns:a16="http://schemas.microsoft.com/office/drawing/2014/main" id="{BB31F9C3-F1A0-C46A-8030-A49D5ABD1A4C}"/>
              </a:ext>
            </a:extLst>
          </p:cNvPr>
          <p:cNvSpPr txBox="1"/>
          <p:nvPr/>
        </p:nvSpPr>
        <p:spPr>
          <a:xfrm>
            <a:off x="838200" y="3593928"/>
            <a:ext cx="5805378" cy="3046988"/>
          </a:xfrm>
          <a:prstGeom prst="rect">
            <a:avLst/>
          </a:prstGeom>
          <a:noFill/>
        </p:spPr>
        <p:txBody>
          <a:bodyPr wrap="square" rtlCol="0">
            <a:spAutoFit/>
          </a:bodyPr>
          <a:lstStyle/>
          <a:p>
            <a:r>
              <a:rPr lang="en-US" sz="2400" dirty="0"/>
              <a:t>Partial progress over the years:</a:t>
            </a:r>
          </a:p>
          <a:p>
            <a:pPr marL="342900" indent="-342900">
              <a:buFontTx/>
              <a:buChar char="-"/>
            </a:pPr>
            <a:r>
              <a:rPr lang="en-US" sz="2400" dirty="0" err="1"/>
              <a:t>Lutomirski</a:t>
            </a:r>
            <a:r>
              <a:rPr lang="en-US" sz="2400" dirty="0"/>
              <a:t> 2011</a:t>
            </a:r>
          </a:p>
          <a:p>
            <a:pPr marL="342900" indent="-342900">
              <a:buFontTx/>
              <a:buChar char="-"/>
            </a:pPr>
            <a:r>
              <a:rPr lang="en-US" sz="2400" dirty="0" err="1"/>
              <a:t>Fefferman</a:t>
            </a:r>
            <a:r>
              <a:rPr lang="en-US" sz="2400" dirty="0"/>
              <a:t>, Kimmel 2015</a:t>
            </a:r>
          </a:p>
          <a:p>
            <a:pPr marL="342900" indent="-342900">
              <a:buFontTx/>
              <a:buChar char="-"/>
            </a:pPr>
            <a:r>
              <a:rPr lang="en-US" sz="2400" dirty="0"/>
              <a:t>Natarajan, </a:t>
            </a:r>
            <a:r>
              <a:rPr lang="en-US" sz="2400" dirty="0" err="1"/>
              <a:t>Nirkhe</a:t>
            </a:r>
            <a:r>
              <a:rPr lang="en-US" sz="2400" dirty="0"/>
              <a:t> 2022</a:t>
            </a:r>
          </a:p>
          <a:p>
            <a:pPr marL="342900" indent="-342900">
              <a:buFontTx/>
              <a:buChar char="-"/>
            </a:pPr>
            <a:r>
              <a:rPr lang="en-US" sz="2400" dirty="0" err="1"/>
              <a:t>Bassirian</a:t>
            </a:r>
            <a:r>
              <a:rPr lang="en-US" sz="2400" dirty="0"/>
              <a:t>, </a:t>
            </a:r>
            <a:r>
              <a:rPr lang="en-US" sz="2400" dirty="0" err="1"/>
              <a:t>Fefferman</a:t>
            </a:r>
            <a:r>
              <a:rPr lang="en-US" sz="2400" dirty="0"/>
              <a:t>, Marwaha 2022</a:t>
            </a:r>
          </a:p>
          <a:p>
            <a:pPr marL="342900" indent="-342900">
              <a:buFontTx/>
              <a:buChar char="-"/>
            </a:pPr>
            <a:r>
              <a:rPr lang="en-US" sz="2400" dirty="0"/>
              <a:t>Ben-David, Kundu 2024</a:t>
            </a:r>
          </a:p>
          <a:p>
            <a:pPr marL="342900" indent="-342900">
              <a:buFontTx/>
              <a:buChar char="-"/>
            </a:pPr>
            <a:r>
              <a:rPr lang="en-US" sz="2400" dirty="0"/>
              <a:t>Li, Liu, </a:t>
            </a:r>
            <a:r>
              <a:rPr lang="en-US" sz="2400" dirty="0" err="1"/>
              <a:t>Pelecanos</a:t>
            </a:r>
            <a:r>
              <a:rPr lang="en-US" sz="2400" dirty="0"/>
              <a:t>, </a:t>
            </a:r>
            <a:r>
              <a:rPr lang="en-US" sz="2400" dirty="0" err="1"/>
              <a:t>Yamakawa</a:t>
            </a:r>
            <a:r>
              <a:rPr lang="en-US" sz="2400" dirty="0"/>
              <a:t> 2024</a:t>
            </a:r>
          </a:p>
          <a:p>
            <a:endParaRPr lang="en-US" sz="2400" dirty="0"/>
          </a:p>
        </p:txBody>
      </p:sp>
      <p:sp>
        <p:nvSpPr>
          <p:cNvPr id="23" name="Right Brace 22">
            <a:extLst>
              <a:ext uri="{FF2B5EF4-FFF2-40B4-BE49-F238E27FC236}">
                <a16:creationId xmlns:a16="http://schemas.microsoft.com/office/drawing/2014/main" id="{EDB754A3-C07A-B37C-EE7A-1BF98BB6139E}"/>
              </a:ext>
            </a:extLst>
          </p:cNvPr>
          <p:cNvSpPr/>
          <p:nvPr/>
        </p:nvSpPr>
        <p:spPr>
          <a:xfrm>
            <a:off x="6008915" y="4034619"/>
            <a:ext cx="615820" cy="2123585"/>
          </a:xfrm>
          <a:prstGeom prst="rightBrace">
            <a:avLst>
              <a:gd name="adj1" fmla="val 0"/>
              <a:gd name="adj2" fmla="val 50000"/>
            </a:avLst>
          </a:prstGeom>
          <a:ln w="571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a:extLst>
              <a:ext uri="{FF2B5EF4-FFF2-40B4-BE49-F238E27FC236}">
                <a16:creationId xmlns:a16="http://schemas.microsoft.com/office/drawing/2014/main" id="{B01CB7CA-F205-867B-EC36-59EEE4C1F0D1}"/>
              </a:ext>
            </a:extLst>
          </p:cNvPr>
          <p:cNvSpPr txBox="1"/>
          <p:nvPr/>
        </p:nvSpPr>
        <p:spPr>
          <a:xfrm>
            <a:off x="6699745" y="4742468"/>
            <a:ext cx="4217072" cy="707886"/>
          </a:xfrm>
          <a:prstGeom prst="rect">
            <a:avLst/>
          </a:prstGeom>
          <a:noFill/>
        </p:spPr>
        <p:txBody>
          <a:bodyPr wrap="square" rtlCol="0">
            <a:spAutoFit/>
          </a:bodyPr>
          <a:lstStyle/>
          <a:p>
            <a:r>
              <a:rPr lang="en-US" sz="2000" dirty="0"/>
              <a:t>Assume restrictions on oracle model or on verifier</a:t>
            </a:r>
          </a:p>
        </p:txBody>
      </p:sp>
    </p:spTree>
    <p:extLst>
      <p:ext uri="{BB962C8B-B14F-4D97-AF65-F5344CB8AC3E}">
        <p14:creationId xmlns:p14="http://schemas.microsoft.com/office/powerpoint/2010/main" val="1119463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3" grpId="0" animBg="1"/>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26D2EB-9D17-AD3F-AC99-AAA2B5EE6C3B}"/>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D9F8E02F-C7F0-C348-8715-B8A81FA38CE5}"/>
                  </a:ext>
                </a:extLst>
              </p:cNvPr>
              <p:cNvSpPr txBox="1">
                <a:spLocks/>
              </p:cNvSpPr>
              <p:nvPr/>
            </p:nvSpPr>
            <p:spPr>
              <a:xfrm>
                <a:off x="838200" y="1690687"/>
                <a:ext cx="10515600" cy="33072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Aaronson and Kuperberg asked if there is a </a:t>
                </a:r>
                <a:r>
                  <a:rPr lang="en-US" sz="2400" b="1" i="1" dirty="0">
                    <a:solidFill>
                      <a:srgbClr val="FFFF00"/>
                    </a:solidFill>
                  </a:rPr>
                  <a:t>classical oracle </a:t>
                </a:r>
                <a:r>
                  <a:rPr lang="en-US" sz="2400" dirty="0"/>
                  <a:t>separation. </a:t>
                </a:r>
                <a:br>
                  <a:rPr lang="en-US" sz="2400" dirty="0"/>
                </a:br>
                <a:r>
                  <a:rPr lang="en-US" sz="2400" dirty="0"/>
                  <a:t>A classical oracle is a function </a:t>
                </a:r>
                <a14:m>
                  <m:oMath xmlns:m="http://schemas.openxmlformats.org/officeDocument/2006/math">
                    <m:r>
                      <a:rPr lang="en-US" sz="2400" b="0" i="1" smtClean="0">
                        <a:latin typeface="Cambria Math" panose="02040503050406030204" pitchFamily="18" charset="0"/>
                      </a:rPr>
                      <m:t>𝑓</m:t>
                    </m:r>
                    <m:r>
                      <a:rPr lang="en-US" sz="2400" b="0" i="1" smtClean="0">
                        <a:latin typeface="Cambria Math" panose="02040503050406030204" pitchFamily="18" charset="0"/>
                      </a:rPr>
                      <m:t>:[</m:t>
                    </m:r>
                    <m:r>
                      <a:rPr lang="en-US" sz="2400" b="0" i="1" smtClean="0">
                        <a:latin typeface="Cambria Math" panose="02040503050406030204" pitchFamily="18" charset="0"/>
                      </a:rPr>
                      <m:t>𝑁</m:t>
                    </m:r>
                    <m:r>
                      <a:rPr lang="en-US" sz="2400" b="0" i="1" smtClean="0">
                        <a:latin typeface="Cambria Math" panose="02040503050406030204" pitchFamily="18" charset="0"/>
                      </a:rPr>
                      <m:t>]→[</m:t>
                    </m:r>
                    <m:r>
                      <a:rPr lang="en-US" sz="2400" b="0" i="1" smtClean="0">
                        <a:latin typeface="Cambria Math" panose="02040503050406030204" pitchFamily="18" charset="0"/>
                      </a:rPr>
                      <m:t>𝑀</m:t>
                    </m:r>
                    <m:r>
                      <a:rPr lang="en-US" sz="2400" b="0" i="1" smtClean="0">
                        <a:latin typeface="Cambria Math" panose="02040503050406030204" pitchFamily="18" charset="0"/>
                      </a:rPr>
                      <m:t>]</m:t>
                    </m:r>
                  </m:oMath>
                </a14:m>
                <a:r>
                  <a:rPr lang="en-US" sz="2400" dirty="0"/>
                  <a:t> queryable in superposition:</a:t>
                </a:r>
              </a:p>
            </p:txBody>
          </p:sp>
        </mc:Choice>
        <mc:Fallback xmlns="">
          <p:sp>
            <p:nvSpPr>
              <p:cNvPr id="10" name="Content Placeholder 2">
                <a:extLst>
                  <a:ext uri="{FF2B5EF4-FFF2-40B4-BE49-F238E27FC236}">
                    <a16:creationId xmlns:a16="http://schemas.microsoft.com/office/drawing/2014/main" id="{D9F8E02F-C7F0-C348-8715-B8A81FA38CE5}"/>
                  </a:ext>
                </a:extLst>
              </p:cNvPr>
              <p:cNvSpPr txBox="1">
                <a:spLocks noRot="1" noChangeAspect="1" noMove="1" noResize="1" noEditPoints="1" noAdjustHandles="1" noChangeArrowheads="1" noChangeShapeType="1" noTextEdit="1"/>
              </p:cNvSpPr>
              <p:nvPr/>
            </p:nvSpPr>
            <p:spPr>
              <a:xfrm>
                <a:off x="838200" y="1690687"/>
                <a:ext cx="10515600" cy="3307265"/>
              </a:xfrm>
              <a:prstGeom prst="rect">
                <a:avLst/>
              </a:prstGeom>
              <a:blipFill>
                <a:blip r:embed="rId2"/>
                <a:stretch>
                  <a:fillRect l="-965" t="-2290"/>
                </a:stretch>
              </a:blipFill>
            </p:spPr>
            <p:txBody>
              <a:bodyPr/>
              <a:lstStyle/>
              <a:p>
                <a:r>
                  <a:rPr lang="en-US">
                    <a:noFill/>
                  </a:rPr>
                  <a:t> </a:t>
                </a:r>
              </a:p>
            </p:txBody>
          </p:sp>
        </mc:Fallback>
      </mc:AlternateContent>
      <p:sp>
        <p:nvSpPr>
          <p:cNvPr id="13" name="Title 12">
            <a:extLst>
              <a:ext uri="{FF2B5EF4-FFF2-40B4-BE49-F238E27FC236}">
                <a16:creationId xmlns:a16="http://schemas.microsoft.com/office/drawing/2014/main" id="{EDE63C4C-EA76-CBC3-3060-A222996BD380}"/>
              </a:ext>
            </a:extLst>
          </p:cNvPr>
          <p:cNvSpPr>
            <a:spLocks noGrp="1"/>
          </p:cNvSpPr>
          <p:nvPr>
            <p:ph type="title"/>
          </p:nvPr>
        </p:nvSpPr>
        <p:spPr/>
        <p:txBody>
          <a:bodyPr/>
          <a:lstStyle/>
          <a:p>
            <a:r>
              <a:rPr lang="en-US" dirty="0"/>
              <a:t>Oracle QMA and QCMA</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39C8E1B5-83B9-066B-75BE-1146BD77E0B2}"/>
                  </a:ext>
                </a:extLst>
              </p:cNvPr>
              <p:cNvSpPr txBox="1"/>
              <p:nvPr/>
            </p:nvSpPr>
            <p:spPr>
              <a:xfrm>
                <a:off x="1869630" y="2635783"/>
                <a:ext cx="6130212" cy="83920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2000" b="0" i="1" smtClean="0">
                              <a:solidFill>
                                <a:schemeClr val="tx1"/>
                              </a:solidFill>
                              <a:latin typeface="Cambria Math" panose="02040503050406030204" pitchFamily="18" charset="0"/>
                            </a:rPr>
                          </m:ctrlPr>
                        </m:naryPr>
                        <m:sub>
                          <m:r>
                            <a:rPr lang="en-US" sz="2000" b="0" i="1" smtClean="0">
                              <a:solidFill>
                                <a:schemeClr val="tx1"/>
                              </a:solidFill>
                              <a:latin typeface="Cambria Math" panose="02040503050406030204" pitchFamily="18" charset="0"/>
                            </a:rPr>
                            <m:t>𝑥</m:t>
                          </m:r>
                        </m:sub>
                        <m:sup/>
                        <m:e>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𝛼</m:t>
                              </m:r>
                            </m:e>
                            <m:sub>
                              <m:r>
                                <a:rPr lang="en-US" sz="2000" b="0" i="1" smtClean="0">
                                  <a:solidFill>
                                    <a:schemeClr val="tx1"/>
                                  </a:solidFill>
                                  <a:latin typeface="Cambria Math" panose="02040503050406030204" pitchFamily="18" charset="0"/>
                                </a:rPr>
                                <m:t>𝑥</m:t>
                              </m:r>
                            </m:sub>
                          </m:sSub>
                          <m:d>
                            <m:dPr>
                              <m:begChr m:val="|"/>
                              <m:endChr m:val="⟩"/>
                              <m:ctrlPr>
                                <a:rPr lang="en-US" sz="2000" b="0" i="1" smtClean="0">
                                  <a:solidFill>
                                    <a:schemeClr val="tx1"/>
                                  </a:solidFill>
                                  <a:latin typeface="Cambria Math" panose="02040503050406030204" pitchFamily="18" charset="0"/>
                                </a:rPr>
                              </m:ctrlPr>
                            </m:dPr>
                            <m:e>
                              <m:r>
                                <a:rPr lang="en-US" sz="2000" b="0" i="1" smtClean="0">
                                  <a:solidFill>
                                    <a:schemeClr val="tx1"/>
                                  </a:solidFill>
                                  <a:latin typeface="Cambria Math" panose="02040503050406030204" pitchFamily="18" charset="0"/>
                                </a:rPr>
                                <m:t>𝑥</m:t>
                              </m:r>
                            </m:e>
                          </m:d>
                          <m:r>
                            <a:rPr lang="en-US" sz="2000" b="0" i="1" smtClean="0">
                              <a:solidFill>
                                <a:schemeClr val="tx1"/>
                              </a:solidFill>
                              <a:latin typeface="Cambria Math" panose="02040503050406030204" pitchFamily="18" charset="0"/>
                            </a:rPr>
                            <m:t>|0⟩</m:t>
                          </m:r>
                        </m:e>
                      </m:nary>
                      <m:r>
                        <a:rPr lang="en-US" sz="2000" b="0" i="1" smtClean="0">
                          <a:solidFill>
                            <a:schemeClr val="tx1"/>
                          </a:solidFill>
                          <a:latin typeface="Cambria Math" panose="02040503050406030204" pitchFamily="18" charset="0"/>
                        </a:rPr>
                        <m:t>↦</m:t>
                      </m:r>
                      <m:nary>
                        <m:naryPr>
                          <m:chr m:val="∑"/>
                          <m:supHide m:val="on"/>
                          <m:ctrlPr>
                            <a:rPr lang="en-US" sz="2000" i="1">
                              <a:latin typeface="Cambria Math" panose="02040503050406030204" pitchFamily="18" charset="0"/>
                            </a:rPr>
                          </m:ctrlPr>
                        </m:naryPr>
                        <m:sub>
                          <m:r>
                            <a:rPr lang="en-US" sz="2000" i="1">
                              <a:latin typeface="Cambria Math" panose="02040503050406030204" pitchFamily="18" charset="0"/>
                            </a:rPr>
                            <m:t>𝑥</m:t>
                          </m:r>
                        </m:sub>
                        <m:sup/>
                        <m:e>
                          <m:sSub>
                            <m:sSubPr>
                              <m:ctrlPr>
                                <a:rPr lang="en-US" sz="2000" i="1">
                                  <a:latin typeface="Cambria Math" panose="02040503050406030204" pitchFamily="18" charset="0"/>
                                </a:rPr>
                              </m:ctrlPr>
                            </m:sSubPr>
                            <m:e>
                              <m:r>
                                <a:rPr lang="en-US" sz="2000" i="1">
                                  <a:latin typeface="Cambria Math" panose="02040503050406030204" pitchFamily="18" charset="0"/>
                                </a:rPr>
                                <m:t>𝛼</m:t>
                              </m:r>
                            </m:e>
                            <m:sub>
                              <m:r>
                                <a:rPr lang="en-US" sz="2000" i="1">
                                  <a:latin typeface="Cambria Math" panose="02040503050406030204" pitchFamily="18" charset="0"/>
                                </a:rPr>
                                <m:t>𝑥</m:t>
                              </m:r>
                            </m:sub>
                          </m:sSub>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𝑥</m:t>
                              </m:r>
                            </m:e>
                          </m:d>
                          <m:r>
                            <a:rPr lang="en-US" sz="2000" i="1">
                              <a:latin typeface="Cambria Math" panose="02040503050406030204" pitchFamily="18" charset="0"/>
                            </a:rPr>
                            <m:t>|</m:t>
                          </m:r>
                          <m:r>
                            <a:rPr lang="en-US" sz="2000" b="0" i="1" smtClean="0">
                              <a:latin typeface="Cambria Math" panose="02040503050406030204" pitchFamily="18" charset="0"/>
                            </a:rPr>
                            <m:t>𝑓</m:t>
                          </m:r>
                          <m:r>
                            <a:rPr lang="en-US" sz="2000" b="0" i="1" smtClean="0">
                              <a:latin typeface="Cambria Math" panose="02040503050406030204" pitchFamily="18" charset="0"/>
                            </a:rPr>
                            <m:t>(</m:t>
                          </m:r>
                          <m:r>
                            <a:rPr lang="en-US" sz="2000" b="0" i="1" smtClean="0">
                              <a:latin typeface="Cambria Math" panose="02040503050406030204" pitchFamily="18" charset="0"/>
                            </a:rPr>
                            <m:t>𝑥</m:t>
                          </m:r>
                          <m:r>
                            <a:rPr lang="en-US" sz="2000" b="0" i="1" smtClean="0">
                              <a:latin typeface="Cambria Math" panose="02040503050406030204" pitchFamily="18" charset="0"/>
                            </a:rPr>
                            <m:t>)⟩</m:t>
                          </m:r>
                        </m:e>
                      </m:nary>
                    </m:oMath>
                  </m:oMathPara>
                </a14:m>
                <a:endParaRPr lang="en-US" sz="2000" dirty="0"/>
              </a:p>
            </p:txBody>
          </p:sp>
        </mc:Choice>
        <mc:Fallback xmlns="">
          <p:sp>
            <p:nvSpPr>
              <p:cNvPr id="12" name="TextBox 11">
                <a:extLst>
                  <a:ext uri="{FF2B5EF4-FFF2-40B4-BE49-F238E27FC236}">
                    <a16:creationId xmlns:a16="http://schemas.microsoft.com/office/drawing/2014/main" id="{39C8E1B5-83B9-066B-75BE-1146BD77E0B2}"/>
                  </a:ext>
                </a:extLst>
              </p:cNvPr>
              <p:cNvSpPr txBox="1">
                <a:spLocks noRot="1" noChangeAspect="1" noMove="1" noResize="1" noEditPoints="1" noAdjustHandles="1" noChangeArrowheads="1" noChangeShapeType="1" noTextEdit="1"/>
              </p:cNvSpPr>
              <p:nvPr/>
            </p:nvSpPr>
            <p:spPr>
              <a:xfrm>
                <a:off x="1869630" y="2635783"/>
                <a:ext cx="6130212" cy="839204"/>
              </a:xfrm>
              <a:prstGeom prst="rect">
                <a:avLst/>
              </a:prstGeom>
              <a:blipFill>
                <a:blip r:embed="rId3"/>
                <a:stretch>
                  <a:fillRect t="-125373" b="-174627"/>
                </a:stretch>
              </a:blipFill>
            </p:spPr>
            <p:txBody>
              <a:bodyPr/>
              <a:lstStyle/>
              <a:p>
                <a:r>
                  <a:rPr lang="en-US">
                    <a:noFill/>
                  </a:rPr>
                  <a:t> </a:t>
                </a:r>
              </a:p>
            </p:txBody>
          </p:sp>
        </mc:Fallback>
      </mc:AlternateContent>
      <p:sp>
        <p:nvSpPr>
          <p:cNvPr id="16" name="TextBox 15">
            <a:extLst>
              <a:ext uri="{FF2B5EF4-FFF2-40B4-BE49-F238E27FC236}">
                <a16:creationId xmlns:a16="http://schemas.microsoft.com/office/drawing/2014/main" id="{8EFA2D9F-4E89-FE34-5E6D-552574D162BA}"/>
              </a:ext>
            </a:extLst>
          </p:cNvPr>
          <p:cNvSpPr txBox="1"/>
          <p:nvPr/>
        </p:nvSpPr>
        <p:spPr>
          <a:xfrm>
            <a:off x="838200" y="3593928"/>
            <a:ext cx="5805378" cy="3046988"/>
          </a:xfrm>
          <a:prstGeom prst="rect">
            <a:avLst/>
          </a:prstGeom>
          <a:noFill/>
        </p:spPr>
        <p:txBody>
          <a:bodyPr wrap="square" rtlCol="0">
            <a:spAutoFit/>
          </a:bodyPr>
          <a:lstStyle/>
          <a:p>
            <a:r>
              <a:rPr lang="en-US" sz="2400" dirty="0"/>
              <a:t>Partial progress over the years:</a:t>
            </a:r>
          </a:p>
          <a:p>
            <a:pPr marL="342900" indent="-342900">
              <a:buFontTx/>
              <a:buChar char="-"/>
            </a:pPr>
            <a:r>
              <a:rPr lang="en-US" sz="2400" dirty="0" err="1"/>
              <a:t>Lutomirski</a:t>
            </a:r>
            <a:r>
              <a:rPr lang="en-US" sz="2400" dirty="0"/>
              <a:t> 2011</a:t>
            </a:r>
          </a:p>
          <a:p>
            <a:pPr marL="342900" indent="-342900">
              <a:buFontTx/>
              <a:buChar char="-"/>
            </a:pPr>
            <a:r>
              <a:rPr lang="en-US" sz="2400" dirty="0" err="1"/>
              <a:t>Fefferman</a:t>
            </a:r>
            <a:r>
              <a:rPr lang="en-US" sz="2400" dirty="0"/>
              <a:t>, Kimmel 2015</a:t>
            </a:r>
          </a:p>
          <a:p>
            <a:pPr marL="342900" indent="-342900">
              <a:buFontTx/>
              <a:buChar char="-"/>
            </a:pPr>
            <a:r>
              <a:rPr lang="en-US" sz="2400" dirty="0"/>
              <a:t>Natarajan, </a:t>
            </a:r>
            <a:r>
              <a:rPr lang="en-US" sz="2400" dirty="0" err="1"/>
              <a:t>Nirkhe</a:t>
            </a:r>
            <a:r>
              <a:rPr lang="en-US" sz="2400" dirty="0"/>
              <a:t> 2022</a:t>
            </a:r>
          </a:p>
          <a:p>
            <a:pPr marL="342900" indent="-342900">
              <a:buFontTx/>
              <a:buChar char="-"/>
            </a:pPr>
            <a:r>
              <a:rPr lang="en-US" sz="2400" dirty="0" err="1"/>
              <a:t>Bassirian</a:t>
            </a:r>
            <a:r>
              <a:rPr lang="en-US" sz="2400" dirty="0"/>
              <a:t>, </a:t>
            </a:r>
            <a:r>
              <a:rPr lang="en-US" sz="2400" dirty="0" err="1"/>
              <a:t>Fefferman</a:t>
            </a:r>
            <a:r>
              <a:rPr lang="en-US" sz="2400" dirty="0"/>
              <a:t>, Marwaha 2022</a:t>
            </a:r>
          </a:p>
          <a:p>
            <a:pPr marL="342900" indent="-342900">
              <a:buFontTx/>
              <a:buChar char="-"/>
            </a:pPr>
            <a:r>
              <a:rPr lang="en-US" sz="2400" dirty="0"/>
              <a:t>Ben-David, Kundu 2024</a:t>
            </a:r>
          </a:p>
          <a:p>
            <a:pPr marL="342900" indent="-342900">
              <a:buFontTx/>
              <a:buChar char="-"/>
            </a:pPr>
            <a:r>
              <a:rPr lang="en-US" sz="2400" dirty="0"/>
              <a:t>Li, Liu, </a:t>
            </a:r>
            <a:r>
              <a:rPr lang="en-US" sz="2400" dirty="0" err="1"/>
              <a:t>Pelecanos</a:t>
            </a:r>
            <a:r>
              <a:rPr lang="en-US" sz="2400" dirty="0"/>
              <a:t>, </a:t>
            </a:r>
            <a:r>
              <a:rPr lang="en-US" sz="2400" dirty="0" err="1"/>
              <a:t>Yamakawa</a:t>
            </a:r>
            <a:r>
              <a:rPr lang="en-US" sz="2400" dirty="0"/>
              <a:t> 2024</a:t>
            </a:r>
          </a:p>
          <a:p>
            <a:endParaRPr lang="en-US" sz="2400" dirty="0"/>
          </a:p>
        </p:txBody>
      </p:sp>
      <p:sp>
        <p:nvSpPr>
          <p:cNvPr id="14" name="Right Brace 13">
            <a:extLst>
              <a:ext uri="{FF2B5EF4-FFF2-40B4-BE49-F238E27FC236}">
                <a16:creationId xmlns:a16="http://schemas.microsoft.com/office/drawing/2014/main" id="{B2388CFC-D198-C89A-A41D-926D0BB4D253}"/>
              </a:ext>
            </a:extLst>
          </p:cNvPr>
          <p:cNvSpPr/>
          <p:nvPr/>
        </p:nvSpPr>
        <p:spPr>
          <a:xfrm>
            <a:off x="6233031" y="4034619"/>
            <a:ext cx="373407" cy="1343608"/>
          </a:xfrm>
          <a:prstGeom prst="rightBrace">
            <a:avLst/>
          </a:prstGeom>
          <a:ln w="571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B07A7D4A-9731-C180-7670-833BE8C49304}"/>
              </a:ext>
            </a:extLst>
          </p:cNvPr>
          <p:cNvSpPr txBox="1"/>
          <p:nvPr/>
        </p:nvSpPr>
        <p:spPr>
          <a:xfrm>
            <a:off x="6643578" y="4290067"/>
            <a:ext cx="2444619" cy="707886"/>
          </a:xfrm>
          <a:prstGeom prst="rect">
            <a:avLst/>
          </a:prstGeom>
          <a:noFill/>
        </p:spPr>
        <p:txBody>
          <a:bodyPr wrap="square" rtlCol="0">
            <a:spAutoFit/>
          </a:bodyPr>
          <a:lstStyle/>
          <a:p>
            <a:r>
              <a:rPr lang="en-US" sz="2000" dirty="0"/>
              <a:t>Separations based on graph problems</a:t>
            </a:r>
          </a:p>
        </p:txBody>
      </p:sp>
    </p:spTree>
    <p:extLst>
      <p:ext uri="{BB962C8B-B14F-4D97-AF65-F5344CB8AC3E}">
        <p14:creationId xmlns:p14="http://schemas.microsoft.com/office/powerpoint/2010/main" val="42702065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D11672-5D34-6FBD-FB59-DEB3FA3CBF2A}"/>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9F2E1DEB-5D29-2DE3-72C8-B2F39CC0042F}"/>
                  </a:ext>
                </a:extLst>
              </p:cNvPr>
              <p:cNvSpPr txBox="1">
                <a:spLocks/>
              </p:cNvSpPr>
              <p:nvPr/>
            </p:nvSpPr>
            <p:spPr>
              <a:xfrm>
                <a:off x="838200" y="1690687"/>
                <a:ext cx="10515600" cy="33072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Aaronson and Kuperberg asked if there is a </a:t>
                </a:r>
                <a:r>
                  <a:rPr lang="en-US" sz="2400" b="1" i="1" dirty="0">
                    <a:solidFill>
                      <a:srgbClr val="FFFF00"/>
                    </a:solidFill>
                  </a:rPr>
                  <a:t>classical oracle </a:t>
                </a:r>
                <a:r>
                  <a:rPr lang="en-US" sz="2400" dirty="0"/>
                  <a:t>separation. </a:t>
                </a:r>
                <a:br>
                  <a:rPr lang="en-US" sz="2400" dirty="0"/>
                </a:br>
                <a:r>
                  <a:rPr lang="en-US" sz="2400" dirty="0"/>
                  <a:t>A classical oracle is a function </a:t>
                </a:r>
                <a14:m>
                  <m:oMath xmlns:m="http://schemas.openxmlformats.org/officeDocument/2006/math">
                    <m:r>
                      <a:rPr lang="en-US" sz="2400" b="0" i="1" smtClean="0">
                        <a:latin typeface="Cambria Math" panose="02040503050406030204" pitchFamily="18" charset="0"/>
                      </a:rPr>
                      <m:t>𝑓</m:t>
                    </m:r>
                    <m:r>
                      <a:rPr lang="en-US" sz="2400" b="0" i="1" smtClean="0">
                        <a:latin typeface="Cambria Math" panose="02040503050406030204" pitchFamily="18" charset="0"/>
                      </a:rPr>
                      <m:t>:[</m:t>
                    </m:r>
                    <m:r>
                      <a:rPr lang="en-US" sz="2400" b="0" i="1" smtClean="0">
                        <a:latin typeface="Cambria Math" panose="02040503050406030204" pitchFamily="18" charset="0"/>
                      </a:rPr>
                      <m:t>𝑁</m:t>
                    </m:r>
                    <m:r>
                      <a:rPr lang="en-US" sz="2400" b="0" i="1" smtClean="0">
                        <a:latin typeface="Cambria Math" panose="02040503050406030204" pitchFamily="18" charset="0"/>
                      </a:rPr>
                      <m:t>]→[</m:t>
                    </m:r>
                    <m:r>
                      <a:rPr lang="en-US" sz="2400" b="0" i="1" smtClean="0">
                        <a:latin typeface="Cambria Math" panose="02040503050406030204" pitchFamily="18" charset="0"/>
                      </a:rPr>
                      <m:t>𝑀</m:t>
                    </m:r>
                    <m:r>
                      <a:rPr lang="en-US" sz="2400" b="0" i="1" smtClean="0">
                        <a:latin typeface="Cambria Math" panose="02040503050406030204" pitchFamily="18" charset="0"/>
                      </a:rPr>
                      <m:t>]</m:t>
                    </m:r>
                  </m:oMath>
                </a14:m>
                <a:r>
                  <a:rPr lang="en-US" sz="2400" dirty="0"/>
                  <a:t> queryable in superposition:</a:t>
                </a:r>
              </a:p>
            </p:txBody>
          </p:sp>
        </mc:Choice>
        <mc:Fallback xmlns="">
          <p:sp>
            <p:nvSpPr>
              <p:cNvPr id="10" name="Content Placeholder 2">
                <a:extLst>
                  <a:ext uri="{FF2B5EF4-FFF2-40B4-BE49-F238E27FC236}">
                    <a16:creationId xmlns:a16="http://schemas.microsoft.com/office/drawing/2014/main" id="{9F2E1DEB-5D29-2DE3-72C8-B2F39CC0042F}"/>
                  </a:ext>
                </a:extLst>
              </p:cNvPr>
              <p:cNvSpPr txBox="1">
                <a:spLocks noRot="1" noChangeAspect="1" noMove="1" noResize="1" noEditPoints="1" noAdjustHandles="1" noChangeArrowheads="1" noChangeShapeType="1" noTextEdit="1"/>
              </p:cNvSpPr>
              <p:nvPr/>
            </p:nvSpPr>
            <p:spPr>
              <a:xfrm>
                <a:off x="838200" y="1690687"/>
                <a:ext cx="10515600" cy="3307265"/>
              </a:xfrm>
              <a:prstGeom prst="rect">
                <a:avLst/>
              </a:prstGeom>
              <a:blipFill>
                <a:blip r:embed="rId2"/>
                <a:stretch>
                  <a:fillRect l="-965" t="-2290"/>
                </a:stretch>
              </a:blipFill>
            </p:spPr>
            <p:txBody>
              <a:bodyPr/>
              <a:lstStyle/>
              <a:p>
                <a:r>
                  <a:rPr lang="en-US">
                    <a:noFill/>
                  </a:rPr>
                  <a:t> </a:t>
                </a:r>
              </a:p>
            </p:txBody>
          </p:sp>
        </mc:Fallback>
      </mc:AlternateContent>
      <p:sp>
        <p:nvSpPr>
          <p:cNvPr id="13" name="Title 12">
            <a:extLst>
              <a:ext uri="{FF2B5EF4-FFF2-40B4-BE49-F238E27FC236}">
                <a16:creationId xmlns:a16="http://schemas.microsoft.com/office/drawing/2014/main" id="{6511D83D-2074-D7AB-4E3B-AD4811DB5CA3}"/>
              </a:ext>
            </a:extLst>
          </p:cNvPr>
          <p:cNvSpPr>
            <a:spLocks noGrp="1"/>
          </p:cNvSpPr>
          <p:nvPr>
            <p:ph type="title"/>
          </p:nvPr>
        </p:nvSpPr>
        <p:spPr/>
        <p:txBody>
          <a:bodyPr/>
          <a:lstStyle/>
          <a:p>
            <a:r>
              <a:rPr lang="en-US" dirty="0"/>
              <a:t>Oracle QMA and QCMA</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FE961686-FCAE-AD37-44BF-7CFE4D2BAF45}"/>
                  </a:ext>
                </a:extLst>
              </p:cNvPr>
              <p:cNvSpPr txBox="1"/>
              <p:nvPr/>
            </p:nvSpPr>
            <p:spPr>
              <a:xfrm>
                <a:off x="1869630" y="2635783"/>
                <a:ext cx="6130212" cy="83920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2000" b="0" i="1" smtClean="0">
                              <a:solidFill>
                                <a:schemeClr val="tx1"/>
                              </a:solidFill>
                              <a:latin typeface="Cambria Math" panose="02040503050406030204" pitchFamily="18" charset="0"/>
                            </a:rPr>
                          </m:ctrlPr>
                        </m:naryPr>
                        <m:sub>
                          <m:r>
                            <a:rPr lang="en-US" sz="2000" b="0" i="1" smtClean="0">
                              <a:solidFill>
                                <a:schemeClr val="tx1"/>
                              </a:solidFill>
                              <a:latin typeface="Cambria Math" panose="02040503050406030204" pitchFamily="18" charset="0"/>
                            </a:rPr>
                            <m:t>𝑥</m:t>
                          </m:r>
                        </m:sub>
                        <m:sup/>
                        <m:e>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𝛼</m:t>
                              </m:r>
                            </m:e>
                            <m:sub>
                              <m:r>
                                <a:rPr lang="en-US" sz="2000" b="0" i="1" smtClean="0">
                                  <a:solidFill>
                                    <a:schemeClr val="tx1"/>
                                  </a:solidFill>
                                  <a:latin typeface="Cambria Math" panose="02040503050406030204" pitchFamily="18" charset="0"/>
                                </a:rPr>
                                <m:t>𝑥</m:t>
                              </m:r>
                            </m:sub>
                          </m:sSub>
                          <m:d>
                            <m:dPr>
                              <m:begChr m:val="|"/>
                              <m:endChr m:val="⟩"/>
                              <m:ctrlPr>
                                <a:rPr lang="en-US" sz="2000" b="0" i="1" smtClean="0">
                                  <a:solidFill>
                                    <a:schemeClr val="tx1"/>
                                  </a:solidFill>
                                  <a:latin typeface="Cambria Math" panose="02040503050406030204" pitchFamily="18" charset="0"/>
                                </a:rPr>
                              </m:ctrlPr>
                            </m:dPr>
                            <m:e>
                              <m:r>
                                <a:rPr lang="en-US" sz="2000" b="0" i="1" smtClean="0">
                                  <a:solidFill>
                                    <a:schemeClr val="tx1"/>
                                  </a:solidFill>
                                  <a:latin typeface="Cambria Math" panose="02040503050406030204" pitchFamily="18" charset="0"/>
                                </a:rPr>
                                <m:t>𝑥</m:t>
                              </m:r>
                            </m:e>
                          </m:d>
                          <m:r>
                            <a:rPr lang="en-US" sz="2000" b="0" i="1" smtClean="0">
                              <a:solidFill>
                                <a:schemeClr val="tx1"/>
                              </a:solidFill>
                              <a:latin typeface="Cambria Math" panose="02040503050406030204" pitchFamily="18" charset="0"/>
                            </a:rPr>
                            <m:t>|0⟩</m:t>
                          </m:r>
                        </m:e>
                      </m:nary>
                      <m:r>
                        <a:rPr lang="en-US" sz="2000" b="0" i="1" smtClean="0">
                          <a:solidFill>
                            <a:schemeClr val="tx1"/>
                          </a:solidFill>
                          <a:latin typeface="Cambria Math" panose="02040503050406030204" pitchFamily="18" charset="0"/>
                        </a:rPr>
                        <m:t>↦</m:t>
                      </m:r>
                      <m:nary>
                        <m:naryPr>
                          <m:chr m:val="∑"/>
                          <m:supHide m:val="on"/>
                          <m:ctrlPr>
                            <a:rPr lang="en-US" sz="2000" i="1">
                              <a:latin typeface="Cambria Math" panose="02040503050406030204" pitchFamily="18" charset="0"/>
                            </a:rPr>
                          </m:ctrlPr>
                        </m:naryPr>
                        <m:sub>
                          <m:r>
                            <a:rPr lang="en-US" sz="2000" i="1">
                              <a:latin typeface="Cambria Math" panose="02040503050406030204" pitchFamily="18" charset="0"/>
                            </a:rPr>
                            <m:t>𝑥</m:t>
                          </m:r>
                        </m:sub>
                        <m:sup/>
                        <m:e>
                          <m:sSub>
                            <m:sSubPr>
                              <m:ctrlPr>
                                <a:rPr lang="en-US" sz="2000" i="1">
                                  <a:latin typeface="Cambria Math" panose="02040503050406030204" pitchFamily="18" charset="0"/>
                                </a:rPr>
                              </m:ctrlPr>
                            </m:sSubPr>
                            <m:e>
                              <m:r>
                                <a:rPr lang="en-US" sz="2000" i="1">
                                  <a:latin typeface="Cambria Math" panose="02040503050406030204" pitchFamily="18" charset="0"/>
                                </a:rPr>
                                <m:t>𝛼</m:t>
                              </m:r>
                            </m:e>
                            <m:sub>
                              <m:r>
                                <a:rPr lang="en-US" sz="2000" i="1">
                                  <a:latin typeface="Cambria Math" panose="02040503050406030204" pitchFamily="18" charset="0"/>
                                </a:rPr>
                                <m:t>𝑥</m:t>
                              </m:r>
                            </m:sub>
                          </m:sSub>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𝑥</m:t>
                              </m:r>
                            </m:e>
                          </m:d>
                          <m:r>
                            <a:rPr lang="en-US" sz="2000" i="1">
                              <a:latin typeface="Cambria Math" panose="02040503050406030204" pitchFamily="18" charset="0"/>
                            </a:rPr>
                            <m:t>|</m:t>
                          </m:r>
                          <m:r>
                            <a:rPr lang="en-US" sz="2000" b="0" i="1" smtClean="0">
                              <a:latin typeface="Cambria Math" panose="02040503050406030204" pitchFamily="18" charset="0"/>
                            </a:rPr>
                            <m:t>𝑓</m:t>
                          </m:r>
                          <m:r>
                            <a:rPr lang="en-US" sz="2000" b="0" i="1" smtClean="0">
                              <a:latin typeface="Cambria Math" panose="02040503050406030204" pitchFamily="18" charset="0"/>
                            </a:rPr>
                            <m:t>(</m:t>
                          </m:r>
                          <m:r>
                            <a:rPr lang="en-US" sz="2000" b="0" i="1" smtClean="0">
                              <a:latin typeface="Cambria Math" panose="02040503050406030204" pitchFamily="18" charset="0"/>
                            </a:rPr>
                            <m:t>𝑥</m:t>
                          </m:r>
                          <m:r>
                            <a:rPr lang="en-US" sz="2000" b="0" i="1" smtClean="0">
                              <a:latin typeface="Cambria Math" panose="02040503050406030204" pitchFamily="18" charset="0"/>
                            </a:rPr>
                            <m:t>)⟩</m:t>
                          </m:r>
                        </m:e>
                      </m:nary>
                    </m:oMath>
                  </m:oMathPara>
                </a14:m>
                <a:endParaRPr lang="en-US" sz="2000" dirty="0"/>
              </a:p>
            </p:txBody>
          </p:sp>
        </mc:Choice>
        <mc:Fallback xmlns="">
          <p:sp>
            <p:nvSpPr>
              <p:cNvPr id="12" name="TextBox 11">
                <a:extLst>
                  <a:ext uri="{FF2B5EF4-FFF2-40B4-BE49-F238E27FC236}">
                    <a16:creationId xmlns:a16="http://schemas.microsoft.com/office/drawing/2014/main" id="{FE961686-FCAE-AD37-44BF-7CFE4D2BAF45}"/>
                  </a:ext>
                </a:extLst>
              </p:cNvPr>
              <p:cNvSpPr txBox="1">
                <a:spLocks noRot="1" noChangeAspect="1" noMove="1" noResize="1" noEditPoints="1" noAdjustHandles="1" noChangeArrowheads="1" noChangeShapeType="1" noTextEdit="1"/>
              </p:cNvSpPr>
              <p:nvPr/>
            </p:nvSpPr>
            <p:spPr>
              <a:xfrm>
                <a:off x="1869630" y="2635783"/>
                <a:ext cx="6130212" cy="839204"/>
              </a:xfrm>
              <a:prstGeom prst="rect">
                <a:avLst/>
              </a:prstGeom>
              <a:blipFill>
                <a:blip r:embed="rId3"/>
                <a:stretch>
                  <a:fillRect t="-125373" b="-174627"/>
                </a:stretch>
              </a:blipFill>
            </p:spPr>
            <p:txBody>
              <a:bodyPr/>
              <a:lstStyle/>
              <a:p>
                <a:r>
                  <a:rPr lang="en-US">
                    <a:noFill/>
                  </a:rPr>
                  <a:t> </a:t>
                </a:r>
              </a:p>
            </p:txBody>
          </p:sp>
        </mc:Fallback>
      </mc:AlternateContent>
      <p:sp>
        <p:nvSpPr>
          <p:cNvPr id="16" name="TextBox 15">
            <a:extLst>
              <a:ext uri="{FF2B5EF4-FFF2-40B4-BE49-F238E27FC236}">
                <a16:creationId xmlns:a16="http://schemas.microsoft.com/office/drawing/2014/main" id="{CC1B1048-2BCE-E69D-59EC-C299D6723334}"/>
              </a:ext>
            </a:extLst>
          </p:cNvPr>
          <p:cNvSpPr txBox="1"/>
          <p:nvPr/>
        </p:nvSpPr>
        <p:spPr>
          <a:xfrm>
            <a:off x="838200" y="3593928"/>
            <a:ext cx="5805378" cy="3046988"/>
          </a:xfrm>
          <a:prstGeom prst="rect">
            <a:avLst/>
          </a:prstGeom>
          <a:noFill/>
        </p:spPr>
        <p:txBody>
          <a:bodyPr wrap="square" rtlCol="0">
            <a:spAutoFit/>
          </a:bodyPr>
          <a:lstStyle/>
          <a:p>
            <a:r>
              <a:rPr lang="en-US" sz="2400" dirty="0"/>
              <a:t>Partial progress over the years:</a:t>
            </a:r>
          </a:p>
          <a:p>
            <a:pPr marL="342900" indent="-342900">
              <a:buFontTx/>
              <a:buChar char="-"/>
            </a:pPr>
            <a:r>
              <a:rPr lang="en-US" sz="2400" dirty="0" err="1">
                <a:solidFill>
                  <a:srgbClr val="FFC000"/>
                </a:solidFill>
              </a:rPr>
              <a:t>Lutomirski</a:t>
            </a:r>
            <a:r>
              <a:rPr lang="en-US" sz="2400" dirty="0">
                <a:solidFill>
                  <a:srgbClr val="FFC000"/>
                </a:solidFill>
              </a:rPr>
              <a:t> 2011</a:t>
            </a:r>
          </a:p>
          <a:p>
            <a:pPr marL="342900" indent="-342900">
              <a:buFontTx/>
              <a:buChar char="-"/>
            </a:pPr>
            <a:r>
              <a:rPr lang="en-US" sz="2400" dirty="0" err="1"/>
              <a:t>Fefferman</a:t>
            </a:r>
            <a:r>
              <a:rPr lang="en-US" sz="2400" dirty="0"/>
              <a:t>, Kimmel 2015</a:t>
            </a:r>
          </a:p>
          <a:p>
            <a:pPr marL="342900" indent="-342900">
              <a:buFontTx/>
              <a:buChar char="-"/>
            </a:pPr>
            <a:r>
              <a:rPr lang="en-US" sz="2400" dirty="0">
                <a:solidFill>
                  <a:srgbClr val="FFC000"/>
                </a:solidFill>
              </a:rPr>
              <a:t>Natarajan, </a:t>
            </a:r>
            <a:r>
              <a:rPr lang="en-US" sz="2400" dirty="0" err="1">
                <a:solidFill>
                  <a:srgbClr val="FFC000"/>
                </a:solidFill>
              </a:rPr>
              <a:t>Nirkhe</a:t>
            </a:r>
            <a:r>
              <a:rPr lang="en-US" sz="2400" dirty="0">
                <a:solidFill>
                  <a:srgbClr val="FFC000"/>
                </a:solidFill>
              </a:rPr>
              <a:t> 2022</a:t>
            </a:r>
          </a:p>
          <a:p>
            <a:pPr marL="342900" indent="-342900">
              <a:buFontTx/>
              <a:buChar char="-"/>
            </a:pPr>
            <a:r>
              <a:rPr lang="en-US" sz="2400" dirty="0" err="1"/>
              <a:t>Bassirian</a:t>
            </a:r>
            <a:r>
              <a:rPr lang="en-US" sz="2400" dirty="0"/>
              <a:t>, </a:t>
            </a:r>
            <a:r>
              <a:rPr lang="en-US" sz="2400" dirty="0" err="1"/>
              <a:t>Fefferman</a:t>
            </a:r>
            <a:r>
              <a:rPr lang="en-US" sz="2400" dirty="0"/>
              <a:t>, Marwaha 2022</a:t>
            </a:r>
          </a:p>
          <a:p>
            <a:pPr marL="342900" indent="-342900">
              <a:buFontTx/>
              <a:buChar char="-"/>
            </a:pPr>
            <a:r>
              <a:rPr lang="en-US" sz="2400" dirty="0"/>
              <a:t>Ben-David, Kundu 2024</a:t>
            </a:r>
          </a:p>
          <a:p>
            <a:pPr marL="342900" indent="-342900">
              <a:buFontTx/>
              <a:buChar char="-"/>
            </a:pPr>
            <a:r>
              <a:rPr lang="en-US" sz="2400" dirty="0"/>
              <a:t>Li, Liu, </a:t>
            </a:r>
            <a:r>
              <a:rPr lang="en-US" sz="2400" dirty="0" err="1"/>
              <a:t>Pelecanos</a:t>
            </a:r>
            <a:r>
              <a:rPr lang="en-US" sz="2400" dirty="0"/>
              <a:t>, </a:t>
            </a:r>
            <a:r>
              <a:rPr lang="en-US" sz="2400" dirty="0" err="1"/>
              <a:t>Yamakawa</a:t>
            </a:r>
            <a:r>
              <a:rPr lang="en-US" sz="2400" dirty="0"/>
              <a:t> 2024</a:t>
            </a:r>
          </a:p>
          <a:p>
            <a:pPr marL="342900" indent="-342900">
              <a:buFontTx/>
              <a:buChar char="-"/>
            </a:pPr>
            <a:endParaRPr lang="en-US" sz="2400" dirty="0"/>
          </a:p>
        </p:txBody>
      </p:sp>
      <p:sp>
        <p:nvSpPr>
          <p:cNvPr id="15" name="TextBox 14">
            <a:extLst>
              <a:ext uri="{FF2B5EF4-FFF2-40B4-BE49-F238E27FC236}">
                <a16:creationId xmlns:a16="http://schemas.microsoft.com/office/drawing/2014/main" id="{653A678C-8708-0349-DD17-B8C7366A4FA2}"/>
              </a:ext>
            </a:extLst>
          </p:cNvPr>
          <p:cNvSpPr txBox="1"/>
          <p:nvPr/>
        </p:nvSpPr>
        <p:spPr>
          <a:xfrm>
            <a:off x="7132475" y="3220806"/>
            <a:ext cx="3732425" cy="1015663"/>
          </a:xfrm>
          <a:prstGeom prst="rect">
            <a:avLst/>
          </a:prstGeom>
          <a:noFill/>
        </p:spPr>
        <p:txBody>
          <a:bodyPr wrap="square" rtlCol="0">
            <a:spAutoFit/>
          </a:bodyPr>
          <a:lstStyle/>
          <a:p>
            <a:r>
              <a:rPr lang="en-US" sz="2000" dirty="0"/>
              <a:t>Proposed the </a:t>
            </a:r>
            <a:r>
              <a:rPr lang="en-US" sz="2000" dirty="0">
                <a:solidFill>
                  <a:srgbClr val="FFC000"/>
                </a:solidFill>
                <a:latin typeface="American Typewriter" panose="02090604020004020304" pitchFamily="18" charset="77"/>
              </a:rPr>
              <a:t>Components</a:t>
            </a:r>
            <a:r>
              <a:rPr lang="en-US" sz="2000" dirty="0"/>
              <a:t> problem as a candidate QMA/QCMA oracle separation</a:t>
            </a:r>
          </a:p>
        </p:txBody>
      </p:sp>
      <p:sp>
        <p:nvSpPr>
          <p:cNvPr id="2" name="TextBox 1">
            <a:extLst>
              <a:ext uri="{FF2B5EF4-FFF2-40B4-BE49-F238E27FC236}">
                <a16:creationId xmlns:a16="http://schemas.microsoft.com/office/drawing/2014/main" id="{6B917B9C-2A22-4576-DE87-D560595F7F8D}"/>
              </a:ext>
            </a:extLst>
          </p:cNvPr>
          <p:cNvSpPr txBox="1"/>
          <p:nvPr/>
        </p:nvSpPr>
        <p:spPr>
          <a:xfrm>
            <a:off x="7132474" y="4833822"/>
            <a:ext cx="3732425" cy="1015663"/>
          </a:xfrm>
          <a:prstGeom prst="rect">
            <a:avLst/>
          </a:prstGeom>
          <a:noFill/>
        </p:spPr>
        <p:txBody>
          <a:bodyPr wrap="square" rtlCol="0">
            <a:spAutoFit/>
          </a:bodyPr>
          <a:lstStyle/>
          <a:p>
            <a:r>
              <a:rPr lang="en-US" sz="2000" dirty="0"/>
              <a:t>Showed that a randomized-oracle variant of the problem separates QMA/QCMA.</a:t>
            </a:r>
          </a:p>
        </p:txBody>
      </p:sp>
      <p:cxnSp>
        <p:nvCxnSpPr>
          <p:cNvPr id="3" name="Straight Arrow Connector 2">
            <a:extLst>
              <a:ext uri="{FF2B5EF4-FFF2-40B4-BE49-F238E27FC236}">
                <a16:creationId xmlns:a16="http://schemas.microsoft.com/office/drawing/2014/main" id="{FAFB75A8-40DA-4F54-FAFA-061CC28EF0B8}"/>
              </a:ext>
            </a:extLst>
          </p:cNvPr>
          <p:cNvCxnSpPr>
            <a:cxnSpLocks/>
          </p:cNvCxnSpPr>
          <p:nvPr/>
        </p:nvCxnSpPr>
        <p:spPr>
          <a:xfrm flipH="1">
            <a:off x="3433665" y="3728637"/>
            <a:ext cx="3545633" cy="451849"/>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F5A88B5C-B7E3-165D-EE50-317B16C135AB}"/>
              </a:ext>
            </a:extLst>
          </p:cNvPr>
          <p:cNvCxnSpPr>
            <a:cxnSpLocks/>
          </p:cNvCxnSpPr>
          <p:nvPr/>
        </p:nvCxnSpPr>
        <p:spPr>
          <a:xfrm flipH="1" flipV="1">
            <a:off x="4500465" y="4927481"/>
            <a:ext cx="2478833" cy="341770"/>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24366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A2BB50-487F-1E02-D402-060F288A50AE}"/>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3A15E58-13E2-01C9-DAD2-EDB630DB7727}"/>
                  </a:ext>
                </a:extLst>
              </p:cNvPr>
              <p:cNvSpPr>
                <a:spLocks noGrp="1"/>
              </p:cNvSpPr>
              <p:nvPr>
                <p:ph idx="1"/>
              </p:nvPr>
            </p:nvSpPr>
            <p:spPr>
              <a:xfrm>
                <a:off x="838200" y="778192"/>
                <a:ext cx="10515600" cy="981743"/>
              </a:xfrm>
            </p:spPr>
            <p:txBody>
              <a:bodyPr>
                <a:normAutofit/>
              </a:bodyPr>
              <a:lstStyle/>
              <a:p>
                <a:pPr marL="0" indent="0">
                  <a:buNone/>
                </a:pPr>
                <a14:m>
                  <m:oMath xmlns:m="http://schemas.openxmlformats.org/officeDocument/2006/math">
                    <m:r>
                      <a:rPr lang="en-US" sz="2400" b="0" i="1" smtClean="0">
                        <a:solidFill>
                          <a:schemeClr val="tx1"/>
                        </a:solidFill>
                        <a:latin typeface="Cambria Math" panose="02040503050406030204" pitchFamily="18" charset="0"/>
                      </a:rPr>
                      <m:t>𝐹</m:t>
                    </m:r>
                    <m:r>
                      <a:rPr lang="en-US" sz="2400" b="0" i="1" smtClean="0">
                        <a:solidFill>
                          <a:schemeClr val="tx1"/>
                        </a:solidFill>
                        <a:latin typeface="Cambria Math" panose="02040503050406030204" pitchFamily="18" charset="0"/>
                      </a:rPr>
                      <m:t>:</m:t>
                    </m:r>
                    <m:d>
                      <m:dPr>
                        <m:begChr m:val="["/>
                        <m:endChr m:val="]"/>
                        <m:ctrlPr>
                          <a:rPr lang="en-US" sz="2400" b="0" i="1" smtClean="0">
                            <a:solidFill>
                              <a:schemeClr val="tx1"/>
                            </a:solidFill>
                            <a:latin typeface="Cambria Math" panose="02040503050406030204" pitchFamily="18" charset="0"/>
                          </a:rPr>
                        </m:ctrlPr>
                      </m:dPr>
                      <m:e>
                        <m:r>
                          <a:rPr lang="en-US" sz="2400" b="0" i="1" smtClean="0">
                            <a:solidFill>
                              <a:schemeClr val="tx1"/>
                            </a:solidFill>
                            <a:latin typeface="Cambria Math" panose="02040503050406030204" pitchFamily="18" charset="0"/>
                          </a:rPr>
                          <m:t>𝑅</m:t>
                        </m:r>
                      </m:e>
                    </m:d>
                    <m:r>
                      <a:rPr lang="en-US" sz="2400" b="0" i="1" smtClean="0">
                        <a:solidFill>
                          <a:schemeClr val="tx1"/>
                        </a:solidFill>
                        <a:latin typeface="Cambria Math" panose="02040503050406030204" pitchFamily="18" charset="0"/>
                      </a:rPr>
                      <m:t>×</m:t>
                    </m:r>
                    <m:d>
                      <m:dPr>
                        <m:begChr m:val="["/>
                        <m:endChr m:val="]"/>
                        <m:ctrlPr>
                          <a:rPr lang="en-US" sz="2400" b="0" i="1" smtClean="0">
                            <a:solidFill>
                              <a:schemeClr val="tx1"/>
                            </a:solidFill>
                            <a:latin typeface="Cambria Math" panose="02040503050406030204" pitchFamily="18" charset="0"/>
                          </a:rPr>
                        </m:ctrlPr>
                      </m:dPr>
                      <m:e>
                        <m:r>
                          <a:rPr lang="en-US" sz="2400" b="0" i="1" smtClean="0">
                            <a:solidFill>
                              <a:schemeClr val="tx1"/>
                            </a:solidFill>
                            <a:latin typeface="Cambria Math" panose="02040503050406030204" pitchFamily="18" charset="0"/>
                          </a:rPr>
                          <m:t>𝑁</m:t>
                        </m:r>
                      </m:e>
                    </m:d>
                    <m:r>
                      <a:rPr lang="en-US" sz="2400" b="0" i="1" smtClean="0">
                        <a:solidFill>
                          <a:schemeClr val="tx1"/>
                        </a:solidFill>
                        <a:latin typeface="Cambria Math" panose="02040503050406030204" pitchFamily="18" charset="0"/>
                      </a:rPr>
                      <m:t>→</m:t>
                    </m:r>
                    <m:d>
                      <m:dPr>
                        <m:begChr m:val="["/>
                        <m:endChr m:val="]"/>
                        <m:ctrlPr>
                          <a:rPr lang="en-US" sz="2400" b="0" i="1" smtClean="0">
                            <a:solidFill>
                              <a:schemeClr val="tx1"/>
                            </a:solidFill>
                            <a:latin typeface="Cambria Math" panose="02040503050406030204" pitchFamily="18" charset="0"/>
                          </a:rPr>
                        </m:ctrlPr>
                      </m:dPr>
                      <m:e>
                        <m:r>
                          <a:rPr lang="en-US" sz="2400" b="0" i="1" smtClean="0">
                            <a:solidFill>
                              <a:schemeClr val="tx1"/>
                            </a:solidFill>
                            <a:latin typeface="Cambria Math" panose="02040503050406030204" pitchFamily="18" charset="0"/>
                          </a:rPr>
                          <m:t>𝑁</m:t>
                        </m:r>
                      </m:e>
                    </m:d>
                  </m:oMath>
                </a14:m>
                <a:r>
                  <a:rPr lang="en-US" sz="2400" dirty="0">
                    <a:solidFill>
                      <a:schemeClr val="tx1"/>
                    </a:solidFill>
                  </a:rPr>
                  <a:t> is a </a:t>
                </a:r>
                <a:r>
                  <a:rPr lang="en-US" sz="2400" b="1" dirty="0">
                    <a:solidFill>
                      <a:srgbClr val="00B0F0"/>
                    </a:solidFill>
                  </a:rPr>
                  <a:t>graph oracle</a:t>
                </a:r>
                <a:r>
                  <a:rPr lang="en-US" sz="2400" dirty="0"/>
                  <a:t> if it defines a matching for every </a:t>
                </a:r>
                <a:br>
                  <a:rPr lang="en-US" sz="2400" dirty="0"/>
                </a:br>
                <a:r>
                  <a:rPr lang="en-US" sz="2400" b="1" i="1" dirty="0">
                    <a:solidFill>
                      <a:srgbClr val="00B0F0"/>
                    </a:solidFill>
                  </a:rPr>
                  <a:t>color</a:t>
                </a:r>
                <a:r>
                  <a:rPr lang="en-US" sz="2400" dirty="0"/>
                  <a:t> </a:t>
                </a:r>
                <a14:m>
                  <m:oMath xmlns:m="http://schemas.openxmlformats.org/officeDocument/2006/math">
                    <m:r>
                      <a:rPr lang="en-US" sz="2400" b="0" i="1" smtClean="0">
                        <a:latin typeface="Cambria Math" panose="02040503050406030204" pitchFamily="18" charset="0"/>
                      </a:rPr>
                      <m:t>𝑟</m:t>
                    </m:r>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𝑅</m:t>
                        </m:r>
                      </m:e>
                    </m:d>
                  </m:oMath>
                </a14:m>
                <a:r>
                  <a:rPr lang="en-US" sz="2400" dirty="0">
                    <a:solidFill>
                      <a:schemeClr val="tx1"/>
                    </a:solidFill>
                  </a:rPr>
                  <a:t>, i.e., </a:t>
                </a:r>
                <a14:m>
                  <m:oMath xmlns:m="http://schemas.openxmlformats.org/officeDocument/2006/math">
                    <m:r>
                      <a:rPr lang="en-US" sz="2400" b="0" i="1" smtClean="0">
                        <a:latin typeface="Cambria Math" panose="02040503050406030204" pitchFamily="18" charset="0"/>
                      </a:rPr>
                      <m:t>𝐹</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𝑟</m:t>
                        </m:r>
                        <m:r>
                          <a:rPr lang="en-US" sz="2400" b="0" i="1" smtClean="0">
                            <a:latin typeface="Cambria Math" panose="02040503050406030204" pitchFamily="18" charset="0"/>
                          </a:rPr>
                          <m:t>,</m:t>
                        </m:r>
                        <m:r>
                          <a:rPr lang="en-US" sz="2400" b="0" i="1" smtClean="0">
                            <a:latin typeface="Cambria Math" panose="02040503050406030204" pitchFamily="18" charset="0"/>
                          </a:rPr>
                          <m:t>𝑥</m:t>
                        </m:r>
                      </m:e>
                    </m:d>
                    <m:r>
                      <a:rPr lang="en-US" sz="2400" b="0" i="1" smtClean="0">
                        <a:latin typeface="Cambria Math" panose="02040503050406030204" pitchFamily="18" charset="0"/>
                      </a:rPr>
                      <m:t>=</m:t>
                    </m:r>
                    <m:r>
                      <a:rPr lang="en-US" sz="2400" b="0" i="1" smtClean="0">
                        <a:latin typeface="Cambria Math" panose="02040503050406030204" pitchFamily="18" charset="0"/>
                      </a:rPr>
                      <m:t>𝑦</m:t>
                    </m:r>
                    <m:r>
                      <a:rPr lang="en-US" sz="2400" b="0" i="1" smtClean="0">
                        <a:latin typeface="Cambria Math" panose="02040503050406030204" pitchFamily="18" charset="0"/>
                      </a:rPr>
                      <m:t>⇔</m:t>
                    </m:r>
                    <m:r>
                      <a:rPr lang="en-US" sz="2400" b="0" i="1" smtClean="0">
                        <a:latin typeface="Cambria Math" panose="02040503050406030204" pitchFamily="18" charset="0"/>
                      </a:rPr>
                      <m:t>𝐹</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𝑟</m:t>
                        </m:r>
                        <m:r>
                          <a:rPr lang="en-US" sz="2400" b="0" i="1" smtClean="0">
                            <a:latin typeface="Cambria Math" panose="02040503050406030204" pitchFamily="18" charset="0"/>
                          </a:rPr>
                          <m:t>,</m:t>
                        </m:r>
                        <m:r>
                          <a:rPr lang="en-US" sz="2400" b="0" i="1" smtClean="0">
                            <a:latin typeface="Cambria Math" panose="02040503050406030204" pitchFamily="18" charset="0"/>
                          </a:rPr>
                          <m:t>𝑦</m:t>
                        </m:r>
                      </m:e>
                    </m:d>
                    <m:r>
                      <a:rPr lang="en-US" sz="2400" b="0" i="1" smtClean="0">
                        <a:latin typeface="Cambria Math" panose="02040503050406030204" pitchFamily="18" charset="0"/>
                      </a:rPr>
                      <m:t>=</m:t>
                    </m:r>
                    <m:r>
                      <a:rPr lang="en-US" sz="2400" b="0" i="1" smtClean="0">
                        <a:latin typeface="Cambria Math" panose="02040503050406030204" pitchFamily="18" charset="0"/>
                      </a:rPr>
                      <m:t>𝑥</m:t>
                    </m:r>
                  </m:oMath>
                </a14:m>
                <a:r>
                  <a:rPr lang="en-US" sz="2400" dirty="0">
                    <a:solidFill>
                      <a:schemeClr val="tx1"/>
                    </a:solidFill>
                  </a:rPr>
                  <a:t>.</a:t>
                </a:r>
              </a:p>
            </p:txBody>
          </p:sp>
        </mc:Choice>
        <mc:Fallback xmlns="">
          <p:sp>
            <p:nvSpPr>
              <p:cNvPr id="3" name="Content Placeholder 2">
                <a:extLst>
                  <a:ext uri="{FF2B5EF4-FFF2-40B4-BE49-F238E27FC236}">
                    <a16:creationId xmlns:a16="http://schemas.microsoft.com/office/drawing/2014/main" id="{63A15E58-13E2-01C9-DAD2-EDB630DB7727}"/>
                  </a:ext>
                </a:extLst>
              </p:cNvPr>
              <p:cNvSpPr>
                <a:spLocks noGrp="1" noRot="1" noChangeAspect="1" noMove="1" noResize="1" noEditPoints="1" noAdjustHandles="1" noChangeArrowheads="1" noChangeShapeType="1" noTextEdit="1"/>
              </p:cNvSpPr>
              <p:nvPr>
                <p:ph idx="1"/>
              </p:nvPr>
            </p:nvSpPr>
            <p:spPr>
              <a:xfrm>
                <a:off x="838200" y="778192"/>
                <a:ext cx="10515600" cy="981743"/>
              </a:xfrm>
              <a:blipFill>
                <a:blip r:embed="rId2"/>
                <a:stretch>
                  <a:fillRect l="-965" t="-89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80774DE-668B-2DD1-7D04-A4CC31FA80A5}"/>
                  </a:ext>
                </a:extLst>
              </p:cNvPr>
              <p:cNvSpPr txBox="1"/>
              <p:nvPr/>
            </p:nvSpPr>
            <p:spPr>
              <a:xfrm>
                <a:off x="6833936" y="6162641"/>
                <a:ext cx="6096000" cy="461665"/>
              </a:xfrm>
              <a:prstGeom prst="rect">
                <a:avLst/>
              </a:prstGeom>
              <a:noFill/>
            </p:spPr>
            <p:txBody>
              <a:bodyPr wrap="square">
                <a:spAutoFit/>
              </a:bodyPr>
              <a:lstStyle/>
              <a:p>
                <a:r>
                  <a:rPr lang="en-US" sz="2400" dirty="0">
                    <a:solidFill>
                      <a:schemeClr val="tx1"/>
                    </a:solidFill>
                  </a:rPr>
                  <a:t>Think of </a:t>
                </a:r>
                <a14:m>
                  <m:oMath xmlns:m="http://schemas.openxmlformats.org/officeDocument/2006/math">
                    <m:r>
                      <m:rPr>
                        <m:sty m:val="p"/>
                      </m:rPr>
                      <a:rPr lang="en-US" sz="2400" b="0" i="0" smtClean="0">
                        <a:solidFill>
                          <a:schemeClr val="tx1"/>
                        </a:solidFill>
                        <a:latin typeface="Cambria Math" panose="02040503050406030204" pitchFamily="18" charset="0"/>
                      </a:rPr>
                      <m:t>Δ</m:t>
                    </m:r>
                    <m:r>
                      <a:rPr lang="en-US" sz="2400" b="0" i="1" smtClean="0">
                        <a:solidFill>
                          <a:schemeClr val="tx1"/>
                        </a:solidFill>
                        <a:latin typeface="Cambria Math" panose="02040503050406030204" pitchFamily="18" charset="0"/>
                      </a:rPr>
                      <m:t>=</m:t>
                    </m:r>
                    <m:r>
                      <m:rPr>
                        <m:sty m:val="p"/>
                      </m:rPr>
                      <a:rPr lang="en-US" sz="2400" b="0" i="0" smtClean="0">
                        <a:solidFill>
                          <a:schemeClr val="tx1"/>
                        </a:solidFill>
                        <a:latin typeface="Cambria Math" panose="02040503050406030204" pitchFamily="18" charset="0"/>
                      </a:rPr>
                      <m:t>Ω</m:t>
                    </m:r>
                    <m:d>
                      <m:dPr>
                        <m:ctrlPr>
                          <a:rPr lang="en-US" sz="2400" b="0" i="1" smtClean="0">
                            <a:solidFill>
                              <a:schemeClr val="tx1"/>
                            </a:solidFill>
                            <a:latin typeface="Cambria Math" panose="02040503050406030204" pitchFamily="18" charset="0"/>
                          </a:rPr>
                        </m:ctrlPr>
                      </m:dPr>
                      <m:e>
                        <m:r>
                          <a:rPr lang="en-US" sz="2400" b="0" i="1" smtClean="0">
                            <a:solidFill>
                              <a:schemeClr val="tx1"/>
                            </a:solidFill>
                            <a:latin typeface="Cambria Math" panose="02040503050406030204" pitchFamily="18" charset="0"/>
                          </a:rPr>
                          <m:t>1</m:t>
                        </m:r>
                      </m:e>
                    </m:d>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𝑅</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𝑂</m:t>
                    </m:r>
                    <m:d>
                      <m:dPr>
                        <m:ctrlPr>
                          <a:rPr lang="en-US" sz="2400" b="0" i="1" smtClean="0">
                            <a:solidFill>
                              <a:schemeClr val="tx1"/>
                            </a:solidFill>
                            <a:latin typeface="Cambria Math" panose="02040503050406030204" pitchFamily="18" charset="0"/>
                          </a:rPr>
                        </m:ctrlPr>
                      </m:dPr>
                      <m:e>
                        <m:r>
                          <a:rPr lang="en-US" sz="2400" b="0" i="1" smtClean="0">
                            <a:solidFill>
                              <a:schemeClr val="tx1"/>
                            </a:solidFill>
                            <a:latin typeface="Cambria Math" panose="02040503050406030204" pitchFamily="18" charset="0"/>
                          </a:rPr>
                          <m:t>1</m:t>
                        </m:r>
                      </m:e>
                    </m:d>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𝑁</m:t>
                    </m:r>
                    <m:r>
                      <a:rPr lang="en-US" sz="2400" b="0" i="1" smtClean="0">
                        <a:solidFill>
                          <a:schemeClr val="tx1"/>
                        </a:solidFill>
                        <a:latin typeface="Cambria Math" panose="02040503050406030204" pitchFamily="18" charset="0"/>
                      </a:rPr>
                      <m:t>=</m:t>
                    </m:r>
                    <m:sSup>
                      <m:sSupPr>
                        <m:ctrlPr>
                          <a:rPr lang="en-US" sz="2400" b="0" i="1" smtClean="0">
                            <a:solidFill>
                              <a:schemeClr val="tx1"/>
                            </a:solidFill>
                            <a:latin typeface="Cambria Math" panose="02040503050406030204" pitchFamily="18" charset="0"/>
                          </a:rPr>
                        </m:ctrlPr>
                      </m:sSupPr>
                      <m:e>
                        <m:r>
                          <a:rPr lang="en-US" sz="2400" b="0" i="1" smtClean="0">
                            <a:solidFill>
                              <a:schemeClr val="tx1"/>
                            </a:solidFill>
                            <a:latin typeface="Cambria Math" panose="02040503050406030204" pitchFamily="18" charset="0"/>
                          </a:rPr>
                          <m:t>2</m:t>
                        </m:r>
                      </m:e>
                      <m:sup>
                        <m:r>
                          <a:rPr lang="en-US" sz="2400" b="0" i="1" smtClean="0">
                            <a:solidFill>
                              <a:schemeClr val="tx1"/>
                            </a:solidFill>
                            <a:latin typeface="Cambria Math" panose="02040503050406030204" pitchFamily="18" charset="0"/>
                          </a:rPr>
                          <m:t>𝑛</m:t>
                        </m:r>
                      </m:sup>
                    </m:sSup>
                  </m:oMath>
                </a14:m>
                <a:r>
                  <a:rPr lang="en-US" sz="2400" b="0" i="1" dirty="0">
                    <a:solidFill>
                      <a:schemeClr val="tx1"/>
                    </a:solidFill>
                    <a:latin typeface="Cambria Math" panose="02040503050406030204" pitchFamily="18" charset="0"/>
                  </a:rPr>
                  <a:t>. </a:t>
                </a:r>
                <a:endParaRPr lang="en-US" sz="2400" dirty="0"/>
              </a:p>
            </p:txBody>
          </p:sp>
        </mc:Choice>
        <mc:Fallback xmlns="">
          <p:sp>
            <p:nvSpPr>
              <p:cNvPr id="5" name="TextBox 4">
                <a:extLst>
                  <a:ext uri="{FF2B5EF4-FFF2-40B4-BE49-F238E27FC236}">
                    <a16:creationId xmlns:a16="http://schemas.microsoft.com/office/drawing/2014/main" id="{F80774DE-668B-2DD1-7D04-A4CC31FA80A5}"/>
                  </a:ext>
                </a:extLst>
              </p:cNvPr>
              <p:cNvSpPr txBox="1">
                <a:spLocks noRot="1" noChangeAspect="1" noMove="1" noResize="1" noEditPoints="1" noAdjustHandles="1" noChangeArrowheads="1" noChangeShapeType="1" noTextEdit="1"/>
              </p:cNvSpPr>
              <p:nvPr/>
            </p:nvSpPr>
            <p:spPr>
              <a:xfrm>
                <a:off x="6833936" y="6162641"/>
                <a:ext cx="6096000" cy="461665"/>
              </a:xfrm>
              <a:prstGeom prst="rect">
                <a:avLst/>
              </a:prstGeom>
              <a:blipFill>
                <a:blip r:embed="rId3"/>
                <a:stretch>
                  <a:fillRect l="-1663" t="-10811" b="-29730"/>
                </a:stretch>
              </a:blipFill>
            </p:spPr>
            <p:txBody>
              <a:bodyPr/>
              <a:lstStyle/>
              <a:p>
                <a:r>
                  <a:rPr lang="en-US">
                    <a:noFill/>
                  </a:rPr>
                  <a:t> </a:t>
                </a:r>
              </a:p>
            </p:txBody>
          </p:sp>
        </mc:Fallback>
      </mc:AlternateContent>
      <p:sp>
        <p:nvSpPr>
          <p:cNvPr id="7" name="Rounded Rectangle 6">
            <a:extLst>
              <a:ext uri="{FF2B5EF4-FFF2-40B4-BE49-F238E27FC236}">
                <a16:creationId xmlns:a16="http://schemas.microsoft.com/office/drawing/2014/main" id="{C6B133CB-018D-221B-3A0F-03BDD1361949}"/>
              </a:ext>
            </a:extLst>
          </p:cNvPr>
          <p:cNvSpPr/>
          <p:nvPr/>
        </p:nvSpPr>
        <p:spPr>
          <a:xfrm>
            <a:off x="675249" y="1940759"/>
            <a:ext cx="10678551" cy="2807703"/>
          </a:xfrm>
          <a:prstGeom prst="roundRect">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83D369E8-1F9E-1D46-EBF3-16661D9A1FD3}"/>
                  </a:ext>
                </a:extLst>
              </p:cNvPr>
              <p:cNvSpPr txBox="1">
                <a:spLocks/>
              </p:cNvSpPr>
              <p:nvPr/>
            </p:nvSpPr>
            <p:spPr>
              <a:xfrm>
                <a:off x="933155" y="2791934"/>
                <a:ext cx="10162735" cy="17757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solidFill>
                      <a:schemeClr val="tx1"/>
                    </a:solidFill>
                  </a:rPr>
                  <a:t>A graph oracle </a:t>
                </a:r>
                <a14:m>
                  <m:oMath xmlns:m="http://schemas.openxmlformats.org/officeDocument/2006/math">
                    <m:r>
                      <a:rPr lang="en-US" sz="2400" b="0" i="1" smtClean="0">
                        <a:solidFill>
                          <a:schemeClr val="tx1"/>
                        </a:solidFill>
                        <a:latin typeface="Cambria Math" panose="02040503050406030204" pitchFamily="18" charset="0"/>
                      </a:rPr>
                      <m:t>𝐹</m:t>
                    </m:r>
                    <m:r>
                      <a:rPr lang="en-US" sz="2400" b="0" i="1" smtClean="0">
                        <a:solidFill>
                          <a:schemeClr val="tx1"/>
                        </a:solidFill>
                        <a:latin typeface="Cambria Math" panose="02040503050406030204" pitchFamily="18" charset="0"/>
                      </a:rPr>
                      <m:t>:</m:t>
                    </m:r>
                    <m:d>
                      <m:dPr>
                        <m:begChr m:val="["/>
                        <m:endChr m:val="]"/>
                        <m:ctrlPr>
                          <a:rPr lang="en-US" sz="2400" b="0" i="1" smtClean="0">
                            <a:solidFill>
                              <a:schemeClr val="tx1"/>
                            </a:solidFill>
                            <a:latin typeface="Cambria Math" panose="02040503050406030204" pitchFamily="18" charset="0"/>
                          </a:rPr>
                        </m:ctrlPr>
                      </m:dPr>
                      <m:e>
                        <m:r>
                          <a:rPr lang="en-US" sz="2400" b="0" i="1" smtClean="0">
                            <a:solidFill>
                              <a:schemeClr val="tx1"/>
                            </a:solidFill>
                            <a:latin typeface="Cambria Math" panose="02040503050406030204" pitchFamily="18" charset="0"/>
                          </a:rPr>
                          <m:t>𝑅</m:t>
                        </m:r>
                      </m:e>
                    </m:d>
                    <m:r>
                      <a:rPr lang="en-US" sz="2400" b="0" i="1" smtClean="0">
                        <a:solidFill>
                          <a:schemeClr val="tx1"/>
                        </a:solidFill>
                        <a:latin typeface="Cambria Math" panose="02040503050406030204" pitchFamily="18" charset="0"/>
                      </a:rPr>
                      <m:t>×</m:t>
                    </m:r>
                    <m:d>
                      <m:dPr>
                        <m:begChr m:val="["/>
                        <m:endChr m:val="]"/>
                        <m:ctrlPr>
                          <a:rPr lang="en-US" sz="2400" b="0" i="1" smtClean="0">
                            <a:solidFill>
                              <a:schemeClr val="tx1"/>
                            </a:solidFill>
                            <a:latin typeface="Cambria Math" panose="02040503050406030204" pitchFamily="18" charset="0"/>
                          </a:rPr>
                        </m:ctrlPr>
                      </m:dPr>
                      <m:e>
                        <m:r>
                          <a:rPr lang="en-US" sz="2400" b="0" i="1" smtClean="0">
                            <a:solidFill>
                              <a:schemeClr val="tx1"/>
                            </a:solidFill>
                            <a:latin typeface="Cambria Math" panose="02040503050406030204" pitchFamily="18" charset="0"/>
                          </a:rPr>
                          <m:t>𝑁</m:t>
                        </m:r>
                      </m:e>
                    </m:d>
                    <m:r>
                      <a:rPr lang="en-US" sz="2400" b="0" i="1" smtClean="0">
                        <a:solidFill>
                          <a:schemeClr val="tx1"/>
                        </a:solidFill>
                        <a:latin typeface="Cambria Math" panose="02040503050406030204" pitchFamily="18" charset="0"/>
                      </a:rPr>
                      <m:t>→</m:t>
                    </m:r>
                    <m:d>
                      <m:dPr>
                        <m:begChr m:val="["/>
                        <m:endChr m:val="]"/>
                        <m:ctrlPr>
                          <a:rPr lang="en-US" sz="2400" b="0" i="1" smtClean="0">
                            <a:solidFill>
                              <a:schemeClr val="tx1"/>
                            </a:solidFill>
                            <a:latin typeface="Cambria Math" panose="02040503050406030204" pitchFamily="18" charset="0"/>
                          </a:rPr>
                        </m:ctrlPr>
                      </m:dPr>
                      <m:e>
                        <m:r>
                          <a:rPr lang="en-US" sz="2400" b="0" i="1" smtClean="0">
                            <a:solidFill>
                              <a:schemeClr val="tx1"/>
                            </a:solidFill>
                            <a:latin typeface="Cambria Math" panose="02040503050406030204" pitchFamily="18" charset="0"/>
                          </a:rPr>
                          <m:t>𝑁</m:t>
                        </m:r>
                      </m:e>
                    </m:d>
                  </m:oMath>
                </a14:m>
                <a:r>
                  <a:rPr lang="en-US" sz="2400" dirty="0">
                    <a:solidFill>
                      <a:schemeClr val="tx1"/>
                    </a:solidFill>
                  </a:rPr>
                  <a:t> is a</a:t>
                </a:r>
              </a:p>
              <a:p>
                <a:r>
                  <a:rPr lang="en-US" sz="2400" dirty="0">
                    <a:solidFill>
                      <a:schemeClr val="tx1"/>
                    </a:solidFill>
                  </a:rPr>
                  <a:t>YES instance if the corresponding graph can be partitioned into two components of size </a:t>
                </a:r>
                <a14:m>
                  <m:oMath xmlns:m="http://schemas.openxmlformats.org/officeDocument/2006/math">
                    <m:r>
                      <a:rPr lang="en-US" sz="2400" b="0" i="1" smtClean="0">
                        <a:solidFill>
                          <a:schemeClr val="tx1"/>
                        </a:solidFill>
                        <a:latin typeface="Cambria Math" panose="02040503050406030204" pitchFamily="18" charset="0"/>
                      </a:rPr>
                      <m:t>𝑁</m:t>
                    </m:r>
                    <m:r>
                      <a:rPr lang="en-US" sz="2400" b="0" i="1" smtClean="0">
                        <a:solidFill>
                          <a:schemeClr val="tx1"/>
                        </a:solidFill>
                        <a:latin typeface="Cambria Math" panose="02040503050406030204" pitchFamily="18" charset="0"/>
                      </a:rPr>
                      <m:t>/2</m:t>
                    </m:r>
                  </m:oMath>
                </a14:m>
                <a:r>
                  <a:rPr lang="en-US" sz="2400" dirty="0">
                    <a:solidFill>
                      <a:schemeClr val="tx1"/>
                    </a:solidFill>
                  </a:rPr>
                  <a:t>.</a:t>
                </a:r>
              </a:p>
              <a:p>
                <a:r>
                  <a:rPr lang="en-US" sz="2400" dirty="0">
                    <a:solidFill>
                      <a:schemeClr val="tx1"/>
                    </a:solidFill>
                  </a:rPr>
                  <a:t>NO instance if the corresponding graph is a </a:t>
                </a:r>
                <a14:m>
                  <m:oMath xmlns:m="http://schemas.openxmlformats.org/officeDocument/2006/math">
                    <m:r>
                      <m:rPr>
                        <m:sty m:val="p"/>
                      </m:rPr>
                      <a:rPr lang="en-US" sz="2400" b="0" i="0" smtClean="0">
                        <a:solidFill>
                          <a:schemeClr val="tx1"/>
                        </a:solidFill>
                        <a:latin typeface="Cambria Math" panose="02040503050406030204" pitchFamily="18" charset="0"/>
                      </a:rPr>
                      <m:t>Δ</m:t>
                    </m:r>
                  </m:oMath>
                </a14:m>
                <a:r>
                  <a:rPr lang="en-US" sz="2400" dirty="0">
                    <a:solidFill>
                      <a:schemeClr val="tx1"/>
                    </a:solidFill>
                  </a:rPr>
                  <a:t>-expander</a:t>
                </a:r>
              </a:p>
            </p:txBody>
          </p:sp>
        </mc:Choice>
        <mc:Fallback xmlns="">
          <p:sp>
            <p:nvSpPr>
              <p:cNvPr id="8" name="Content Placeholder 2">
                <a:extLst>
                  <a:ext uri="{FF2B5EF4-FFF2-40B4-BE49-F238E27FC236}">
                    <a16:creationId xmlns:a16="http://schemas.microsoft.com/office/drawing/2014/main" id="{83D369E8-1F9E-1D46-EBF3-16661D9A1FD3}"/>
                  </a:ext>
                </a:extLst>
              </p:cNvPr>
              <p:cNvSpPr txBox="1">
                <a:spLocks noRot="1" noChangeAspect="1" noMove="1" noResize="1" noEditPoints="1" noAdjustHandles="1" noChangeArrowheads="1" noChangeShapeType="1" noTextEdit="1"/>
              </p:cNvSpPr>
              <p:nvPr/>
            </p:nvSpPr>
            <p:spPr>
              <a:xfrm>
                <a:off x="933155" y="2791934"/>
                <a:ext cx="10162735" cy="1775704"/>
              </a:xfrm>
              <a:prstGeom prst="rect">
                <a:avLst/>
              </a:prstGeom>
              <a:blipFill>
                <a:blip r:embed="rId4"/>
                <a:stretch>
                  <a:fillRect l="-999" t="-4255" b="-2128"/>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ADC6E40A-3C9F-485A-B7A9-F2CDE11B154E}"/>
              </a:ext>
            </a:extLst>
          </p:cNvPr>
          <p:cNvSpPr txBox="1"/>
          <p:nvPr/>
        </p:nvSpPr>
        <p:spPr>
          <a:xfrm>
            <a:off x="933155" y="2137102"/>
            <a:ext cx="10162735" cy="523220"/>
          </a:xfrm>
          <a:prstGeom prst="rect">
            <a:avLst/>
          </a:prstGeom>
          <a:noFill/>
        </p:spPr>
        <p:txBody>
          <a:bodyPr wrap="square" rtlCol="0">
            <a:spAutoFit/>
          </a:bodyPr>
          <a:lstStyle/>
          <a:p>
            <a:r>
              <a:rPr lang="en-US" sz="2800" b="1" u="sng" dirty="0"/>
              <a:t>The </a:t>
            </a:r>
            <a:r>
              <a:rPr lang="en-US" sz="2800" u="sng" dirty="0">
                <a:solidFill>
                  <a:srgbClr val="FFC000"/>
                </a:solidFill>
                <a:latin typeface="American Typewriter" panose="02090604020004020304" pitchFamily="18" charset="77"/>
              </a:rPr>
              <a:t>Components</a:t>
            </a:r>
            <a:r>
              <a:rPr lang="en-US" sz="2800" b="1" u="sng" dirty="0"/>
              <a:t> problem</a:t>
            </a:r>
          </a:p>
        </p:txBody>
      </p:sp>
      <p:sp>
        <p:nvSpPr>
          <p:cNvPr id="12" name="Content Placeholder 2">
            <a:extLst>
              <a:ext uri="{FF2B5EF4-FFF2-40B4-BE49-F238E27FC236}">
                <a16:creationId xmlns:a16="http://schemas.microsoft.com/office/drawing/2014/main" id="{4C1F5874-4086-E7B9-7A98-BDBF161227F3}"/>
              </a:ext>
            </a:extLst>
          </p:cNvPr>
          <p:cNvSpPr txBox="1">
            <a:spLocks/>
          </p:cNvSpPr>
          <p:nvPr/>
        </p:nvSpPr>
        <p:spPr>
          <a:xfrm>
            <a:off x="838200" y="5180898"/>
            <a:ext cx="10515600" cy="9817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t>In particular, NO instances are a single component that is highly connected.</a:t>
            </a:r>
          </a:p>
        </p:txBody>
      </p:sp>
    </p:spTree>
    <p:extLst>
      <p:ext uri="{BB962C8B-B14F-4D97-AF65-F5344CB8AC3E}">
        <p14:creationId xmlns:p14="http://schemas.microsoft.com/office/powerpoint/2010/main" val="4268346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p:bldP spid="9"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7E92AB-85F0-ECA2-F7A4-33C14EFF09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56269C-449F-4E05-37C1-55C9C64DD70A}"/>
              </a:ext>
            </a:extLst>
          </p:cNvPr>
          <p:cNvSpPr>
            <a:spLocks noGrp="1"/>
          </p:cNvSpPr>
          <p:nvPr>
            <p:ph type="title"/>
          </p:nvPr>
        </p:nvSpPr>
        <p:spPr/>
        <p:txBody>
          <a:bodyPr/>
          <a:lstStyle/>
          <a:p>
            <a:r>
              <a:rPr lang="en-US" dirty="0"/>
              <a:t>QMA protocol for </a:t>
            </a:r>
            <a:r>
              <a:rPr lang="en-US" dirty="0">
                <a:solidFill>
                  <a:srgbClr val="FFC000"/>
                </a:solidFill>
                <a:latin typeface="American Typewriter" panose="02090604020004020304" pitchFamily="18" charset="77"/>
              </a:rPr>
              <a:t>Components</a:t>
            </a: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9166BC44-D2AF-8270-F72D-F6DA427E6D79}"/>
                  </a:ext>
                </a:extLst>
              </p:cNvPr>
              <p:cNvSpPr txBox="1">
                <a:spLocks/>
              </p:cNvSpPr>
              <p:nvPr/>
            </p:nvSpPr>
            <p:spPr>
              <a:xfrm>
                <a:off x="933155" y="3995092"/>
                <a:ext cx="10162735" cy="23575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solidFill>
                      <a:schemeClr val="bg1"/>
                    </a:solidFill>
                  </a:rPr>
                  <a:t>Perform one of two tests at random:</a:t>
                </a:r>
              </a:p>
              <a:p>
                <a:pPr marL="0" indent="0">
                  <a:buNone/>
                </a:pPr>
                <a:r>
                  <a:rPr lang="en-US" sz="2400" dirty="0">
                    <a:solidFill>
                      <a:schemeClr val="bg1"/>
                    </a:solidFill>
                  </a:rPr>
                  <a:t>1. </a:t>
                </a:r>
                <a:r>
                  <a:rPr lang="en-US" sz="2400" b="1" dirty="0" err="1">
                    <a:solidFill>
                      <a:schemeClr val="bg1"/>
                    </a:solidFill>
                  </a:rPr>
                  <a:t>Balancedness</a:t>
                </a:r>
                <a:r>
                  <a:rPr lang="en-US" sz="2400" b="1" dirty="0">
                    <a:solidFill>
                      <a:schemeClr val="bg1"/>
                    </a:solidFill>
                  </a:rPr>
                  <a:t> test</a:t>
                </a:r>
                <a:r>
                  <a:rPr lang="en-US" sz="2400" dirty="0">
                    <a:solidFill>
                      <a:schemeClr val="bg1"/>
                    </a:solidFill>
                  </a:rPr>
                  <a:t>: check that </a:t>
                </a:r>
                <a14:m>
                  <m:oMath xmlns:m="http://schemas.openxmlformats.org/officeDocument/2006/math">
                    <m:r>
                      <a:rPr lang="en-US" sz="2400" b="0" i="1" smtClean="0">
                        <a:solidFill>
                          <a:schemeClr val="bg1"/>
                        </a:solidFill>
                        <a:latin typeface="Cambria Math" panose="02040503050406030204" pitchFamily="18" charset="0"/>
                      </a:rPr>
                      <m:t>|</m:t>
                    </m:r>
                    <m:r>
                      <a:rPr lang="en-US" sz="2400" b="0" i="1" smtClean="0">
                        <a:solidFill>
                          <a:schemeClr val="bg1"/>
                        </a:solidFill>
                        <a:latin typeface="Cambria Math" panose="02040503050406030204" pitchFamily="18" charset="0"/>
                      </a:rPr>
                      <m:t>𝜓</m:t>
                    </m:r>
                    <m:r>
                      <a:rPr lang="en-US" sz="2400" b="0" i="1" smtClean="0">
                        <a:solidFill>
                          <a:schemeClr val="bg1"/>
                        </a:solidFill>
                        <a:latin typeface="Cambria Math" panose="02040503050406030204" pitchFamily="18" charset="0"/>
                      </a:rPr>
                      <m:t>⟩</m:t>
                    </m:r>
                  </m:oMath>
                </a14:m>
                <a:r>
                  <a:rPr lang="en-US" sz="2400" dirty="0">
                    <a:solidFill>
                      <a:schemeClr val="bg1"/>
                    </a:solidFill>
                  </a:rPr>
                  <a:t> is orthogonal to </a:t>
                </a:r>
                <a14:m>
                  <m:oMath xmlns:m="http://schemas.openxmlformats.org/officeDocument/2006/math">
                    <m:f>
                      <m:fPr>
                        <m:ctrlPr>
                          <a:rPr lang="en-US" sz="2400" i="1">
                            <a:solidFill>
                              <a:schemeClr val="bg1"/>
                            </a:solidFill>
                            <a:latin typeface="Cambria Math" panose="02040503050406030204" pitchFamily="18" charset="0"/>
                          </a:rPr>
                        </m:ctrlPr>
                      </m:fPr>
                      <m:num>
                        <m:r>
                          <a:rPr lang="en-US" sz="2400" i="1">
                            <a:solidFill>
                              <a:schemeClr val="bg1"/>
                            </a:solidFill>
                            <a:latin typeface="Cambria Math" panose="02040503050406030204" pitchFamily="18" charset="0"/>
                          </a:rPr>
                          <m:t>1</m:t>
                        </m:r>
                      </m:num>
                      <m:den>
                        <m:rad>
                          <m:radPr>
                            <m:degHide m:val="on"/>
                            <m:ctrlPr>
                              <a:rPr lang="en-US" sz="2400" i="1">
                                <a:solidFill>
                                  <a:schemeClr val="bg1"/>
                                </a:solidFill>
                                <a:latin typeface="Cambria Math" panose="02040503050406030204" pitchFamily="18" charset="0"/>
                              </a:rPr>
                            </m:ctrlPr>
                          </m:radPr>
                          <m:deg/>
                          <m:e>
                            <m:r>
                              <a:rPr lang="en-US" sz="2400" i="1">
                                <a:solidFill>
                                  <a:schemeClr val="bg1"/>
                                </a:solidFill>
                                <a:latin typeface="Cambria Math" panose="02040503050406030204" pitchFamily="18" charset="0"/>
                              </a:rPr>
                              <m:t>𝑁</m:t>
                            </m:r>
                          </m:e>
                        </m:rad>
                      </m:den>
                    </m:f>
                    <m:nary>
                      <m:naryPr>
                        <m:chr m:val="∑"/>
                        <m:supHide m:val="on"/>
                        <m:ctrlPr>
                          <a:rPr lang="en-US" sz="2400" i="1">
                            <a:solidFill>
                              <a:schemeClr val="bg1"/>
                            </a:solidFill>
                            <a:latin typeface="Cambria Math" panose="02040503050406030204" pitchFamily="18" charset="0"/>
                          </a:rPr>
                        </m:ctrlPr>
                      </m:naryPr>
                      <m:sub>
                        <m:r>
                          <m:rPr>
                            <m:brk m:alnAt="7"/>
                          </m:rPr>
                          <a:rPr lang="en-US" sz="2400" i="1">
                            <a:solidFill>
                              <a:schemeClr val="bg1"/>
                            </a:solidFill>
                            <a:latin typeface="Cambria Math" panose="02040503050406030204" pitchFamily="18" charset="0"/>
                          </a:rPr>
                          <m:t>𝑥</m:t>
                        </m:r>
                        <m:r>
                          <a:rPr lang="en-US" sz="2400" i="1">
                            <a:solidFill>
                              <a:schemeClr val="bg1"/>
                            </a:solidFill>
                            <a:latin typeface="Cambria Math" panose="02040503050406030204" pitchFamily="18" charset="0"/>
                          </a:rPr>
                          <m:t>∈</m:t>
                        </m:r>
                        <m:r>
                          <a:rPr lang="en-US" sz="2400" b="0" i="1" smtClean="0">
                            <a:solidFill>
                              <a:schemeClr val="bg1"/>
                            </a:solidFill>
                            <a:latin typeface="Cambria Math" panose="02040503050406030204" pitchFamily="18" charset="0"/>
                          </a:rPr>
                          <m:t>[</m:t>
                        </m:r>
                        <m:r>
                          <a:rPr lang="en-US" sz="2400" b="0" i="1" smtClean="0">
                            <a:solidFill>
                              <a:schemeClr val="bg1"/>
                            </a:solidFill>
                            <a:latin typeface="Cambria Math" panose="02040503050406030204" pitchFamily="18" charset="0"/>
                          </a:rPr>
                          <m:t>𝑁</m:t>
                        </m:r>
                        <m:r>
                          <a:rPr lang="en-US" sz="2400" b="0" i="1" smtClean="0">
                            <a:solidFill>
                              <a:schemeClr val="bg1"/>
                            </a:solidFill>
                            <a:latin typeface="Cambria Math" panose="02040503050406030204" pitchFamily="18" charset="0"/>
                          </a:rPr>
                          <m:t>]</m:t>
                        </m:r>
                      </m:sub>
                      <m:sup/>
                      <m:e>
                        <m:r>
                          <a:rPr lang="en-US" sz="2400" i="1">
                            <a:solidFill>
                              <a:schemeClr val="bg1"/>
                            </a:solidFill>
                            <a:latin typeface="Cambria Math" panose="02040503050406030204" pitchFamily="18" charset="0"/>
                          </a:rPr>
                          <m:t>|</m:t>
                        </m:r>
                        <m:r>
                          <a:rPr lang="en-US" sz="2400" i="1">
                            <a:solidFill>
                              <a:schemeClr val="bg1"/>
                            </a:solidFill>
                            <a:latin typeface="Cambria Math" panose="02040503050406030204" pitchFamily="18" charset="0"/>
                          </a:rPr>
                          <m:t>𝑥</m:t>
                        </m:r>
                        <m:r>
                          <a:rPr lang="en-US" sz="2400" i="1">
                            <a:solidFill>
                              <a:schemeClr val="bg1"/>
                            </a:solidFill>
                            <a:latin typeface="Cambria Math" panose="02040503050406030204" pitchFamily="18" charset="0"/>
                          </a:rPr>
                          <m:t>⟩</m:t>
                        </m:r>
                      </m:e>
                    </m:nary>
                  </m:oMath>
                </a14:m>
                <a:r>
                  <a:rPr lang="en-US" sz="2400" dirty="0">
                    <a:solidFill>
                      <a:schemeClr val="bg1"/>
                    </a:solidFill>
                  </a:rPr>
                  <a:t>.</a:t>
                </a:r>
              </a:p>
              <a:p>
                <a:pPr marL="0" indent="0">
                  <a:buNone/>
                </a:pPr>
                <a:r>
                  <a:rPr lang="en-US" sz="2400" dirty="0">
                    <a:solidFill>
                      <a:schemeClr val="bg1"/>
                    </a:solidFill>
                  </a:rPr>
                  <a:t>2. </a:t>
                </a:r>
                <a:r>
                  <a:rPr lang="en-US" sz="2400" b="1" dirty="0">
                    <a:solidFill>
                      <a:schemeClr val="bg1"/>
                    </a:solidFill>
                  </a:rPr>
                  <a:t>Expansion test</a:t>
                </a:r>
                <a:r>
                  <a:rPr lang="en-US" sz="2400" dirty="0">
                    <a:solidFill>
                      <a:schemeClr val="bg1"/>
                    </a:solidFill>
                  </a:rPr>
                  <a:t>: pick a random color </a:t>
                </a:r>
                <a14:m>
                  <m:oMath xmlns:m="http://schemas.openxmlformats.org/officeDocument/2006/math">
                    <m:r>
                      <a:rPr lang="en-US" sz="2400" i="1" smtClean="0">
                        <a:solidFill>
                          <a:schemeClr val="bg1"/>
                        </a:solidFill>
                        <a:latin typeface="Cambria Math" panose="02040503050406030204" pitchFamily="18" charset="0"/>
                      </a:rPr>
                      <m:t>𝑟</m:t>
                    </m:r>
                    <m:r>
                      <a:rPr lang="en-US" sz="2400" b="0" i="1" smtClean="0">
                        <a:solidFill>
                          <a:schemeClr val="bg1"/>
                        </a:solidFill>
                        <a:latin typeface="Cambria Math" panose="02040503050406030204" pitchFamily="18" charset="0"/>
                      </a:rPr>
                      <m:t>∈[</m:t>
                    </m:r>
                    <m:r>
                      <a:rPr lang="en-US" sz="2400" b="0" i="1" smtClean="0">
                        <a:solidFill>
                          <a:schemeClr val="bg1"/>
                        </a:solidFill>
                        <a:latin typeface="Cambria Math" panose="02040503050406030204" pitchFamily="18" charset="0"/>
                      </a:rPr>
                      <m:t>𝑅</m:t>
                    </m:r>
                    <m:r>
                      <a:rPr lang="en-US" sz="2400" b="0" i="1" smtClean="0">
                        <a:solidFill>
                          <a:schemeClr val="bg1"/>
                        </a:solidFill>
                        <a:latin typeface="Cambria Math" panose="02040503050406030204" pitchFamily="18" charset="0"/>
                      </a:rPr>
                      <m:t>]</m:t>
                    </m:r>
                  </m:oMath>
                </a14:m>
                <a:r>
                  <a:rPr lang="en-US" sz="2400" dirty="0">
                    <a:solidFill>
                      <a:schemeClr val="bg1"/>
                    </a:solidFill>
                  </a:rPr>
                  <a:t>. Check that </a:t>
                </a:r>
                <a14:m>
                  <m:oMath xmlns:m="http://schemas.openxmlformats.org/officeDocument/2006/math">
                    <m:r>
                      <a:rPr lang="en-US" sz="2400" b="0" i="1" smtClean="0">
                        <a:solidFill>
                          <a:schemeClr val="bg1"/>
                        </a:solidFill>
                        <a:latin typeface="Cambria Math" panose="02040503050406030204" pitchFamily="18" charset="0"/>
                      </a:rPr>
                      <m:t>|</m:t>
                    </m:r>
                    <m:r>
                      <a:rPr lang="en-US" sz="2400" b="0" i="1" smtClean="0">
                        <a:solidFill>
                          <a:schemeClr val="bg1"/>
                        </a:solidFill>
                        <a:latin typeface="Cambria Math" panose="02040503050406030204" pitchFamily="18" charset="0"/>
                      </a:rPr>
                      <m:t>𝜓</m:t>
                    </m:r>
                    <m:r>
                      <a:rPr lang="en-US" sz="2400" b="0" i="1" smtClean="0">
                        <a:solidFill>
                          <a:schemeClr val="bg1"/>
                        </a:solidFill>
                        <a:latin typeface="Cambria Math" panose="02040503050406030204" pitchFamily="18" charset="0"/>
                      </a:rPr>
                      <m:t>⟩</m:t>
                    </m:r>
                  </m:oMath>
                </a14:m>
                <a:r>
                  <a:rPr lang="en-US" sz="2400" dirty="0">
                    <a:solidFill>
                      <a:schemeClr val="bg1"/>
                    </a:solidFill>
                  </a:rPr>
                  <a:t> is invariant under permuting the vertices according to the matching </a:t>
                </a:r>
                <a14:m>
                  <m:oMath xmlns:m="http://schemas.openxmlformats.org/officeDocument/2006/math">
                    <m:r>
                      <a:rPr lang="en-US" sz="2400" b="0" i="1" smtClean="0">
                        <a:solidFill>
                          <a:schemeClr val="bg1"/>
                        </a:solidFill>
                        <a:latin typeface="Cambria Math" panose="02040503050406030204" pitchFamily="18" charset="0"/>
                      </a:rPr>
                      <m:t>𝐹</m:t>
                    </m:r>
                    <m:r>
                      <a:rPr lang="en-US" sz="2400" b="0" i="1" smtClean="0">
                        <a:solidFill>
                          <a:schemeClr val="bg1"/>
                        </a:solidFill>
                        <a:latin typeface="Cambria Math" panose="02040503050406030204" pitchFamily="18" charset="0"/>
                      </a:rPr>
                      <m:t>(</m:t>
                    </m:r>
                    <m:r>
                      <a:rPr lang="en-US" sz="2400" b="0" i="1" smtClean="0">
                        <a:solidFill>
                          <a:schemeClr val="bg1"/>
                        </a:solidFill>
                        <a:latin typeface="Cambria Math" panose="02040503050406030204" pitchFamily="18" charset="0"/>
                      </a:rPr>
                      <m:t>𝑟</m:t>
                    </m:r>
                    <m:r>
                      <a:rPr lang="en-US" sz="2400" b="0" i="1" smtClean="0">
                        <a:solidFill>
                          <a:schemeClr val="bg1"/>
                        </a:solidFill>
                        <a:latin typeface="Cambria Math" panose="02040503050406030204" pitchFamily="18" charset="0"/>
                      </a:rPr>
                      <m:t>,⋅)</m:t>
                    </m:r>
                  </m:oMath>
                </a14:m>
                <a:r>
                  <a:rPr lang="en-US" sz="2400" dirty="0">
                    <a:solidFill>
                      <a:schemeClr val="bg1"/>
                    </a:solidFill>
                  </a:rPr>
                  <a:t>.</a:t>
                </a:r>
              </a:p>
              <a:p>
                <a:pPr marL="0" indent="0">
                  <a:buNone/>
                </a:pPr>
                <a:endParaRPr lang="en-US" sz="2400" dirty="0">
                  <a:solidFill>
                    <a:schemeClr val="bg1"/>
                  </a:solidFill>
                </a:endParaRPr>
              </a:p>
              <a:p>
                <a:pPr marL="0" indent="0">
                  <a:buNone/>
                </a:pPr>
                <a:endParaRPr lang="en-US" sz="2400" dirty="0">
                  <a:solidFill>
                    <a:schemeClr val="bg1"/>
                  </a:solidFill>
                </a:endParaRPr>
              </a:p>
            </p:txBody>
          </p:sp>
        </mc:Choice>
        <mc:Fallback xmlns="">
          <p:sp>
            <p:nvSpPr>
              <p:cNvPr id="4" name="Content Placeholder 2">
                <a:extLst>
                  <a:ext uri="{FF2B5EF4-FFF2-40B4-BE49-F238E27FC236}">
                    <a16:creationId xmlns:a16="http://schemas.microsoft.com/office/drawing/2014/main" id="{9166BC44-D2AF-8270-F72D-F6DA427E6D79}"/>
                  </a:ext>
                </a:extLst>
              </p:cNvPr>
              <p:cNvSpPr txBox="1">
                <a:spLocks noRot="1" noChangeAspect="1" noMove="1" noResize="1" noEditPoints="1" noAdjustHandles="1" noChangeArrowheads="1" noChangeShapeType="1" noTextEdit="1"/>
              </p:cNvSpPr>
              <p:nvPr/>
            </p:nvSpPr>
            <p:spPr>
              <a:xfrm>
                <a:off x="933155" y="3995092"/>
                <a:ext cx="10162735" cy="2357582"/>
              </a:xfrm>
              <a:prstGeom prst="rect">
                <a:avLst/>
              </a:prstGeom>
              <a:blipFill>
                <a:blip r:embed="rId2"/>
                <a:stretch>
                  <a:fillRect l="-999" t="-48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99EC1495-F176-2C34-9083-1EF348D6047E}"/>
                  </a:ext>
                </a:extLst>
              </p:cNvPr>
              <p:cNvSpPr txBox="1">
                <a:spLocks/>
              </p:cNvSpPr>
              <p:nvPr/>
            </p:nvSpPr>
            <p:spPr>
              <a:xfrm>
                <a:off x="675249" y="1716836"/>
                <a:ext cx="11113170" cy="12339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d>
                        <m:dPr>
                          <m:begChr m:val="|"/>
                          <m:endChr m:val="⟩"/>
                          <m:ctrlPr>
                            <a:rPr lang="en-US" sz="2400" b="0" i="1" smtClean="0">
                              <a:solidFill>
                                <a:schemeClr val="tx1"/>
                              </a:solidFill>
                              <a:latin typeface="Cambria Math" panose="02040503050406030204" pitchFamily="18" charset="0"/>
                            </a:rPr>
                          </m:ctrlPr>
                        </m:dPr>
                        <m:e>
                          <m:r>
                            <a:rPr lang="en-US" sz="2400" b="0" i="1" smtClean="0">
                              <a:solidFill>
                                <a:schemeClr val="tx1"/>
                              </a:solidFill>
                              <a:latin typeface="Cambria Math" panose="02040503050406030204" pitchFamily="18" charset="0"/>
                            </a:rPr>
                            <m:t>𝜓</m:t>
                          </m:r>
                        </m:e>
                      </m:d>
                      <m:r>
                        <a:rPr lang="en-US" sz="2400" b="0" i="1" smtClean="0">
                          <a:solidFill>
                            <a:schemeClr val="tx1"/>
                          </a:solidFill>
                          <a:latin typeface="Cambria Math" panose="02040503050406030204" pitchFamily="18" charset="0"/>
                        </a:rPr>
                        <m:t>=</m:t>
                      </m:r>
                      <m:f>
                        <m:fPr>
                          <m:ctrlPr>
                            <a:rPr lang="en-US" sz="2400" b="0" i="1" smtClean="0">
                              <a:solidFill>
                                <a:schemeClr val="tx1"/>
                              </a:solidFill>
                              <a:latin typeface="Cambria Math" panose="02040503050406030204" pitchFamily="18" charset="0"/>
                            </a:rPr>
                          </m:ctrlPr>
                        </m:fPr>
                        <m:num>
                          <m:r>
                            <a:rPr lang="en-US" sz="2400" b="0" i="1" smtClean="0">
                              <a:solidFill>
                                <a:schemeClr val="tx1"/>
                              </a:solidFill>
                              <a:latin typeface="Cambria Math" panose="02040503050406030204" pitchFamily="18" charset="0"/>
                            </a:rPr>
                            <m:t>1</m:t>
                          </m:r>
                        </m:num>
                        <m:den>
                          <m:rad>
                            <m:radPr>
                              <m:degHide m:val="on"/>
                              <m:ctrlPr>
                                <a:rPr lang="en-US" sz="2400" b="0" i="1" smtClean="0">
                                  <a:solidFill>
                                    <a:schemeClr val="tx1"/>
                                  </a:solidFill>
                                  <a:latin typeface="Cambria Math" panose="02040503050406030204" pitchFamily="18" charset="0"/>
                                </a:rPr>
                              </m:ctrlPr>
                            </m:radPr>
                            <m:deg/>
                            <m:e>
                              <m:r>
                                <a:rPr lang="en-US" sz="2400" b="0" i="1" smtClean="0">
                                  <a:solidFill>
                                    <a:schemeClr val="tx1"/>
                                  </a:solidFill>
                                  <a:latin typeface="Cambria Math" panose="02040503050406030204" pitchFamily="18" charset="0"/>
                                </a:rPr>
                                <m:t>𝑁</m:t>
                              </m:r>
                            </m:e>
                          </m:rad>
                        </m:den>
                      </m:f>
                      <m:d>
                        <m:dPr>
                          <m:ctrlPr>
                            <a:rPr lang="en-US" sz="2400" b="0" i="1" smtClean="0">
                              <a:solidFill>
                                <a:schemeClr val="tx1"/>
                              </a:solidFill>
                              <a:latin typeface="Cambria Math" panose="02040503050406030204" pitchFamily="18" charset="0"/>
                            </a:rPr>
                          </m:ctrlPr>
                        </m:dPr>
                        <m:e>
                          <m:nary>
                            <m:naryPr>
                              <m:chr m:val="∑"/>
                              <m:supHide m:val="on"/>
                              <m:ctrlPr>
                                <a:rPr lang="en-US" sz="2400" i="1">
                                  <a:latin typeface="Cambria Math" panose="02040503050406030204" pitchFamily="18" charset="0"/>
                                </a:rPr>
                              </m:ctrlPr>
                            </m:naryPr>
                            <m:sub>
                              <m:r>
                                <m:rPr>
                                  <m:brk m:alnAt="7"/>
                                </m:rPr>
                                <a:rPr lang="en-US" sz="2400" i="1">
                                  <a:latin typeface="Cambria Math" panose="02040503050406030204" pitchFamily="18" charset="0"/>
                                </a:rPr>
                                <m:t>𝑥</m:t>
                              </m:r>
                              <m:r>
                                <a:rPr lang="en-US" sz="2400" i="1">
                                  <a:latin typeface="Cambria Math" panose="02040503050406030204" pitchFamily="18" charset="0"/>
                                </a:rPr>
                                <m:t>∈</m:t>
                              </m:r>
                              <m:r>
                                <a:rPr lang="en-US" sz="2400" i="1">
                                  <a:latin typeface="Cambria Math" panose="02040503050406030204" pitchFamily="18" charset="0"/>
                                </a:rPr>
                                <m:t>𝑆</m:t>
                              </m:r>
                            </m:sub>
                            <m:sup/>
                            <m:e>
                              <m:r>
                                <a:rPr lang="en-US" sz="2400" i="1">
                                  <a:latin typeface="Cambria Math" panose="02040503050406030204" pitchFamily="18" charset="0"/>
                                </a:rPr>
                                <m:t>|</m:t>
                              </m:r>
                              <m:r>
                                <a:rPr lang="en-US" sz="2400" i="1">
                                  <a:latin typeface="Cambria Math" panose="02040503050406030204" pitchFamily="18" charset="0"/>
                                </a:rPr>
                                <m:t>𝑥</m:t>
                              </m:r>
                              <m:r>
                                <a:rPr lang="en-US" sz="2400" i="1">
                                  <a:latin typeface="Cambria Math" panose="02040503050406030204" pitchFamily="18" charset="0"/>
                                </a:rPr>
                                <m:t>⟩</m:t>
                              </m:r>
                            </m:e>
                          </m:nary>
                          <m:r>
                            <a:rPr lang="en-US" sz="2400" i="1">
                              <a:latin typeface="Cambria Math" panose="02040503050406030204" pitchFamily="18" charset="0"/>
                            </a:rPr>
                            <m:t>−</m:t>
                          </m:r>
                          <m:nary>
                            <m:naryPr>
                              <m:chr m:val="∑"/>
                              <m:supHide m:val="on"/>
                              <m:ctrlPr>
                                <a:rPr lang="en-US" sz="2400" i="1">
                                  <a:latin typeface="Cambria Math" panose="02040503050406030204" pitchFamily="18" charset="0"/>
                                </a:rPr>
                              </m:ctrlPr>
                            </m:naryPr>
                            <m:sub>
                              <m:r>
                                <m:rPr>
                                  <m:brk m:alnAt="7"/>
                                </m:rPr>
                                <a:rPr lang="en-US" sz="2400" i="1">
                                  <a:latin typeface="Cambria Math" panose="02040503050406030204" pitchFamily="18" charset="0"/>
                                </a:rPr>
                                <m:t>𝑥</m:t>
                              </m:r>
                              <m:r>
                                <a:rPr lang="en-US" sz="2400" b="0" i="1" smtClean="0">
                                  <a:latin typeface="Cambria Math" panose="02040503050406030204" pitchFamily="18" charset="0"/>
                                </a:rPr>
                                <m:t>∉</m:t>
                              </m:r>
                              <m:r>
                                <a:rPr lang="en-US" sz="2400" i="1">
                                  <a:latin typeface="Cambria Math" panose="02040503050406030204" pitchFamily="18" charset="0"/>
                                </a:rPr>
                                <m:t>𝑆</m:t>
                              </m:r>
                            </m:sub>
                            <m:sup/>
                            <m:e>
                              <m:r>
                                <a:rPr lang="en-US" sz="2400" i="1">
                                  <a:latin typeface="Cambria Math" panose="02040503050406030204" pitchFamily="18" charset="0"/>
                                </a:rPr>
                                <m:t>|</m:t>
                              </m:r>
                              <m:r>
                                <a:rPr lang="en-US" sz="2400" i="1">
                                  <a:latin typeface="Cambria Math" panose="02040503050406030204" pitchFamily="18" charset="0"/>
                                </a:rPr>
                                <m:t>𝑥</m:t>
                              </m:r>
                              <m:r>
                                <a:rPr lang="en-US" sz="2400" i="1">
                                  <a:latin typeface="Cambria Math" panose="02040503050406030204" pitchFamily="18" charset="0"/>
                                </a:rPr>
                                <m:t>⟩</m:t>
                              </m:r>
                            </m:e>
                          </m:nary>
                        </m:e>
                      </m:d>
                    </m:oMath>
                  </m:oMathPara>
                </a14:m>
                <a:endParaRPr lang="en-US" sz="2400" dirty="0">
                  <a:solidFill>
                    <a:schemeClr val="tx1"/>
                  </a:solidFill>
                </a:endParaRPr>
              </a:p>
            </p:txBody>
          </p:sp>
        </mc:Choice>
        <mc:Fallback xmlns="">
          <p:sp>
            <p:nvSpPr>
              <p:cNvPr id="6" name="Content Placeholder 2">
                <a:extLst>
                  <a:ext uri="{FF2B5EF4-FFF2-40B4-BE49-F238E27FC236}">
                    <a16:creationId xmlns:a16="http://schemas.microsoft.com/office/drawing/2014/main" id="{99EC1495-F176-2C34-9083-1EF348D6047E}"/>
                  </a:ext>
                </a:extLst>
              </p:cNvPr>
              <p:cNvSpPr txBox="1">
                <a:spLocks noRot="1" noChangeAspect="1" noMove="1" noResize="1" noEditPoints="1" noAdjustHandles="1" noChangeArrowheads="1" noChangeShapeType="1" noTextEdit="1"/>
              </p:cNvSpPr>
              <p:nvPr/>
            </p:nvSpPr>
            <p:spPr>
              <a:xfrm>
                <a:off x="675249" y="1716836"/>
                <a:ext cx="11113170" cy="1233914"/>
              </a:xfrm>
              <a:prstGeom prst="rect">
                <a:avLst/>
              </a:prstGeom>
              <a:blipFill>
                <a:blip r:embed="rId3"/>
                <a:stretch>
                  <a:fillRect t="-104082" b="-126531"/>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0398DF2C-5065-2395-B533-B943F44B36DF}"/>
              </a:ext>
            </a:extLst>
          </p:cNvPr>
          <p:cNvSpPr txBox="1"/>
          <p:nvPr/>
        </p:nvSpPr>
        <p:spPr>
          <a:xfrm>
            <a:off x="839682" y="1966831"/>
            <a:ext cx="3449053" cy="461665"/>
          </a:xfrm>
          <a:prstGeom prst="rect">
            <a:avLst/>
          </a:prstGeom>
          <a:noFill/>
        </p:spPr>
        <p:txBody>
          <a:bodyPr wrap="square">
            <a:spAutoFit/>
          </a:bodyPr>
          <a:lstStyle/>
          <a:p>
            <a:pPr marL="0" indent="0">
              <a:buNone/>
            </a:pPr>
            <a:r>
              <a:rPr lang="en-US" sz="2400" dirty="0"/>
              <a:t>Intended quantum proof: </a:t>
            </a:r>
          </a:p>
        </p:txBody>
      </p: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91EDD760-EE24-F1CE-E31D-08663880CBFA}"/>
                  </a:ext>
                </a:extLst>
              </p:cNvPr>
              <p:cNvSpPr txBox="1">
                <a:spLocks/>
              </p:cNvSpPr>
              <p:nvPr/>
            </p:nvSpPr>
            <p:spPr>
              <a:xfrm>
                <a:off x="838200" y="4015866"/>
                <a:ext cx="6862011" cy="11447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For YES </a:t>
                </a:r>
                <a:r>
                  <a:rPr lang="en-US" sz="2400" dirty="0">
                    <a:solidFill>
                      <a:schemeClr val="tx1"/>
                    </a:solidFill>
                  </a:rPr>
                  <a:t>graph oracles </a:t>
                </a:r>
                <a14:m>
                  <m:oMath xmlns:m="http://schemas.openxmlformats.org/officeDocument/2006/math">
                    <m:r>
                      <a:rPr lang="en-US" sz="2400" b="0" i="1" smtClean="0">
                        <a:solidFill>
                          <a:schemeClr val="tx1"/>
                        </a:solidFill>
                        <a:latin typeface="Cambria Math" panose="02040503050406030204" pitchFamily="18" charset="0"/>
                      </a:rPr>
                      <m:t>𝐹</m:t>
                    </m:r>
                  </m:oMath>
                </a14:m>
                <a:r>
                  <a:rPr lang="en-US" sz="2400" dirty="0">
                    <a:solidFill>
                      <a:schemeClr val="tx1"/>
                    </a:solidFill>
                  </a:rPr>
                  <a:t>, there is balanced partition </a:t>
                </a:r>
                <a14:m>
                  <m:oMath xmlns:m="http://schemas.openxmlformats.org/officeDocument/2006/math">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𝑁</m:t>
                        </m:r>
                      </m:e>
                    </m:d>
                    <m:r>
                      <a:rPr lang="en-US" sz="2400" b="0" i="1" smtClean="0">
                        <a:latin typeface="Cambria Math" panose="02040503050406030204" pitchFamily="18" charset="0"/>
                      </a:rPr>
                      <m:t>=</m:t>
                    </m:r>
                    <m:r>
                      <a:rPr lang="en-US" sz="2400" b="0" i="1" smtClean="0">
                        <a:latin typeface="Cambria Math" panose="02040503050406030204" pitchFamily="18" charset="0"/>
                      </a:rPr>
                      <m:t>𝑆</m:t>
                    </m:r>
                    <m:r>
                      <a:rPr lang="en-US" sz="2400" b="0" i="1" smtClean="0">
                        <a:latin typeface="Cambria Math" panose="02040503050406030204" pitchFamily="18" charset="0"/>
                      </a:rPr>
                      <m:t>∪</m:t>
                    </m:r>
                    <m:bar>
                      <m:barPr>
                        <m:pos m:val="top"/>
                        <m:ctrlPr>
                          <a:rPr lang="en-US" sz="2400" b="0" i="1" smtClean="0">
                            <a:latin typeface="Cambria Math" panose="02040503050406030204" pitchFamily="18" charset="0"/>
                          </a:rPr>
                        </m:ctrlPr>
                      </m:barPr>
                      <m:e>
                        <m:r>
                          <a:rPr lang="en-US" sz="2400" b="0" i="1" smtClean="0">
                            <a:latin typeface="Cambria Math" panose="02040503050406030204" pitchFamily="18" charset="0"/>
                          </a:rPr>
                          <m:t>𝑆</m:t>
                        </m:r>
                      </m:e>
                    </m:bar>
                  </m:oMath>
                </a14:m>
                <a:r>
                  <a:rPr lang="en-US" sz="2400" dirty="0">
                    <a:solidFill>
                      <a:schemeClr val="tx1"/>
                    </a:solidFill>
                  </a:rPr>
                  <a:t> and no edges cross the partition.</a:t>
                </a:r>
              </a:p>
            </p:txBody>
          </p:sp>
        </mc:Choice>
        <mc:Fallback xmlns="">
          <p:sp>
            <p:nvSpPr>
              <p:cNvPr id="8" name="Content Placeholder 2">
                <a:extLst>
                  <a:ext uri="{FF2B5EF4-FFF2-40B4-BE49-F238E27FC236}">
                    <a16:creationId xmlns:a16="http://schemas.microsoft.com/office/drawing/2014/main" id="{91EDD760-EE24-F1CE-E31D-08663880CBFA}"/>
                  </a:ext>
                </a:extLst>
              </p:cNvPr>
              <p:cNvSpPr txBox="1">
                <a:spLocks noRot="1" noChangeAspect="1" noMove="1" noResize="1" noEditPoints="1" noAdjustHandles="1" noChangeArrowheads="1" noChangeShapeType="1" noTextEdit="1"/>
              </p:cNvSpPr>
              <p:nvPr/>
            </p:nvSpPr>
            <p:spPr>
              <a:xfrm>
                <a:off x="838200" y="4015866"/>
                <a:ext cx="6862011" cy="1144754"/>
              </a:xfrm>
              <a:prstGeom prst="rect">
                <a:avLst/>
              </a:prstGeom>
              <a:blipFill>
                <a:blip r:embed="rId4"/>
                <a:stretch>
                  <a:fillRect l="-1479" t="-7692" r="-1479"/>
                </a:stretch>
              </a:blipFill>
            </p:spPr>
            <p:txBody>
              <a:bodyPr/>
              <a:lstStyle/>
              <a:p>
                <a:r>
                  <a:rPr lang="en-US">
                    <a:noFill/>
                  </a:rPr>
                  <a:t> </a:t>
                </a:r>
              </a:p>
            </p:txBody>
          </p:sp>
        </mc:Fallback>
      </mc:AlternateContent>
      <p:sp>
        <p:nvSpPr>
          <p:cNvPr id="9" name="Oval 8">
            <a:extLst>
              <a:ext uri="{FF2B5EF4-FFF2-40B4-BE49-F238E27FC236}">
                <a16:creationId xmlns:a16="http://schemas.microsoft.com/office/drawing/2014/main" id="{128D506D-C05B-ECAF-011B-B65F25051D80}"/>
              </a:ext>
            </a:extLst>
          </p:cNvPr>
          <p:cNvSpPr/>
          <p:nvPr/>
        </p:nvSpPr>
        <p:spPr>
          <a:xfrm>
            <a:off x="7980948" y="3429000"/>
            <a:ext cx="1844842" cy="1876927"/>
          </a:xfrm>
          <a:prstGeom prst="ellipse">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6C87338-969F-B073-85EE-B1C07979D633}"/>
              </a:ext>
            </a:extLst>
          </p:cNvPr>
          <p:cNvSpPr/>
          <p:nvPr/>
        </p:nvSpPr>
        <p:spPr>
          <a:xfrm>
            <a:off x="10106527" y="3428999"/>
            <a:ext cx="1844842" cy="1876927"/>
          </a:xfrm>
          <a:prstGeom prst="ellipse">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24C608CF-4C8D-3313-3827-BA448FA23FCA}"/>
                  </a:ext>
                </a:extLst>
              </p:cNvPr>
              <p:cNvSpPr txBox="1"/>
              <p:nvPr/>
            </p:nvSpPr>
            <p:spPr>
              <a:xfrm>
                <a:off x="7980948" y="4105852"/>
                <a:ext cx="1844842"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bg1"/>
                          </a:solidFill>
                          <a:latin typeface="Cambria Math" panose="02040503050406030204" pitchFamily="18" charset="0"/>
                        </a:rPr>
                        <m:t>𝑆</m:t>
                      </m:r>
                    </m:oMath>
                  </m:oMathPara>
                </a14:m>
                <a:endParaRPr lang="en-US" sz="2800" dirty="0"/>
              </a:p>
            </p:txBody>
          </p:sp>
        </mc:Choice>
        <mc:Fallback xmlns="">
          <p:sp>
            <p:nvSpPr>
              <p:cNvPr id="11" name="TextBox 10">
                <a:extLst>
                  <a:ext uri="{FF2B5EF4-FFF2-40B4-BE49-F238E27FC236}">
                    <a16:creationId xmlns:a16="http://schemas.microsoft.com/office/drawing/2014/main" id="{24C608CF-4C8D-3313-3827-BA448FA23FCA}"/>
                  </a:ext>
                </a:extLst>
              </p:cNvPr>
              <p:cNvSpPr txBox="1">
                <a:spLocks noRot="1" noChangeAspect="1" noMove="1" noResize="1" noEditPoints="1" noAdjustHandles="1" noChangeArrowheads="1" noChangeShapeType="1" noTextEdit="1"/>
              </p:cNvSpPr>
              <p:nvPr/>
            </p:nvSpPr>
            <p:spPr>
              <a:xfrm>
                <a:off x="7980948" y="4105852"/>
                <a:ext cx="1844842" cy="52322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AB792CA-D040-4AB1-C2A5-26E98EFDD37C}"/>
                  </a:ext>
                </a:extLst>
              </p:cNvPr>
              <p:cNvSpPr txBox="1"/>
              <p:nvPr/>
            </p:nvSpPr>
            <p:spPr>
              <a:xfrm>
                <a:off x="10106527" y="4105852"/>
                <a:ext cx="1844842" cy="57394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bar>
                        <m:barPr>
                          <m:pos m:val="top"/>
                          <m:ctrlPr>
                            <a:rPr lang="en-US" sz="2800" b="0" i="1" smtClean="0">
                              <a:solidFill>
                                <a:schemeClr val="bg1"/>
                              </a:solidFill>
                              <a:latin typeface="Cambria Math" panose="02040503050406030204" pitchFamily="18" charset="0"/>
                            </a:rPr>
                          </m:ctrlPr>
                        </m:barPr>
                        <m:e>
                          <m:r>
                            <a:rPr lang="en-US" sz="2800" b="0" i="1" smtClean="0">
                              <a:solidFill>
                                <a:schemeClr val="bg1"/>
                              </a:solidFill>
                              <a:latin typeface="Cambria Math" panose="02040503050406030204" pitchFamily="18" charset="0"/>
                            </a:rPr>
                            <m:t>𝑆</m:t>
                          </m:r>
                        </m:e>
                      </m:bar>
                    </m:oMath>
                  </m:oMathPara>
                </a14:m>
                <a:endParaRPr lang="en-US" sz="2800" dirty="0"/>
              </a:p>
            </p:txBody>
          </p:sp>
        </mc:Choice>
        <mc:Fallback xmlns="">
          <p:sp>
            <p:nvSpPr>
              <p:cNvPr id="12" name="TextBox 11">
                <a:extLst>
                  <a:ext uri="{FF2B5EF4-FFF2-40B4-BE49-F238E27FC236}">
                    <a16:creationId xmlns:a16="http://schemas.microsoft.com/office/drawing/2014/main" id="{2AB792CA-D040-4AB1-C2A5-26E98EFDD37C}"/>
                  </a:ext>
                </a:extLst>
              </p:cNvPr>
              <p:cNvSpPr txBox="1">
                <a:spLocks noRot="1" noChangeAspect="1" noMove="1" noResize="1" noEditPoints="1" noAdjustHandles="1" noChangeArrowheads="1" noChangeShapeType="1" noTextEdit="1"/>
              </p:cNvSpPr>
              <p:nvPr/>
            </p:nvSpPr>
            <p:spPr>
              <a:xfrm>
                <a:off x="10106527" y="4105852"/>
                <a:ext cx="1844842" cy="57394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ounded Rectangular Callout 12">
                <a:extLst>
                  <a:ext uri="{FF2B5EF4-FFF2-40B4-BE49-F238E27FC236}">
                    <a16:creationId xmlns:a16="http://schemas.microsoft.com/office/drawing/2014/main" id="{6341DB79-1E17-4EB8-0173-EB554143698B}"/>
                  </a:ext>
                </a:extLst>
              </p:cNvPr>
              <p:cNvSpPr/>
              <p:nvPr/>
            </p:nvSpPr>
            <p:spPr>
              <a:xfrm>
                <a:off x="1475874" y="2827273"/>
                <a:ext cx="3296652" cy="910538"/>
              </a:xfrm>
              <a:prstGeom prst="wedgeRoundRectCallout">
                <a:avLst>
                  <a:gd name="adj1" fmla="val 46695"/>
                  <a:gd name="adj2" fmla="val -84327"/>
                  <a:gd name="adj3" fmla="val 16667"/>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Quantum state on </a:t>
                </a:r>
                <a:br>
                  <a:rPr lang="en-US" sz="2400" dirty="0">
                    <a:solidFill>
                      <a:schemeClr val="bg1"/>
                    </a:solidFill>
                  </a:rPr>
                </a:br>
                <a14:m>
                  <m:oMath xmlns:m="http://schemas.openxmlformats.org/officeDocument/2006/math">
                    <m:r>
                      <a:rPr lang="en-US" sz="2400" b="0" i="1" smtClean="0">
                        <a:solidFill>
                          <a:schemeClr val="bg1"/>
                        </a:solidFill>
                        <a:latin typeface="Cambria Math" panose="02040503050406030204" pitchFamily="18" charset="0"/>
                      </a:rPr>
                      <m:t>𝑛</m:t>
                    </m:r>
                    <m:r>
                      <a:rPr lang="en-US" sz="2400" b="0" i="1" smtClean="0">
                        <a:solidFill>
                          <a:schemeClr val="bg1"/>
                        </a:solidFill>
                        <a:latin typeface="Cambria Math" panose="02040503050406030204" pitchFamily="18" charset="0"/>
                      </a:rPr>
                      <m:t>=</m:t>
                    </m:r>
                    <m:func>
                      <m:funcPr>
                        <m:ctrlPr>
                          <a:rPr lang="en-US" sz="2400" b="0" i="1" smtClean="0">
                            <a:solidFill>
                              <a:schemeClr val="bg1"/>
                            </a:solidFill>
                            <a:latin typeface="Cambria Math" panose="02040503050406030204" pitchFamily="18" charset="0"/>
                          </a:rPr>
                        </m:ctrlPr>
                      </m:funcPr>
                      <m:fName>
                        <m:r>
                          <m:rPr>
                            <m:sty m:val="p"/>
                          </m:rPr>
                          <a:rPr lang="en-US" sz="2400" b="0" i="0" smtClean="0">
                            <a:solidFill>
                              <a:schemeClr val="bg1"/>
                            </a:solidFill>
                            <a:latin typeface="Cambria Math" panose="02040503050406030204" pitchFamily="18" charset="0"/>
                          </a:rPr>
                          <m:t>log</m:t>
                        </m:r>
                      </m:fName>
                      <m:e>
                        <m:r>
                          <a:rPr lang="en-US" sz="2400" b="0" i="1" smtClean="0">
                            <a:solidFill>
                              <a:schemeClr val="bg1"/>
                            </a:solidFill>
                            <a:latin typeface="Cambria Math" panose="02040503050406030204" pitchFamily="18" charset="0"/>
                          </a:rPr>
                          <m:t>𝑁</m:t>
                        </m:r>
                      </m:e>
                    </m:func>
                  </m:oMath>
                </a14:m>
                <a:r>
                  <a:rPr lang="en-US" sz="2400" dirty="0">
                    <a:solidFill>
                      <a:schemeClr val="bg1"/>
                    </a:solidFill>
                  </a:rPr>
                  <a:t> qubits</a:t>
                </a:r>
              </a:p>
            </p:txBody>
          </p:sp>
        </mc:Choice>
        <mc:Fallback xmlns="">
          <p:sp>
            <p:nvSpPr>
              <p:cNvPr id="13" name="Rounded Rectangular Callout 12">
                <a:extLst>
                  <a:ext uri="{FF2B5EF4-FFF2-40B4-BE49-F238E27FC236}">
                    <a16:creationId xmlns:a16="http://schemas.microsoft.com/office/drawing/2014/main" id="{6341DB79-1E17-4EB8-0173-EB554143698B}"/>
                  </a:ext>
                </a:extLst>
              </p:cNvPr>
              <p:cNvSpPr>
                <a:spLocks noRot="1" noChangeAspect="1" noMove="1" noResize="1" noEditPoints="1" noAdjustHandles="1" noChangeArrowheads="1" noChangeShapeType="1" noTextEdit="1"/>
              </p:cNvSpPr>
              <p:nvPr/>
            </p:nvSpPr>
            <p:spPr>
              <a:xfrm>
                <a:off x="1475874" y="2827273"/>
                <a:ext cx="3296652" cy="910538"/>
              </a:xfrm>
              <a:prstGeom prst="wedgeRoundRectCallout">
                <a:avLst>
                  <a:gd name="adj1" fmla="val 46695"/>
                  <a:gd name="adj2" fmla="val -84327"/>
                  <a:gd name="adj3" fmla="val 16667"/>
                </a:avLst>
              </a:prstGeom>
              <a:blipFill>
                <a:blip r:embed="rId7"/>
                <a:stretch>
                  <a:fillRect b="-8081"/>
                </a:stretch>
              </a:blipFill>
            </p:spPr>
            <p:txBody>
              <a:bodyPr/>
              <a:lstStyle/>
              <a:p>
                <a:r>
                  <a:rPr lang="en-US">
                    <a:noFill/>
                  </a:rPr>
                  <a:t> </a:t>
                </a:r>
              </a:p>
            </p:txBody>
          </p:sp>
        </mc:Fallback>
      </mc:AlternateContent>
    </p:spTree>
    <p:extLst>
      <p:ext uri="{BB962C8B-B14F-4D97-AF65-F5344CB8AC3E}">
        <p14:creationId xmlns:p14="http://schemas.microsoft.com/office/powerpoint/2010/main" val="1538282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12A42F-2C1A-F0A3-A0AF-85C94D8F4B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789260-05DE-C9CD-C6C1-F117490BFEB8}"/>
              </a:ext>
            </a:extLst>
          </p:cNvPr>
          <p:cNvSpPr>
            <a:spLocks noGrp="1"/>
          </p:cNvSpPr>
          <p:nvPr>
            <p:ph type="title"/>
          </p:nvPr>
        </p:nvSpPr>
        <p:spPr/>
        <p:txBody>
          <a:bodyPr/>
          <a:lstStyle/>
          <a:p>
            <a:r>
              <a:rPr lang="en-US" dirty="0"/>
              <a:t>QMA protocol for </a:t>
            </a:r>
            <a:r>
              <a:rPr lang="en-US" dirty="0">
                <a:solidFill>
                  <a:srgbClr val="FFC000"/>
                </a:solidFill>
                <a:latin typeface="American Typewriter" panose="02090604020004020304" pitchFamily="18" charset="77"/>
              </a:rPr>
              <a:t>Components</a:t>
            </a:r>
            <a:endParaRPr lang="en-US" dirty="0">
              <a:solidFill>
                <a:srgbClr val="FFC000"/>
              </a:solidFill>
            </a:endParaRPr>
          </a:p>
        </p:txBody>
      </p:sp>
      <p:sp>
        <p:nvSpPr>
          <p:cNvPr id="3" name="Rounded Rectangle 2">
            <a:extLst>
              <a:ext uri="{FF2B5EF4-FFF2-40B4-BE49-F238E27FC236}">
                <a16:creationId xmlns:a16="http://schemas.microsoft.com/office/drawing/2014/main" id="{C4819201-F050-0BD8-1188-C1E81888E873}"/>
              </a:ext>
            </a:extLst>
          </p:cNvPr>
          <p:cNvSpPr/>
          <p:nvPr/>
        </p:nvSpPr>
        <p:spPr>
          <a:xfrm>
            <a:off x="675249" y="2983497"/>
            <a:ext cx="10678551" cy="2984167"/>
          </a:xfrm>
          <a:prstGeom prst="roundRect">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746EE7F0-1108-9198-94C1-1047EEC260CB}"/>
                  </a:ext>
                </a:extLst>
              </p:cNvPr>
              <p:cNvSpPr txBox="1">
                <a:spLocks/>
              </p:cNvSpPr>
              <p:nvPr/>
            </p:nvSpPr>
            <p:spPr>
              <a:xfrm>
                <a:off x="933155" y="3834672"/>
                <a:ext cx="10162735" cy="23575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solidFill>
                      <a:schemeClr val="tx1"/>
                    </a:solidFill>
                  </a:rPr>
                  <a:t>Perform one of two tests at random:</a:t>
                </a:r>
              </a:p>
              <a:p>
                <a:pPr marL="0" indent="0">
                  <a:buNone/>
                </a:pPr>
                <a:r>
                  <a:rPr lang="en-US" sz="2400" dirty="0">
                    <a:solidFill>
                      <a:schemeClr val="tx1"/>
                    </a:solidFill>
                  </a:rPr>
                  <a:t>1. </a:t>
                </a:r>
                <a:r>
                  <a:rPr lang="en-US" sz="2400" b="1" dirty="0" err="1">
                    <a:solidFill>
                      <a:srgbClr val="FFFF00"/>
                    </a:solidFill>
                  </a:rPr>
                  <a:t>Balancedness</a:t>
                </a:r>
                <a:r>
                  <a:rPr lang="en-US" sz="2400" b="1" dirty="0">
                    <a:solidFill>
                      <a:srgbClr val="FFFF00"/>
                    </a:solidFill>
                  </a:rPr>
                  <a:t> test</a:t>
                </a:r>
                <a:r>
                  <a:rPr lang="en-US" sz="2400" dirty="0">
                    <a:solidFill>
                      <a:schemeClr val="tx1"/>
                    </a:solidFill>
                  </a:rPr>
                  <a:t>: check that </a:t>
                </a:r>
                <a14:m>
                  <m:oMath xmlns:m="http://schemas.openxmlformats.org/officeDocument/2006/math">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𝜓</m:t>
                    </m:r>
                    <m:r>
                      <a:rPr lang="en-US" sz="2400" b="0" i="1" smtClean="0">
                        <a:solidFill>
                          <a:schemeClr val="tx1"/>
                        </a:solidFill>
                        <a:latin typeface="Cambria Math" panose="02040503050406030204" pitchFamily="18" charset="0"/>
                      </a:rPr>
                      <m:t>⟩</m:t>
                    </m:r>
                  </m:oMath>
                </a14:m>
                <a:r>
                  <a:rPr lang="en-US" sz="2400" dirty="0">
                    <a:solidFill>
                      <a:schemeClr val="tx1"/>
                    </a:solidFill>
                  </a:rPr>
                  <a:t> is orthogonal to </a:t>
                </a:r>
                <a14:m>
                  <m:oMath xmlns:m="http://schemas.openxmlformats.org/officeDocument/2006/math">
                    <m:f>
                      <m:fPr>
                        <m:ctrlPr>
                          <a:rPr lang="en-US" sz="2400" i="1">
                            <a:solidFill>
                              <a:schemeClr val="tx1"/>
                            </a:solidFill>
                            <a:latin typeface="Cambria Math" panose="02040503050406030204" pitchFamily="18" charset="0"/>
                          </a:rPr>
                        </m:ctrlPr>
                      </m:fPr>
                      <m:num>
                        <m:r>
                          <a:rPr lang="en-US" sz="2400" i="1">
                            <a:solidFill>
                              <a:schemeClr val="tx1"/>
                            </a:solidFill>
                            <a:latin typeface="Cambria Math" panose="02040503050406030204" pitchFamily="18" charset="0"/>
                          </a:rPr>
                          <m:t>1</m:t>
                        </m:r>
                      </m:num>
                      <m:den>
                        <m:rad>
                          <m:radPr>
                            <m:degHide m:val="on"/>
                            <m:ctrlPr>
                              <a:rPr lang="en-US" sz="2400" i="1">
                                <a:solidFill>
                                  <a:schemeClr val="tx1"/>
                                </a:solidFill>
                                <a:latin typeface="Cambria Math" panose="02040503050406030204" pitchFamily="18" charset="0"/>
                              </a:rPr>
                            </m:ctrlPr>
                          </m:radPr>
                          <m:deg/>
                          <m:e>
                            <m:r>
                              <a:rPr lang="en-US" sz="2400" i="1">
                                <a:solidFill>
                                  <a:schemeClr val="tx1"/>
                                </a:solidFill>
                                <a:latin typeface="Cambria Math" panose="02040503050406030204" pitchFamily="18" charset="0"/>
                              </a:rPr>
                              <m:t>𝑁</m:t>
                            </m:r>
                          </m:e>
                        </m:rad>
                      </m:den>
                    </m:f>
                    <m:nary>
                      <m:naryPr>
                        <m:chr m:val="∑"/>
                        <m:supHide m:val="on"/>
                        <m:ctrlPr>
                          <a:rPr lang="en-US" sz="2400" i="1">
                            <a:solidFill>
                              <a:schemeClr val="tx1"/>
                            </a:solidFill>
                            <a:latin typeface="Cambria Math" panose="02040503050406030204" pitchFamily="18" charset="0"/>
                          </a:rPr>
                        </m:ctrlPr>
                      </m:naryPr>
                      <m:sub>
                        <m:r>
                          <m:rPr>
                            <m:brk m:alnAt="7"/>
                          </m:rPr>
                          <a:rPr lang="en-US" sz="2400" i="1">
                            <a:solidFill>
                              <a:schemeClr val="tx1"/>
                            </a:solidFill>
                            <a:latin typeface="Cambria Math" panose="02040503050406030204" pitchFamily="18" charset="0"/>
                          </a:rPr>
                          <m:t>𝑥</m:t>
                        </m:r>
                        <m:r>
                          <a:rPr lang="en-US" sz="2400" i="1">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𝑁</m:t>
                        </m:r>
                        <m:r>
                          <a:rPr lang="en-US" sz="2400" b="0" i="1" smtClean="0">
                            <a:solidFill>
                              <a:schemeClr val="tx1"/>
                            </a:solidFill>
                            <a:latin typeface="Cambria Math" panose="02040503050406030204" pitchFamily="18" charset="0"/>
                          </a:rPr>
                          <m:t>]</m:t>
                        </m:r>
                      </m:sub>
                      <m:sup/>
                      <m:e>
                        <m:r>
                          <a:rPr lang="en-US" sz="2400" i="1">
                            <a:solidFill>
                              <a:schemeClr val="tx1"/>
                            </a:solidFill>
                            <a:latin typeface="Cambria Math" panose="02040503050406030204" pitchFamily="18" charset="0"/>
                          </a:rPr>
                          <m:t>|</m:t>
                        </m:r>
                        <m:r>
                          <a:rPr lang="en-US" sz="2400" i="1">
                            <a:solidFill>
                              <a:schemeClr val="tx1"/>
                            </a:solidFill>
                            <a:latin typeface="Cambria Math" panose="02040503050406030204" pitchFamily="18" charset="0"/>
                          </a:rPr>
                          <m:t>𝑥</m:t>
                        </m:r>
                        <m:r>
                          <a:rPr lang="en-US" sz="2400" i="1">
                            <a:solidFill>
                              <a:schemeClr val="tx1"/>
                            </a:solidFill>
                            <a:latin typeface="Cambria Math" panose="02040503050406030204" pitchFamily="18" charset="0"/>
                          </a:rPr>
                          <m:t>⟩</m:t>
                        </m:r>
                      </m:e>
                    </m:nary>
                  </m:oMath>
                </a14:m>
                <a:r>
                  <a:rPr lang="en-US" sz="2400" dirty="0">
                    <a:solidFill>
                      <a:schemeClr val="tx1"/>
                    </a:solidFill>
                  </a:rPr>
                  <a:t>.</a:t>
                </a:r>
              </a:p>
              <a:p>
                <a:pPr marL="0" indent="0">
                  <a:buNone/>
                </a:pPr>
                <a:r>
                  <a:rPr lang="en-US" sz="2400" dirty="0">
                    <a:solidFill>
                      <a:schemeClr val="tx1"/>
                    </a:solidFill>
                  </a:rPr>
                  <a:t>2. </a:t>
                </a:r>
                <a:r>
                  <a:rPr lang="en-US" sz="2400" b="1" dirty="0">
                    <a:solidFill>
                      <a:srgbClr val="FFFF00"/>
                    </a:solidFill>
                  </a:rPr>
                  <a:t>Expansion test</a:t>
                </a:r>
                <a:r>
                  <a:rPr lang="en-US" sz="2400" dirty="0">
                    <a:solidFill>
                      <a:schemeClr val="tx1"/>
                    </a:solidFill>
                  </a:rPr>
                  <a:t>: pick a random color </a:t>
                </a:r>
                <a14:m>
                  <m:oMath xmlns:m="http://schemas.openxmlformats.org/officeDocument/2006/math">
                    <m:r>
                      <a:rPr lang="en-US" sz="2400" i="1" smtClean="0">
                        <a:solidFill>
                          <a:schemeClr val="tx1"/>
                        </a:solidFill>
                        <a:latin typeface="Cambria Math" panose="02040503050406030204" pitchFamily="18" charset="0"/>
                      </a:rPr>
                      <m:t>𝑟</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𝑅</m:t>
                    </m:r>
                    <m:r>
                      <a:rPr lang="en-US" sz="2400" b="0" i="1" smtClean="0">
                        <a:solidFill>
                          <a:schemeClr val="tx1"/>
                        </a:solidFill>
                        <a:latin typeface="Cambria Math" panose="02040503050406030204" pitchFamily="18" charset="0"/>
                      </a:rPr>
                      <m:t>]</m:t>
                    </m:r>
                  </m:oMath>
                </a14:m>
                <a:r>
                  <a:rPr lang="en-US" sz="2400" dirty="0">
                    <a:solidFill>
                      <a:schemeClr val="tx1"/>
                    </a:solidFill>
                  </a:rPr>
                  <a:t>. Check that </a:t>
                </a:r>
                <a14:m>
                  <m:oMath xmlns:m="http://schemas.openxmlformats.org/officeDocument/2006/math">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𝜓</m:t>
                    </m:r>
                    <m:r>
                      <a:rPr lang="en-US" sz="2400" b="0" i="1" smtClean="0">
                        <a:solidFill>
                          <a:schemeClr val="tx1"/>
                        </a:solidFill>
                        <a:latin typeface="Cambria Math" panose="02040503050406030204" pitchFamily="18" charset="0"/>
                      </a:rPr>
                      <m:t>⟩</m:t>
                    </m:r>
                  </m:oMath>
                </a14:m>
                <a:r>
                  <a:rPr lang="en-US" sz="2400" dirty="0">
                    <a:solidFill>
                      <a:schemeClr val="tx1"/>
                    </a:solidFill>
                  </a:rPr>
                  <a:t> is invariant under permuting the vertices according to the matching </a:t>
                </a:r>
                <a14:m>
                  <m:oMath xmlns:m="http://schemas.openxmlformats.org/officeDocument/2006/math">
                    <m:r>
                      <a:rPr lang="en-US" sz="2400" b="0" i="1" smtClean="0">
                        <a:solidFill>
                          <a:schemeClr val="tx1"/>
                        </a:solidFill>
                        <a:latin typeface="Cambria Math" panose="02040503050406030204" pitchFamily="18" charset="0"/>
                      </a:rPr>
                      <m:t>𝐹</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𝑟</m:t>
                    </m:r>
                    <m:r>
                      <a:rPr lang="en-US" sz="2400" b="0" i="1" smtClean="0">
                        <a:solidFill>
                          <a:schemeClr val="tx1"/>
                        </a:solidFill>
                        <a:latin typeface="Cambria Math" panose="02040503050406030204" pitchFamily="18" charset="0"/>
                      </a:rPr>
                      <m:t>,⋅)</m:t>
                    </m:r>
                  </m:oMath>
                </a14:m>
                <a:r>
                  <a:rPr lang="en-US" sz="2400" dirty="0">
                    <a:solidFill>
                      <a:schemeClr val="tx1"/>
                    </a:solidFill>
                  </a:rPr>
                  <a:t>.</a:t>
                </a:r>
              </a:p>
              <a:p>
                <a:pPr marL="0" indent="0">
                  <a:buNone/>
                </a:pPr>
                <a:endParaRPr lang="en-US" sz="2400" dirty="0">
                  <a:solidFill>
                    <a:schemeClr val="tx1"/>
                  </a:solidFill>
                </a:endParaRPr>
              </a:p>
              <a:p>
                <a:pPr marL="0" indent="0">
                  <a:buNone/>
                </a:pPr>
                <a:endParaRPr lang="en-US" sz="2400" dirty="0">
                  <a:solidFill>
                    <a:schemeClr val="tx1"/>
                  </a:solidFill>
                </a:endParaRPr>
              </a:p>
            </p:txBody>
          </p:sp>
        </mc:Choice>
        <mc:Fallback xmlns="">
          <p:sp>
            <p:nvSpPr>
              <p:cNvPr id="4" name="Content Placeholder 2">
                <a:extLst>
                  <a:ext uri="{FF2B5EF4-FFF2-40B4-BE49-F238E27FC236}">
                    <a16:creationId xmlns:a16="http://schemas.microsoft.com/office/drawing/2014/main" id="{746EE7F0-1108-9198-94C1-1047EEC260CB}"/>
                  </a:ext>
                </a:extLst>
              </p:cNvPr>
              <p:cNvSpPr txBox="1">
                <a:spLocks noRot="1" noChangeAspect="1" noMove="1" noResize="1" noEditPoints="1" noAdjustHandles="1" noChangeArrowheads="1" noChangeShapeType="1" noTextEdit="1"/>
              </p:cNvSpPr>
              <p:nvPr/>
            </p:nvSpPr>
            <p:spPr>
              <a:xfrm>
                <a:off x="933155" y="3834672"/>
                <a:ext cx="10162735" cy="2357582"/>
              </a:xfrm>
              <a:prstGeom prst="rect">
                <a:avLst/>
              </a:prstGeom>
              <a:blipFill>
                <a:blip r:embed="rId2"/>
                <a:stretch>
                  <a:fillRect l="-999" t="-42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3D418DCE-444D-7F9D-BDD4-DF42CB25070F}"/>
                  </a:ext>
                </a:extLst>
              </p:cNvPr>
              <p:cNvSpPr txBox="1"/>
              <p:nvPr/>
            </p:nvSpPr>
            <p:spPr>
              <a:xfrm>
                <a:off x="933155" y="3179840"/>
                <a:ext cx="10162735" cy="523220"/>
              </a:xfrm>
              <a:prstGeom prst="rect">
                <a:avLst/>
              </a:prstGeom>
              <a:noFill/>
            </p:spPr>
            <p:txBody>
              <a:bodyPr wrap="square" rtlCol="0">
                <a:spAutoFit/>
              </a:bodyPr>
              <a:lstStyle/>
              <a:p>
                <a:r>
                  <a:rPr lang="en-US" sz="2800" b="1" u="sng" dirty="0"/>
                  <a:t>QMA verifier, on input </a:t>
                </a:r>
                <a14:m>
                  <m:oMath xmlns:m="http://schemas.openxmlformats.org/officeDocument/2006/math">
                    <m:r>
                      <a:rPr lang="en-US" sz="2800" i="1" u="sng">
                        <a:latin typeface="Cambria Math" panose="02040503050406030204" pitchFamily="18" charset="0"/>
                      </a:rPr>
                      <m:t>|</m:t>
                    </m:r>
                    <m:r>
                      <a:rPr lang="en-US" sz="2800" i="1" u="sng">
                        <a:latin typeface="Cambria Math" panose="02040503050406030204" pitchFamily="18" charset="0"/>
                      </a:rPr>
                      <m:t>𝜓</m:t>
                    </m:r>
                    <m:r>
                      <a:rPr lang="en-US" sz="2800" i="1" u="sng">
                        <a:latin typeface="Cambria Math" panose="02040503050406030204" pitchFamily="18" charset="0"/>
                      </a:rPr>
                      <m:t>⟩</m:t>
                    </m:r>
                  </m:oMath>
                </a14:m>
                <a:endParaRPr lang="en-US" sz="2800" b="1" u="sng" dirty="0"/>
              </a:p>
            </p:txBody>
          </p:sp>
        </mc:Choice>
        <mc:Fallback xmlns="">
          <p:sp>
            <p:nvSpPr>
              <p:cNvPr id="5" name="TextBox 4">
                <a:extLst>
                  <a:ext uri="{FF2B5EF4-FFF2-40B4-BE49-F238E27FC236}">
                    <a16:creationId xmlns:a16="http://schemas.microsoft.com/office/drawing/2014/main" id="{3D418DCE-444D-7F9D-BDD4-DF42CB25070F}"/>
                  </a:ext>
                </a:extLst>
              </p:cNvPr>
              <p:cNvSpPr txBox="1">
                <a:spLocks noRot="1" noChangeAspect="1" noMove="1" noResize="1" noEditPoints="1" noAdjustHandles="1" noChangeArrowheads="1" noChangeShapeType="1" noTextEdit="1"/>
              </p:cNvSpPr>
              <p:nvPr/>
            </p:nvSpPr>
            <p:spPr>
              <a:xfrm>
                <a:off x="933155" y="3179840"/>
                <a:ext cx="10162735" cy="523220"/>
              </a:xfrm>
              <a:prstGeom prst="rect">
                <a:avLst/>
              </a:prstGeom>
              <a:blipFill>
                <a:blip r:embed="rId3"/>
                <a:stretch>
                  <a:fillRect l="-1248" t="-11905" b="-309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E5A64699-3248-0931-FFED-B9166E6B30DD}"/>
                  </a:ext>
                </a:extLst>
              </p:cNvPr>
              <p:cNvSpPr txBox="1">
                <a:spLocks/>
              </p:cNvSpPr>
              <p:nvPr/>
            </p:nvSpPr>
            <p:spPr>
              <a:xfrm>
                <a:off x="675249" y="1716836"/>
                <a:ext cx="11113170" cy="12339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d>
                        <m:dPr>
                          <m:begChr m:val="|"/>
                          <m:endChr m:val="⟩"/>
                          <m:ctrlPr>
                            <a:rPr lang="en-US" sz="2400" b="0" i="1" smtClean="0">
                              <a:solidFill>
                                <a:schemeClr val="tx1"/>
                              </a:solidFill>
                              <a:latin typeface="Cambria Math" panose="02040503050406030204" pitchFamily="18" charset="0"/>
                            </a:rPr>
                          </m:ctrlPr>
                        </m:dPr>
                        <m:e>
                          <m:r>
                            <a:rPr lang="en-US" sz="2400" b="0" i="1" smtClean="0">
                              <a:solidFill>
                                <a:schemeClr val="tx1"/>
                              </a:solidFill>
                              <a:latin typeface="Cambria Math" panose="02040503050406030204" pitchFamily="18" charset="0"/>
                            </a:rPr>
                            <m:t>𝜓</m:t>
                          </m:r>
                        </m:e>
                      </m:d>
                      <m:r>
                        <a:rPr lang="en-US" sz="2400" b="0" i="1" smtClean="0">
                          <a:solidFill>
                            <a:schemeClr val="tx1"/>
                          </a:solidFill>
                          <a:latin typeface="Cambria Math" panose="02040503050406030204" pitchFamily="18" charset="0"/>
                        </a:rPr>
                        <m:t>=</m:t>
                      </m:r>
                      <m:f>
                        <m:fPr>
                          <m:ctrlPr>
                            <a:rPr lang="en-US" sz="2400" b="0" i="1" smtClean="0">
                              <a:solidFill>
                                <a:schemeClr val="tx1"/>
                              </a:solidFill>
                              <a:latin typeface="Cambria Math" panose="02040503050406030204" pitchFamily="18" charset="0"/>
                            </a:rPr>
                          </m:ctrlPr>
                        </m:fPr>
                        <m:num>
                          <m:r>
                            <a:rPr lang="en-US" sz="2400" b="0" i="1" smtClean="0">
                              <a:solidFill>
                                <a:schemeClr val="tx1"/>
                              </a:solidFill>
                              <a:latin typeface="Cambria Math" panose="02040503050406030204" pitchFamily="18" charset="0"/>
                            </a:rPr>
                            <m:t>1</m:t>
                          </m:r>
                        </m:num>
                        <m:den>
                          <m:rad>
                            <m:radPr>
                              <m:degHide m:val="on"/>
                              <m:ctrlPr>
                                <a:rPr lang="en-US" sz="2400" b="0" i="1" smtClean="0">
                                  <a:solidFill>
                                    <a:schemeClr val="tx1"/>
                                  </a:solidFill>
                                  <a:latin typeface="Cambria Math" panose="02040503050406030204" pitchFamily="18" charset="0"/>
                                </a:rPr>
                              </m:ctrlPr>
                            </m:radPr>
                            <m:deg/>
                            <m:e>
                              <m:r>
                                <a:rPr lang="en-US" sz="2400" b="0" i="1" smtClean="0">
                                  <a:solidFill>
                                    <a:schemeClr val="tx1"/>
                                  </a:solidFill>
                                  <a:latin typeface="Cambria Math" panose="02040503050406030204" pitchFamily="18" charset="0"/>
                                </a:rPr>
                                <m:t>𝑁</m:t>
                              </m:r>
                            </m:e>
                          </m:rad>
                        </m:den>
                      </m:f>
                      <m:d>
                        <m:dPr>
                          <m:ctrlPr>
                            <a:rPr lang="en-US" sz="2400" b="0" i="1" smtClean="0">
                              <a:solidFill>
                                <a:schemeClr val="tx1"/>
                              </a:solidFill>
                              <a:latin typeface="Cambria Math" panose="02040503050406030204" pitchFamily="18" charset="0"/>
                            </a:rPr>
                          </m:ctrlPr>
                        </m:dPr>
                        <m:e>
                          <m:nary>
                            <m:naryPr>
                              <m:chr m:val="∑"/>
                              <m:supHide m:val="on"/>
                              <m:ctrlPr>
                                <a:rPr lang="en-US" sz="2400" i="1">
                                  <a:latin typeface="Cambria Math" panose="02040503050406030204" pitchFamily="18" charset="0"/>
                                </a:rPr>
                              </m:ctrlPr>
                            </m:naryPr>
                            <m:sub>
                              <m:r>
                                <m:rPr>
                                  <m:brk m:alnAt="7"/>
                                </m:rPr>
                                <a:rPr lang="en-US" sz="2400" i="1">
                                  <a:latin typeface="Cambria Math" panose="02040503050406030204" pitchFamily="18" charset="0"/>
                                </a:rPr>
                                <m:t>𝑥</m:t>
                              </m:r>
                              <m:r>
                                <a:rPr lang="en-US" sz="2400" i="1">
                                  <a:latin typeface="Cambria Math" panose="02040503050406030204" pitchFamily="18" charset="0"/>
                                </a:rPr>
                                <m:t>∈</m:t>
                              </m:r>
                              <m:r>
                                <a:rPr lang="en-US" sz="2400" i="1">
                                  <a:latin typeface="Cambria Math" panose="02040503050406030204" pitchFamily="18" charset="0"/>
                                </a:rPr>
                                <m:t>𝑆</m:t>
                              </m:r>
                            </m:sub>
                            <m:sup/>
                            <m:e>
                              <m:r>
                                <a:rPr lang="en-US" sz="2400" i="1">
                                  <a:latin typeface="Cambria Math" panose="02040503050406030204" pitchFamily="18" charset="0"/>
                                </a:rPr>
                                <m:t>|</m:t>
                              </m:r>
                              <m:r>
                                <a:rPr lang="en-US" sz="2400" i="1">
                                  <a:latin typeface="Cambria Math" panose="02040503050406030204" pitchFamily="18" charset="0"/>
                                </a:rPr>
                                <m:t>𝑥</m:t>
                              </m:r>
                              <m:r>
                                <a:rPr lang="en-US" sz="2400" i="1">
                                  <a:latin typeface="Cambria Math" panose="02040503050406030204" pitchFamily="18" charset="0"/>
                                </a:rPr>
                                <m:t>⟩</m:t>
                              </m:r>
                            </m:e>
                          </m:nary>
                          <m:r>
                            <a:rPr lang="en-US" sz="2400" i="1">
                              <a:latin typeface="Cambria Math" panose="02040503050406030204" pitchFamily="18" charset="0"/>
                            </a:rPr>
                            <m:t>−</m:t>
                          </m:r>
                          <m:nary>
                            <m:naryPr>
                              <m:chr m:val="∑"/>
                              <m:supHide m:val="on"/>
                              <m:ctrlPr>
                                <a:rPr lang="en-US" sz="2400" i="1">
                                  <a:latin typeface="Cambria Math" panose="02040503050406030204" pitchFamily="18" charset="0"/>
                                </a:rPr>
                              </m:ctrlPr>
                            </m:naryPr>
                            <m:sub>
                              <m:r>
                                <m:rPr>
                                  <m:brk m:alnAt="7"/>
                                </m:rPr>
                                <a:rPr lang="en-US" sz="2400" i="1">
                                  <a:latin typeface="Cambria Math" panose="02040503050406030204" pitchFamily="18" charset="0"/>
                                </a:rPr>
                                <m:t>𝑥</m:t>
                              </m:r>
                              <m:r>
                                <a:rPr lang="en-US" sz="2400" b="0" i="1" smtClean="0">
                                  <a:latin typeface="Cambria Math" panose="02040503050406030204" pitchFamily="18" charset="0"/>
                                </a:rPr>
                                <m:t>∉</m:t>
                              </m:r>
                              <m:r>
                                <a:rPr lang="en-US" sz="2400" i="1">
                                  <a:latin typeface="Cambria Math" panose="02040503050406030204" pitchFamily="18" charset="0"/>
                                </a:rPr>
                                <m:t>𝑆</m:t>
                              </m:r>
                            </m:sub>
                            <m:sup/>
                            <m:e>
                              <m:r>
                                <a:rPr lang="en-US" sz="2400" i="1">
                                  <a:latin typeface="Cambria Math" panose="02040503050406030204" pitchFamily="18" charset="0"/>
                                </a:rPr>
                                <m:t>|</m:t>
                              </m:r>
                              <m:r>
                                <a:rPr lang="en-US" sz="2400" i="1">
                                  <a:latin typeface="Cambria Math" panose="02040503050406030204" pitchFamily="18" charset="0"/>
                                </a:rPr>
                                <m:t>𝑥</m:t>
                              </m:r>
                              <m:r>
                                <a:rPr lang="en-US" sz="2400" i="1">
                                  <a:latin typeface="Cambria Math" panose="02040503050406030204" pitchFamily="18" charset="0"/>
                                </a:rPr>
                                <m:t>⟩</m:t>
                              </m:r>
                            </m:e>
                          </m:nary>
                        </m:e>
                      </m:d>
                    </m:oMath>
                  </m:oMathPara>
                </a14:m>
                <a:endParaRPr lang="en-US" sz="2400" dirty="0">
                  <a:solidFill>
                    <a:schemeClr val="tx1"/>
                  </a:solidFill>
                </a:endParaRPr>
              </a:p>
            </p:txBody>
          </p:sp>
        </mc:Choice>
        <mc:Fallback xmlns="">
          <p:sp>
            <p:nvSpPr>
              <p:cNvPr id="6" name="Content Placeholder 2">
                <a:extLst>
                  <a:ext uri="{FF2B5EF4-FFF2-40B4-BE49-F238E27FC236}">
                    <a16:creationId xmlns:a16="http://schemas.microsoft.com/office/drawing/2014/main" id="{E5A64699-3248-0931-FFED-B9166E6B30DD}"/>
                  </a:ext>
                </a:extLst>
              </p:cNvPr>
              <p:cNvSpPr txBox="1">
                <a:spLocks noRot="1" noChangeAspect="1" noMove="1" noResize="1" noEditPoints="1" noAdjustHandles="1" noChangeArrowheads="1" noChangeShapeType="1" noTextEdit="1"/>
              </p:cNvSpPr>
              <p:nvPr/>
            </p:nvSpPr>
            <p:spPr>
              <a:xfrm>
                <a:off x="675249" y="1716836"/>
                <a:ext cx="11113170" cy="1233914"/>
              </a:xfrm>
              <a:prstGeom prst="rect">
                <a:avLst/>
              </a:prstGeom>
              <a:blipFill>
                <a:blip r:embed="rId4"/>
                <a:stretch>
                  <a:fillRect t="-104082" b="-126531"/>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6B8943F6-4BF4-68A2-6728-BE7B00933E79}"/>
              </a:ext>
            </a:extLst>
          </p:cNvPr>
          <p:cNvSpPr txBox="1"/>
          <p:nvPr/>
        </p:nvSpPr>
        <p:spPr>
          <a:xfrm>
            <a:off x="839682" y="1966831"/>
            <a:ext cx="3449053" cy="461665"/>
          </a:xfrm>
          <a:prstGeom prst="rect">
            <a:avLst/>
          </a:prstGeom>
          <a:noFill/>
        </p:spPr>
        <p:txBody>
          <a:bodyPr wrap="square">
            <a:spAutoFit/>
          </a:bodyPr>
          <a:lstStyle/>
          <a:p>
            <a:pPr marL="0" indent="0">
              <a:buNone/>
            </a:pPr>
            <a:r>
              <a:rPr lang="en-US" sz="2400" dirty="0"/>
              <a:t>Intended quantum proof: </a:t>
            </a:r>
          </a:p>
        </p:txBody>
      </p:sp>
    </p:spTree>
    <p:extLst>
      <p:ext uri="{BB962C8B-B14F-4D97-AF65-F5344CB8AC3E}">
        <p14:creationId xmlns:p14="http://schemas.microsoft.com/office/powerpoint/2010/main" val="9214869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C29EB3-E028-D879-7B7E-2183B52BE2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E2A7D4-16DA-9228-AFA4-06AE24CEEA05}"/>
              </a:ext>
            </a:extLst>
          </p:cNvPr>
          <p:cNvSpPr>
            <a:spLocks noGrp="1"/>
          </p:cNvSpPr>
          <p:nvPr>
            <p:ph type="title"/>
          </p:nvPr>
        </p:nvSpPr>
        <p:spPr/>
        <p:txBody>
          <a:bodyPr/>
          <a:lstStyle/>
          <a:p>
            <a:r>
              <a:rPr lang="en-US" dirty="0"/>
              <a:t>QMA protocol for </a:t>
            </a:r>
            <a:r>
              <a:rPr lang="en-US" dirty="0">
                <a:solidFill>
                  <a:srgbClr val="FFC000"/>
                </a:solidFill>
                <a:latin typeface="American Typewriter" panose="02090604020004020304" pitchFamily="18" charset="77"/>
              </a:rPr>
              <a:t>Components</a:t>
            </a:r>
            <a:endParaRPr lang="en-US" dirty="0">
              <a:solidFill>
                <a:srgbClr val="FFC000"/>
              </a:solidFill>
            </a:endParaRPr>
          </a:p>
        </p:txBody>
      </p:sp>
      <p:sp>
        <p:nvSpPr>
          <p:cNvPr id="3" name="Rounded Rectangle 2">
            <a:extLst>
              <a:ext uri="{FF2B5EF4-FFF2-40B4-BE49-F238E27FC236}">
                <a16:creationId xmlns:a16="http://schemas.microsoft.com/office/drawing/2014/main" id="{9A6BA8C7-03DE-F0E3-1D73-09EF002F0076}"/>
              </a:ext>
            </a:extLst>
          </p:cNvPr>
          <p:cNvSpPr/>
          <p:nvPr/>
        </p:nvSpPr>
        <p:spPr>
          <a:xfrm>
            <a:off x="675249" y="2983497"/>
            <a:ext cx="10678551" cy="2984167"/>
          </a:xfrm>
          <a:prstGeom prst="roundRect">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29A205B2-6746-DF41-58C8-09C052CB1E41}"/>
                  </a:ext>
                </a:extLst>
              </p:cNvPr>
              <p:cNvSpPr txBox="1">
                <a:spLocks/>
              </p:cNvSpPr>
              <p:nvPr/>
            </p:nvSpPr>
            <p:spPr>
              <a:xfrm>
                <a:off x="933155" y="3834672"/>
                <a:ext cx="10162735" cy="23575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solidFill>
                      <a:schemeClr val="tx1"/>
                    </a:solidFill>
                  </a:rPr>
                  <a:t>Perform one of two tests at random:</a:t>
                </a:r>
              </a:p>
              <a:p>
                <a:pPr marL="0" indent="0">
                  <a:buNone/>
                </a:pPr>
                <a:r>
                  <a:rPr lang="en-US" sz="2400" dirty="0">
                    <a:solidFill>
                      <a:schemeClr val="tx1"/>
                    </a:solidFill>
                  </a:rPr>
                  <a:t>1. </a:t>
                </a:r>
                <a:r>
                  <a:rPr lang="en-US" sz="2400" b="1" dirty="0" err="1">
                    <a:solidFill>
                      <a:srgbClr val="FFFF00"/>
                    </a:solidFill>
                  </a:rPr>
                  <a:t>Balancedness</a:t>
                </a:r>
                <a:r>
                  <a:rPr lang="en-US" sz="2400" b="1" dirty="0">
                    <a:solidFill>
                      <a:srgbClr val="FFFF00"/>
                    </a:solidFill>
                  </a:rPr>
                  <a:t> test</a:t>
                </a:r>
                <a:r>
                  <a:rPr lang="en-US" sz="2400" dirty="0">
                    <a:solidFill>
                      <a:schemeClr val="tx1"/>
                    </a:solidFill>
                  </a:rPr>
                  <a:t>: check that </a:t>
                </a:r>
                <a14:m>
                  <m:oMath xmlns:m="http://schemas.openxmlformats.org/officeDocument/2006/math">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𝜓</m:t>
                    </m:r>
                    <m:r>
                      <a:rPr lang="en-US" sz="2400" b="0" i="1" smtClean="0">
                        <a:solidFill>
                          <a:schemeClr val="tx1"/>
                        </a:solidFill>
                        <a:latin typeface="Cambria Math" panose="02040503050406030204" pitchFamily="18" charset="0"/>
                      </a:rPr>
                      <m:t>⟩</m:t>
                    </m:r>
                  </m:oMath>
                </a14:m>
                <a:r>
                  <a:rPr lang="en-US" sz="2400" dirty="0">
                    <a:solidFill>
                      <a:schemeClr val="tx1"/>
                    </a:solidFill>
                  </a:rPr>
                  <a:t> is orthogonal to </a:t>
                </a:r>
                <a14:m>
                  <m:oMath xmlns:m="http://schemas.openxmlformats.org/officeDocument/2006/math">
                    <m:f>
                      <m:fPr>
                        <m:ctrlPr>
                          <a:rPr lang="en-US" sz="2400" i="1">
                            <a:solidFill>
                              <a:schemeClr val="tx1"/>
                            </a:solidFill>
                            <a:latin typeface="Cambria Math" panose="02040503050406030204" pitchFamily="18" charset="0"/>
                          </a:rPr>
                        </m:ctrlPr>
                      </m:fPr>
                      <m:num>
                        <m:r>
                          <a:rPr lang="en-US" sz="2400" i="1">
                            <a:solidFill>
                              <a:schemeClr val="tx1"/>
                            </a:solidFill>
                            <a:latin typeface="Cambria Math" panose="02040503050406030204" pitchFamily="18" charset="0"/>
                          </a:rPr>
                          <m:t>1</m:t>
                        </m:r>
                      </m:num>
                      <m:den>
                        <m:rad>
                          <m:radPr>
                            <m:degHide m:val="on"/>
                            <m:ctrlPr>
                              <a:rPr lang="en-US" sz="2400" i="1">
                                <a:solidFill>
                                  <a:schemeClr val="tx1"/>
                                </a:solidFill>
                                <a:latin typeface="Cambria Math" panose="02040503050406030204" pitchFamily="18" charset="0"/>
                              </a:rPr>
                            </m:ctrlPr>
                          </m:radPr>
                          <m:deg/>
                          <m:e>
                            <m:r>
                              <a:rPr lang="en-US" sz="2400" i="1">
                                <a:solidFill>
                                  <a:schemeClr val="tx1"/>
                                </a:solidFill>
                                <a:latin typeface="Cambria Math" panose="02040503050406030204" pitchFamily="18" charset="0"/>
                              </a:rPr>
                              <m:t>𝑁</m:t>
                            </m:r>
                          </m:e>
                        </m:rad>
                      </m:den>
                    </m:f>
                    <m:nary>
                      <m:naryPr>
                        <m:chr m:val="∑"/>
                        <m:supHide m:val="on"/>
                        <m:ctrlPr>
                          <a:rPr lang="en-US" sz="2400" i="1">
                            <a:solidFill>
                              <a:schemeClr val="tx1"/>
                            </a:solidFill>
                            <a:latin typeface="Cambria Math" panose="02040503050406030204" pitchFamily="18" charset="0"/>
                          </a:rPr>
                        </m:ctrlPr>
                      </m:naryPr>
                      <m:sub>
                        <m:r>
                          <m:rPr>
                            <m:brk m:alnAt="7"/>
                          </m:rPr>
                          <a:rPr lang="en-US" sz="2400" i="1">
                            <a:solidFill>
                              <a:schemeClr val="tx1"/>
                            </a:solidFill>
                            <a:latin typeface="Cambria Math" panose="02040503050406030204" pitchFamily="18" charset="0"/>
                          </a:rPr>
                          <m:t>𝑥</m:t>
                        </m:r>
                        <m:r>
                          <a:rPr lang="en-US" sz="2400" i="1">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𝑁</m:t>
                        </m:r>
                        <m:r>
                          <a:rPr lang="en-US" sz="2400" b="0" i="1" smtClean="0">
                            <a:solidFill>
                              <a:schemeClr val="tx1"/>
                            </a:solidFill>
                            <a:latin typeface="Cambria Math" panose="02040503050406030204" pitchFamily="18" charset="0"/>
                          </a:rPr>
                          <m:t>]</m:t>
                        </m:r>
                      </m:sub>
                      <m:sup/>
                      <m:e>
                        <m:r>
                          <a:rPr lang="en-US" sz="2400" i="1">
                            <a:solidFill>
                              <a:schemeClr val="tx1"/>
                            </a:solidFill>
                            <a:latin typeface="Cambria Math" panose="02040503050406030204" pitchFamily="18" charset="0"/>
                          </a:rPr>
                          <m:t>|</m:t>
                        </m:r>
                        <m:r>
                          <a:rPr lang="en-US" sz="2400" i="1">
                            <a:solidFill>
                              <a:schemeClr val="tx1"/>
                            </a:solidFill>
                            <a:latin typeface="Cambria Math" panose="02040503050406030204" pitchFamily="18" charset="0"/>
                          </a:rPr>
                          <m:t>𝑥</m:t>
                        </m:r>
                        <m:r>
                          <a:rPr lang="en-US" sz="2400" i="1">
                            <a:solidFill>
                              <a:schemeClr val="tx1"/>
                            </a:solidFill>
                            <a:latin typeface="Cambria Math" panose="02040503050406030204" pitchFamily="18" charset="0"/>
                          </a:rPr>
                          <m:t>⟩</m:t>
                        </m:r>
                      </m:e>
                    </m:nary>
                  </m:oMath>
                </a14:m>
                <a:r>
                  <a:rPr lang="en-US" sz="2400" dirty="0">
                    <a:solidFill>
                      <a:schemeClr val="tx1"/>
                    </a:solidFill>
                  </a:rPr>
                  <a:t>.</a:t>
                </a:r>
              </a:p>
              <a:p>
                <a:pPr marL="0" indent="0">
                  <a:buNone/>
                </a:pPr>
                <a:r>
                  <a:rPr lang="en-US" sz="2400" dirty="0">
                    <a:solidFill>
                      <a:schemeClr val="tx1"/>
                    </a:solidFill>
                  </a:rPr>
                  <a:t>2. </a:t>
                </a:r>
                <a:r>
                  <a:rPr lang="en-US" sz="2400" b="1" dirty="0">
                    <a:solidFill>
                      <a:srgbClr val="FFFF00"/>
                    </a:solidFill>
                  </a:rPr>
                  <a:t>Expansion test</a:t>
                </a:r>
                <a:r>
                  <a:rPr lang="en-US" sz="2400" dirty="0">
                    <a:solidFill>
                      <a:schemeClr val="tx1"/>
                    </a:solidFill>
                  </a:rPr>
                  <a:t>: pick a random color </a:t>
                </a:r>
                <a14:m>
                  <m:oMath xmlns:m="http://schemas.openxmlformats.org/officeDocument/2006/math">
                    <m:r>
                      <a:rPr lang="en-US" sz="2400" i="1" smtClean="0">
                        <a:solidFill>
                          <a:schemeClr val="tx1"/>
                        </a:solidFill>
                        <a:latin typeface="Cambria Math" panose="02040503050406030204" pitchFamily="18" charset="0"/>
                      </a:rPr>
                      <m:t>𝑟</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𝑅</m:t>
                    </m:r>
                    <m:r>
                      <a:rPr lang="en-US" sz="2400" b="0" i="1" smtClean="0">
                        <a:solidFill>
                          <a:schemeClr val="tx1"/>
                        </a:solidFill>
                        <a:latin typeface="Cambria Math" panose="02040503050406030204" pitchFamily="18" charset="0"/>
                      </a:rPr>
                      <m:t>]</m:t>
                    </m:r>
                  </m:oMath>
                </a14:m>
                <a:r>
                  <a:rPr lang="en-US" sz="2400" dirty="0">
                    <a:solidFill>
                      <a:schemeClr val="tx1"/>
                    </a:solidFill>
                  </a:rPr>
                  <a:t>. Check that </a:t>
                </a:r>
                <a14:m>
                  <m:oMath xmlns:m="http://schemas.openxmlformats.org/officeDocument/2006/math">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𝜓</m:t>
                    </m:r>
                    <m:r>
                      <a:rPr lang="en-US" sz="2400" b="0" i="1" smtClean="0">
                        <a:solidFill>
                          <a:schemeClr val="tx1"/>
                        </a:solidFill>
                        <a:latin typeface="Cambria Math" panose="02040503050406030204" pitchFamily="18" charset="0"/>
                      </a:rPr>
                      <m:t>⟩</m:t>
                    </m:r>
                  </m:oMath>
                </a14:m>
                <a:r>
                  <a:rPr lang="en-US" sz="2400" dirty="0">
                    <a:solidFill>
                      <a:schemeClr val="tx1"/>
                    </a:solidFill>
                  </a:rPr>
                  <a:t> is invariant under permuting the vertices according to the matching </a:t>
                </a:r>
                <a14:m>
                  <m:oMath xmlns:m="http://schemas.openxmlformats.org/officeDocument/2006/math">
                    <m:r>
                      <a:rPr lang="en-US" sz="2400" b="0" i="1" smtClean="0">
                        <a:solidFill>
                          <a:schemeClr val="tx1"/>
                        </a:solidFill>
                        <a:latin typeface="Cambria Math" panose="02040503050406030204" pitchFamily="18" charset="0"/>
                      </a:rPr>
                      <m:t>𝐹</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𝑟</m:t>
                    </m:r>
                    <m:r>
                      <a:rPr lang="en-US" sz="2400" b="0" i="1" smtClean="0">
                        <a:solidFill>
                          <a:schemeClr val="tx1"/>
                        </a:solidFill>
                        <a:latin typeface="Cambria Math" panose="02040503050406030204" pitchFamily="18" charset="0"/>
                      </a:rPr>
                      <m:t>,⋅)</m:t>
                    </m:r>
                  </m:oMath>
                </a14:m>
                <a:r>
                  <a:rPr lang="en-US" sz="2400" dirty="0">
                    <a:solidFill>
                      <a:schemeClr val="tx1"/>
                    </a:solidFill>
                  </a:rPr>
                  <a:t>.</a:t>
                </a:r>
              </a:p>
              <a:p>
                <a:pPr marL="0" indent="0">
                  <a:buNone/>
                </a:pPr>
                <a:endParaRPr lang="en-US" sz="2400" dirty="0">
                  <a:solidFill>
                    <a:schemeClr val="tx1"/>
                  </a:solidFill>
                </a:endParaRPr>
              </a:p>
              <a:p>
                <a:pPr marL="0" indent="0">
                  <a:buNone/>
                </a:pPr>
                <a:endParaRPr lang="en-US" sz="2400" dirty="0">
                  <a:solidFill>
                    <a:schemeClr val="tx1"/>
                  </a:solidFill>
                </a:endParaRPr>
              </a:p>
            </p:txBody>
          </p:sp>
        </mc:Choice>
        <mc:Fallback xmlns="">
          <p:sp>
            <p:nvSpPr>
              <p:cNvPr id="4" name="Content Placeholder 2">
                <a:extLst>
                  <a:ext uri="{FF2B5EF4-FFF2-40B4-BE49-F238E27FC236}">
                    <a16:creationId xmlns:a16="http://schemas.microsoft.com/office/drawing/2014/main" id="{29A205B2-6746-DF41-58C8-09C052CB1E41}"/>
                  </a:ext>
                </a:extLst>
              </p:cNvPr>
              <p:cNvSpPr txBox="1">
                <a:spLocks noRot="1" noChangeAspect="1" noMove="1" noResize="1" noEditPoints="1" noAdjustHandles="1" noChangeArrowheads="1" noChangeShapeType="1" noTextEdit="1"/>
              </p:cNvSpPr>
              <p:nvPr/>
            </p:nvSpPr>
            <p:spPr>
              <a:xfrm>
                <a:off x="933155" y="3834672"/>
                <a:ext cx="10162735" cy="2357582"/>
              </a:xfrm>
              <a:prstGeom prst="rect">
                <a:avLst/>
              </a:prstGeom>
              <a:blipFill>
                <a:blip r:embed="rId2"/>
                <a:stretch>
                  <a:fillRect l="-999" t="-42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4C124CF-B462-7C05-73E7-77F7140A432D}"/>
                  </a:ext>
                </a:extLst>
              </p:cNvPr>
              <p:cNvSpPr txBox="1"/>
              <p:nvPr/>
            </p:nvSpPr>
            <p:spPr>
              <a:xfrm>
                <a:off x="933155" y="3179840"/>
                <a:ext cx="10162735" cy="523220"/>
              </a:xfrm>
              <a:prstGeom prst="rect">
                <a:avLst/>
              </a:prstGeom>
              <a:noFill/>
            </p:spPr>
            <p:txBody>
              <a:bodyPr wrap="square" rtlCol="0">
                <a:spAutoFit/>
              </a:bodyPr>
              <a:lstStyle/>
              <a:p>
                <a:r>
                  <a:rPr lang="en-US" sz="2800" b="1" u="sng" dirty="0">
                    <a:solidFill>
                      <a:schemeClr val="tx1"/>
                    </a:solidFill>
                  </a:rPr>
                  <a:t>QMA verifier, on input </a:t>
                </a:r>
                <a14:m>
                  <m:oMath xmlns:m="http://schemas.openxmlformats.org/officeDocument/2006/math">
                    <m:r>
                      <a:rPr lang="en-US" sz="2800" i="1" u="sng">
                        <a:solidFill>
                          <a:schemeClr val="tx1"/>
                        </a:solidFill>
                        <a:latin typeface="Cambria Math" panose="02040503050406030204" pitchFamily="18" charset="0"/>
                      </a:rPr>
                      <m:t>|</m:t>
                    </m:r>
                    <m:r>
                      <a:rPr lang="en-US" sz="2800" i="1" u="sng">
                        <a:solidFill>
                          <a:schemeClr val="tx1"/>
                        </a:solidFill>
                        <a:latin typeface="Cambria Math" panose="02040503050406030204" pitchFamily="18" charset="0"/>
                      </a:rPr>
                      <m:t>𝜓</m:t>
                    </m:r>
                    <m:r>
                      <a:rPr lang="en-US" sz="2800" i="1" u="sng">
                        <a:solidFill>
                          <a:schemeClr val="tx1"/>
                        </a:solidFill>
                        <a:latin typeface="Cambria Math" panose="02040503050406030204" pitchFamily="18" charset="0"/>
                      </a:rPr>
                      <m:t>⟩</m:t>
                    </m:r>
                  </m:oMath>
                </a14:m>
                <a:endParaRPr lang="en-US" sz="2800" b="1" u="sng" dirty="0">
                  <a:solidFill>
                    <a:schemeClr val="tx1"/>
                  </a:solidFill>
                </a:endParaRPr>
              </a:p>
            </p:txBody>
          </p:sp>
        </mc:Choice>
        <mc:Fallback xmlns="">
          <p:sp>
            <p:nvSpPr>
              <p:cNvPr id="5" name="TextBox 4">
                <a:extLst>
                  <a:ext uri="{FF2B5EF4-FFF2-40B4-BE49-F238E27FC236}">
                    <a16:creationId xmlns:a16="http://schemas.microsoft.com/office/drawing/2014/main" id="{04C124CF-B462-7C05-73E7-77F7140A432D}"/>
                  </a:ext>
                </a:extLst>
              </p:cNvPr>
              <p:cNvSpPr txBox="1">
                <a:spLocks noRot="1" noChangeAspect="1" noMove="1" noResize="1" noEditPoints="1" noAdjustHandles="1" noChangeArrowheads="1" noChangeShapeType="1" noTextEdit="1"/>
              </p:cNvSpPr>
              <p:nvPr/>
            </p:nvSpPr>
            <p:spPr>
              <a:xfrm>
                <a:off x="933155" y="3179840"/>
                <a:ext cx="10162735" cy="523220"/>
              </a:xfrm>
              <a:prstGeom prst="rect">
                <a:avLst/>
              </a:prstGeom>
              <a:blipFill>
                <a:blip r:embed="rId3"/>
                <a:stretch>
                  <a:fillRect l="-1248" t="-11905" b="-309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04A71D50-DD58-FFAD-E593-4D1F7EBA9AB4}"/>
                  </a:ext>
                </a:extLst>
              </p:cNvPr>
              <p:cNvSpPr txBox="1">
                <a:spLocks/>
              </p:cNvSpPr>
              <p:nvPr/>
            </p:nvSpPr>
            <p:spPr>
              <a:xfrm>
                <a:off x="675249" y="1716836"/>
                <a:ext cx="11113170" cy="12339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d>
                        <m:dPr>
                          <m:begChr m:val="|"/>
                          <m:endChr m:val="⟩"/>
                          <m:ctrlPr>
                            <a:rPr lang="en-US" sz="2400" b="0" i="1" smtClean="0">
                              <a:solidFill>
                                <a:schemeClr val="tx1"/>
                              </a:solidFill>
                              <a:latin typeface="Cambria Math" panose="02040503050406030204" pitchFamily="18" charset="0"/>
                            </a:rPr>
                          </m:ctrlPr>
                        </m:dPr>
                        <m:e>
                          <m:r>
                            <a:rPr lang="en-US" sz="2400" b="0" i="1" smtClean="0">
                              <a:solidFill>
                                <a:schemeClr val="tx1"/>
                              </a:solidFill>
                              <a:latin typeface="Cambria Math" panose="02040503050406030204" pitchFamily="18" charset="0"/>
                            </a:rPr>
                            <m:t>𝜓</m:t>
                          </m:r>
                        </m:e>
                      </m:d>
                      <m:r>
                        <a:rPr lang="en-US" sz="2400" b="0" i="1" smtClean="0">
                          <a:solidFill>
                            <a:schemeClr val="tx1"/>
                          </a:solidFill>
                          <a:latin typeface="Cambria Math" panose="02040503050406030204" pitchFamily="18" charset="0"/>
                        </a:rPr>
                        <m:t>=</m:t>
                      </m:r>
                      <m:f>
                        <m:fPr>
                          <m:ctrlPr>
                            <a:rPr lang="en-US" sz="2400" b="0" i="1" smtClean="0">
                              <a:solidFill>
                                <a:schemeClr val="tx1"/>
                              </a:solidFill>
                              <a:latin typeface="Cambria Math" panose="02040503050406030204" pitchFamily="18" charset="0"/>
                            </a:rPr>
                          </m:ctrlPr>
                        </m:fPr>
                        <m:num>
                          <m:r>
                            <a:rPr lang="en-US" sz="2400" b="0" i="1" smtClean="0">
                              <a:solidFill>
                                <a:schemeClr val="tx1"/>
                              </a:solidFill>
                              <a:latin typeface="Cambria Math" panose="02040503050406030204" pitchFamily="18" charset="0"/>
                            </a:rPr>
                            <m:t>1</m:t>
                          </m:r>
                        </m:num>
                        <m:den>
                          <m:rad>
                            <m:radPr>
                              <m:degHide m:val="on"/>
                              <m:ctrlPr>
                                <a:rPr lang="en-US" sz="2400" b="0" i="1" smtClean="0">
                                  <a:solidFill>
                                    <a:schemeClr val="tx1"/>
                                  </a:solidFill>
                                  <a:latin typeface="Cambria Math" panose="02040503050406030204" pitchFamily="18" charset="0"/>
                                </a:rPr>
                              </m:ctrlPr>
                            </m:radPr>
                            <m:deg/>
                            <m:e>
                              <m:r>
                                <a:rPr lang="en-US" sz="2400" b="0" i="1" smtClean="0">
                                  <a:solidFill>
                                    <a:schemeClr val="tx1"/>
                                  </a:solidFill>
                                  <a:latin typeface="Cambria Math" panose="02040503050406030204" pitchFamily="18" charset="0"/>
                                </a:rPr>
                                <m:t>𝑁</m:t>
                              </m:r>
                            </m:e>
                          </m:rad>
                        </m:den>
                      </m:f>
                      <m:d>
                        <m:dPr>
                          <m:ctrlPr>
                            <a:rPr lang="en-US" sz="2400" b="0" i="1" smtClean="0">
                              <a:solidFill>
                                <a:schemeClr val="tx1"/>
                              </a:solidFill>
                              <a:latin typeface="Cambria Math" panose="02040503050406030204" pitchFamily="18" charset="0"/>
                            </a:rPr>
                          </m:ctrlPr>
                        </m:dPr>
                        <m:e>
                          <m:nary>
                            <m:naryPr>
                              <m:chr m:val="∑"/>
                              <m:supHide m:val="on"/>
                              <m:ctrlPr>
                                <a:rPr lang="en-US" sz="2400" i="1">
                                  <a:latin typeface="Cambria Math" panose="02040503050406030204" pitchFamily="18" charset="0"/>
                                </a:rPr>
                              </m:ctrlPr>
                            </m:naryPr>
                            <m:sub>
                              <m:r>
                                <m:rPr>
                                  <m:brk m:alnAt="7"/>
                                </m:rPr>
                                <a:rPr lang="en-US" sz="2400" i="1">
                                  <a:latin typeface="Cambria Math" panose="02040503050406030204" pitchFamily="18" charset="0"/>
                                </a:rPr>
                                <m:t>𝑥</m:t>
                              </m:r>
                              <m:r>
                                <a:rPr lang="en-US" sz="2400" i="1">
                                  <a:latin typeface="Cambria Math" panose="02040503050406030204" pitchFamily="18" charset="0"/>
                                </a:rPr>
                                <m:t>∈</m:t>
                              </m:r>
                              <m:r>
                                <a:rPr lang="en-US" sz="2400" i="1">
                                  <a:latin typeface="Cambria Math" panose="02040503050406030204" pitchFamily="18" charset="0"/>
                                </a:rPr>
                                <m:t>𝑆</m:t>
                              </m:r>
                            </m:sub>
                            <m:sup/>
                            <m:e>
                              <m:r>
                                <a:rPr lang="en-US" sz="2400" i="1">
                                  <a:latin typeface="Cambria Math" panose="02040503050406030204" pitchFamily="18" charset="0"/>
                                </a:rPr>
                                <m:t>|</m:t>
                              </m:r>
                              <m:r>
                                <a:rPr lang="en-US" sz="2400" i="1">
                                  <a:latin typeface="Cambria Math" panose="02040503050406030204" pitchFamily="18" charset="0"/>
                                </a:rPr>
                                <m:t>𝑥</m:t>
                              </m:r>
                              <m:r>
                                <a:rPr lang="en-US" sz="2400" i="1">
                                  <a:latin typeface="Cambria Math" panose="02040503050406030204" pitchFamily="18" charset="0"/>
                                </a:rPr>
                                <m:t>⟩</m:t>
                              </m:r>
                            </m:e>
                          </m:nary>
                          <m:r>
                            <a:rPr lang="en-US" sz="2400" i="1">
                              <a:latin typeface="Cambria Math" panose="02040503050406030204" pitchFamily="18" charset="0"/>
                            </a:rPr>
                            <m:t>−</m:t>
                          </m:r>
                          <m:nary>
                            <m:naryPr>
                              <m:chr m:val="∑"/>
                              <m:supHide m:val="on"/>
                              <m:ctrlPr>
                                <a:rPr lang="en-US" sz="2400" i="1">
                                  <a:latin typeface="Cambria Math" panose="02040503050406030204" pitchFamily="18" charset="0"/>
                                </a:rPr>
                              </m:ctrlPr>
                            </m:naryPr>
                            <m:sub>
                              <m:r>
                                <m:rPr>
                                  <m:brk m:alnAt="7"/>
                                </m:rPr>
                                <a:rPr lang="en-US" sz="2400" i="1">
                                  <a:latin typeface="Cambria Math" panose="02040503050406030204" pitchFamily="18" charset="0"/>
                                </a:rPr>
                                <m:t>𝑥</m:t>
                              </m:r>
                              <m:r>
                                <a:rPr lang="en-US" sz="2400" b="0" i="1" smtClean="0">
                                  <a:latin typeface="Cambria Math" panose="02040503050406030204" pitchFamily="18" charset="0"/>
                                </a:rPr>
                                <m:t>∉</m:t>
                              </m:r>
                              <m:r>
                                <a:rPr lang="en-US" sz="2400" i="1">
                                  <a:latin typeface="Cambria Math" panose="02040503050406030204" pitchFamily="18" charset="0"/>
                                </a:rPr>
                                <m:t>𝑆</m:t>
                              </m:r>
                            </m:sub>
                            <m:sup/>
                            <m:e>
                              <m:r>
                                <a:rPr lang="en-US" sz="2400" i="1">
                                  <a:latin typeface="Cambria Math" panose="02040503050406030204" pitchFamily="18" charset="0"/>
                                </a:rPr>
                                <m:t>|</m:t>
                              </m:r>
                              <m:r>
                                <a:rPr lang="en-US" sz="2400" i="1">
                                  <a:latin typeface="Cambria Math" panose="02040503050406030204" pitchFamily="18" charset="0"/>
                                </a:rPr>
                                <m:t>𝑥</m:t>
                              </m:r>
                              <m:r>
                                <a:rPr lang="en-US" sz="2400" i="1">
                                  <a:latin typeface="Cambria Math" panose="02040503050406030204" pitchFamily="18" charset="0"/>
                                </a:rPr>
                                <m:t>⟩</m:t>
                              </m:r>
                            </m:e>
                          </m:nary>
                        </m:e>
                      </m:d>
                    </m:oMath>
                  </m:oMathPara>
                </a14:m>
                <a:endParaRPr lang="en-US" sz="2400" dirty="0">
                  <a:solidFill>
                    <a:schemeClr val="tx1"/>
                  </a:solidFill>
                </a:endParaRPr>
              </a:p>
            </p:txBody>
          </p:sp>
        </mc:Choice>
        <mc:Fallback xmlns="">
          <p:sp>
            <p:nvSpPr>
              <p:cNvPr id="6" name="Content Placeholder 2">
                <a:extLst>
                  <a:ext uri="{FF2B5EF4-FFF2-40B4-BE49-F238E27FC236}">
                    <a16:creationId xmlns:a16="http://schemas.microsoft.com/office/drawing/2014/main" id="{04A71D50-DD58-FFAD-E593-4D1F7EBA9AB4}"/>
                  </a:ext>
                </a:extLst>
              </p:cNvPr>
              <p:cNvSpPr txBox="1">
                <a:spLocks noRot="1" noChangeAspect="1" noMove="1" noResize="1" noEditPoints="1" noAdjustHandles="1" noChangeArrowheads="1" noChangeShapeType="1" noTextEdit="1"/>
              </p:cNvSpPr>
              <p:nvPr/>
            </p:nvSpPr>
            <p:spPr>
              <a:xfrm>
                <a:off x="675249" y="1716836"/>
                <a:ext cx="11113170" cy="1233914"/>
              </a:xfrm>
              <a:prstGeom prst="rect">
                <a:avLst/>
              </a:prstGeom>
              <a:blipFill>
                <a:blip r:embed="rId4"/>
                <a:stretch>
                  <a:fillRect t="-104082" b="-126531"/>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1E533B3F-D38B-43DB-EC3B-54F155650B4D}"/>
              </a:ext>
            </a:extLst>
          </p:cNvPr>
          <p:cNvSpPr txBox="1"/>
          <p:nvPr/>
        </p:nvSpPr>
        <p:spPr>
          <a:xfrm>
            <a:off x="839682" y="1966831"/>
            <a:ext cx="3449053" cy="461665"/>
          </a:xfrm>
          <a:prstGeom prst="rect">
            <a:avLst/>
          </a:prstGeom>
          <a:noFill/>
        </p:spPr>
        <p:txBody>
          <a:bodyPr wrap="square">
            <a:spAutoFit/>
          </a:bodyPr>
          <a:lstStyle/>
          <a:p>
            <a:pPr marL="0" indent="0">
              <a:buNone/>
            </a:pPr>
            <a:r>
              <a:rPr lang="en-US" sz="2400" dirty="0"/>
              <a:t>Intended quantum proof: </a:t>
            </a:r>
          </a:p>
        </p:txBody>
      </p:sp>
      <mc:AlternateContent xmlns:mc="http://schemas.openxmlformats.org/markup-compatibility/2006" xmlns:a14="http://schemas.microsoft.com/office/drawing/2010/main">
        <mc:Choice Requires="a14">
          <p:sp>
            <p:nvSpPr>
              <p:cNvPr id="8" name="Rounded Rectangular Callout 7">
                <a:extLst>
                  <a:ext uri="{FF2B5EF4-FFF2-40B4-BE49-F238E27FC236}">
                    <a16:creationId xmlns:a16="http://schemas.microsoft.com/office/drawing/2014/main" id="{33728E90-D951-CB93-CA93-66376492F1EE}"/>
                  </a:ext>
                </a:extLst>
              </p:cNvPr>
              <p:cNvSpPr/>
              <p:nvPr/>
            </p:nvSpPr>
            <p:spPr>
              <a:xfrm>
                <a:off x="5794966" y="3147420"/>
                <a:ext cx="4295518" cy="899781"/>
              </a:xfrm>
              <a:prstGeom prst="wedgeRoundRectCallout">
                <a:avLst>
                  <a:gd name="adj1" fmla="val -36969"/>
                  <a:gd name="adj2" fmla="val 84372"/>
                  <a:gd name="adj3" fmla="val 16667"/>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dirty="0">
                    <a:solidFill>
                      <a:schemeClr val="bg1"/>
                    </a:solidFill>
                  </a:rPr>
                  <a:t>Checks that </a:t>
                </a:r>
                <a14:m>
                  <m:oMath xmlns:m="http://schemas.openxmlformats.org/officeDocument/2006/math">
                    <m:r>
                      <a:rPr lang="en-US" sz="2400" b="0" i="1" smtClean="0">
                        <a:solidFill>
                          <a:schemeClr val="bg1"/>
                        </a:solidFill>
                        <a:latin typeface="Cambria Math" panose="02040503050406030204" pitchFamily="18" charset="0"/>
                      </a:rPr>
                      <m:t>|</m:t>
                    </m:r>
                    <m:r>
                      <a:rPr lang="en-US" sz="2400" b="0" i="1" smtClean="0">
                        <a:solidFill>
                          <a:schemeClr val="bg1"/>
                        </a:solidFill>
                        <a:latin typeface="Cambria Math" panose="02040503050406030204" pitchFamily="18" charset="0"/>
                      </a:rPr>
                      <m:t>𝜓</m:t>
                    </m:r>
                    <m:r>
                      <a:rPr lang="en-US" sz="2400" b="0" i="1" smtClean="0">
                        <a:solidFill>
                          <a:schemeClr val="bg1"/>
                        </a:solidFill>
                        <a:latin typeface="Cambria Math" panose="02040503050406030204" pitchFamily="18" charset="0"/>
                      </a:rPr>
                      <m:t>⟩</m:t>
                    </m:r>
                  </m:oMath>
                </a14:m>
                <a:r>
                  <a:rPr lang="en-US" sz="2400" dirty="0">
                    <a:solidFill>
                      <a:schemeClr val="bg1"/>
                    </a:solidFill>
                  </a:rPr>
                  <a:t> specifies a balanced partition of vertices.</a:t>
                </a:r>
              </a:p>
            </p:txBody>
          </p:sp>
        </mc:Choice>
        <mc:Fallback xmlns="">
          <p:sp>
            <p:nvSpPr>
              <p:cNvPr id="8" name="Rounded Rectangular Callout 7">
                <a:extLst>
                  <a:ext uri="{FF2B5EF4-FFF2-40B4-BE49-F238E27FC236}">
                    <a16:creationId xmlns:a16="http://schemas.microsoft.com/office/drawing/2014/main" id="{33728E90-D951-CB93-CA93-66376492F1EE}"/>
                  </a:ext>
                </a:extLst>
              </p:cNvPr>
              <p:cNvSpPr>
                <a:spLocks noRot="1" noChangeAspect="1" noMove="1" noResize="1" noEditPoints="1" noAdjustHandles="1" noChangeArrowheads="1" noChangeShapeType="1" noTextEdit="1"/>
              </p:cNvSpPr>
              <p:nvPr/>
            </p:nvSpPr>
            <p:spPr>
              <a:xfrm>
                <a:off x="5794966" y="3147420"/>
                <a:ext cx="4295518" cy="899781"/>
              </a:xfrm>
              <a:prstGeom prst="wedgeRoundRectCallout">
                <a:avLst>
                  <a:gd name="adj1" fmla="val -36969"/>
                  <a:gd name="adj2" fmla="val 84372"/>
                  <a:gd name="adj3" fmla="val 16667"/>
                </a:avLst>
              </a:prstGeom>
              <a:blipFill>
                <a:blip r:embed="rId5"/>
                <a:stretch>
                  <a:fillRect l="-1180"/>
                </a:stretch>
              </a:blipFill>
            </p:spPr>
            <p:txBody>
              <a:bodyPr/>
              <a:lstStyle/>
              <a:p>
                <a:r>
                  <a:rPr lang="en-US">
                    <a:noFill/>
                  </a:rPr>
                  <a:t> </a:t>
                </a:r>
              </a:p>
            </p:txBody>
          </p:sp>
        </mc:Fallback>
      </mc:AlternateContent>
    </p:spTree>
    <p:extLst>
      <p:ext uri="{BB962C8B-B14F-4D97-AF65-F5344CB8AC3E}">
        <p14:creationId xmlns:p14="http://schemas.microsoft.com/office/powerpoint/2010/main" val="20928171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4AFD3A-64EF-AB29-5BAA-5C62539230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45AD42-7FF7-07F9-217A-8423FE6BEC20}"/>
              </a:ext>
            </a:extLst>
          </p:cNvPr>
          <p:cNvSpPr>
            <a:spLocks noGrp="1"/>
          </p:cNvSpPr>
          <p:nvPr>
            <p:ph type="title"/>
          </p:nvPr>
        </p:nvSpPr>
        <p:spPr/>
        <p:txBody>
          <a:bodyPr/>
          <a:lstStyle/>
          <a:p>
            <a:r>
              <a:rPr lang="en-US" dirty="0"/>
              <a:t>QMA protocol for </a:t>
            </a:r>
            <a:r>
              <a:rPr lang="en-US" dirty="0">
                <a:solidFill>
                  <a:srgbClr val="FFC000"/>
                </a:solidFill>
                <a:latin typeface="American Typewriter" panose="02090604020004020304" pitchFamily="18" charset="77"/>
              </a:rPr>
              <a:t>Components</a:t>
            </a:r>
            <a:endParaRPr lang="en-US" dirty="0">
              <a:solidFill>
                <a:srgbClr val="FFC000"/>
              </a:solidFill>
            </a:endParaRPr>
          </a:p>
        </p:txBody>
      </p:sp>
      <p:sp>
        <p:nvSpPr>
          <p:cNvPr id="3" name="Rounded Rectangle 2">
            <a:extLst>
              <a:ext uri="{FF2B5EF4-FFF2-40B4-BE49-F238E27FC236}">
                <a16:creationId xmlns:a16="http://schemas.microsoft.com/office/drawing/2014/main" id="{C4B702F9-AF37-C76F-E7B8-BA0C5D6CA9B9}"/>
              </a:ext>
            </a:extLst>
          </p:cNvPr>
          <p:cNvSpPr/>
          <p:nvPr/>
        </p:nvSpPr>
        <p:spPr>
          <a:xfrm>
            <a:off x="675249" y="2983497"/>
            <a:ext cx="10678551" cy="2984167"/>
          </a:xfrm>
          <a:prstGeom prst="roundRect">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9C15D11A-325D-060C-1960-1DC5AD5989DA}"/>
                  </a:ext>
                </a:extLst>
              </p:cNvPr>
              <p:cNvSpPr txBox="1">
                <a:spLocks/>
              </p:cNvSpPr>
              <p:nvPr/>
            </p:nvSpPr>
            <p:spPr>
              <a:xfrm>
                <a:off x="933155" y="3834672"/>
                <a:ext cx="10162735" cy="23575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solidFill>
                      <a:schemeClr val="tx1"/>
                    </a:solidFill>
                  </a:rPr>
                  <a:t>Perform one of two tests at random:</a:t>
                </a:r>
              </a:p>
              <a:p>
                <a:pPr marL="0" indent="0">
                  <a:buNone/>
                </a:pPr>
                <a:r>
                  <a:rPr lang="en-US" sz="2400" dirty="0">
                    <a:solidFill>
                      <a:schemeClr val="tx1"/>
                    </a:solidFill>
                  </a:rPr>
                  <a:t>1. </a:t>
                </a:r>
                <a:r>
                  <a:rPr lang="en-US" sz="2400" b="1" dirty="0" err="1">
                    <a:solidFill>
                      <a:srgbClr val="FFFF00"/>
                    </a:solidFill>
                  </a:rPr>
                  <a:t>Balancedness</a:t>
                </a:r>
                <a:r>
                  <a:rPr lang="en-US" sz="2400" b="1" dirty="0">
                    <a:solidFill>
                      <a:srgbClr val="FFFF00"/>
                    </a:solidFill>
                  </a:rPr>
                  <a:t> test</a:t>
                </a:r>
                <a:r>
                  <a:rPr lang="en-US" sz="2400" dirty="0">
                    <a:solidFill>
                      <a:schemeClr val="tx1"/>
                    </a:solidFill>
                  </a:rPr>
                  <a:t>: check that </a:t>
                </a:r>
                <a14:m>
                  <m:oMath xmlns:m="http://schemas.openxmlformats.org/officeDocument/2006/math">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𝜓</m:t>
                    </m:r>
                    <m:r>
                      <a:rPr lang="en-US" sz="2400" b="0" i="1" smtClean="0">
                        <a:solidFill>
                          <a:schemeClr val="tx1"/>
                        </a:solidFill>
                        <a:latin typeface="Cambria Math" panose="02040503050406030204" pitchFamily="18" charset="0"/>
                      </a:rPr>
                      <m:t>⟩</m:t>
                    </m:r>
                  </m:oMath>
                </a14:m>
                <a:r>
                  <a:rPr lang="en-US" sz="2400" dirty="0">
                    <a:solidFill>
                      <a:schemeClr val="tx1"/>
                    </a:solidFill>
                  </a:rPr>
                  <a:t> is orthogonal to </a:t>
                </a:r>
                <a14:m>
                  <m:oMath xmlns:m="http://schemas.openxmlformats.org/officeDocument/2006/math">
                    <m:f>
                      <m:fPr>
                        <m:ctrlPr>
                          <a:rPr lang="en-US" sz="2400" i="1">
                            <a:solidFill>
                              <a:schemeClr val="tx1"/>
                            </a:solidFill>
                            <a:latin typeface="Cambria Math" panose="02040503050406030204" pitchFamily="18" charset="0"/>
                          </a:rPr>
                        </m:ctrlPr>
                      </m:fPr>
                      <m:num>
                        <m:r>
                          <a:rPr lang="en-US" sz="2400" i="1">
                            <a:solidFill>
                              <a:schemeClr val="tx1"/>
                            </a:solidFill>
                            <a:latin typeface="Cambria Math" panose="02040503050406030204" pitchFamily="18" charset="0"/>
                          </a:rPr>
                          <m:t>1</m:t>
                        </m:r>
                      </m:num>
                      <m:den>
                        <m:rad>
                          <m:radPr>
                            <m:degHide m:val="on"/>
                            <m:ctrlPr>
                              <a:rPr lang="en-US" sz="2400" i="1">
                                <a:solidFill>
                                  <a:schemeClr val="tx1"/>
                                </a:solidFill>
                                <a:latin typeface="Cambria Math" panose="02040503050406030204" pitchFamily="18" charset="0"/>
                              </a:rPr>
                            </m:ctrlPr>
                          </m:radPr>
                          <m:deg/>
                          <m:e>
                            <m:r>
                              <a:rPr lang="en-US" sz="2400" i="1">
                                <a:solidFill>
                                  <a:schemeClr val="tx1"/>
                                </a:solidFill>
                                <a:latin typeface="Cambria Math" panose="02040503050406030204" pitchFamily="18" charset="0"/>
                              </a:rPr>
                              <m:t>𝑁</m:t>
                            </m:r>
                          </m:e>
                        </m:rad>
                      </m:den>
                    </m:f>
                    <m:nary>
                      <m:naryPr>
                        <m:chr m:val="∑"/>
                        <m:supHide m:val="on"/>
                        <m:ctrlPr>
                          <a:rPr lang="en-US" sz="2400" i="1">
                            <a:solidFill>
                              <a:schemeClr val="tx1"/>
                            </a:solidFill>
                            <a:latin typeface="Cambria Math" panose="02040503050406030204" pitchFamily="18" charset="0"/>
                          </a:rPr>
                        </m:ctrlPr>
                      </m:naryPr>
                      <m:sub>
                        <m:r>
                          <m:rPr>
                            <m:brk m:alnAt="7"/>
                          </m:rPr>
                          <a:rPr lang="en-US" sz="2400" i="1">
                            <a:solidFill>
                              <a:schemeClr val="tx1"/>
                            </a:solidFill>
                            <a:latin typeface="Cambria Math" panose="02040503050406030204" pitchFamily="18" charset="0"/>
                          </a:rPr>
                          <m:t>𝑥</m:t>
                        </m:r>
                        <m:r>
                          <a:rPr lang="en-US" sz="2400" i="1">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𝑁</m:t>
                        </m:r>
                        <m:r>
                          <a:rPr lang="en-US" sz="2400" b="0" i="1" smtClean="0">
                            <a:solidFill>
                              <a:schemeClr val="tx1"/>
                            </a:solidFill>
                            <a:latin typeface="Cambria Math" panose="02040503050406030204" pitchFamily="18" charset="0"/>
                          </a:rPr>
                          <m:t>]</m:t>
                        </m:r>
                      </m:sub>
                      <m:sup/>
                      <m:e>
                        <m:r>
                          <a:rPr lang="en-US" sz="2400" i="1">
                            <a:solidFill>
                              <a:schemeClr val="tx1"/>
                            </a:solidFill>
                            <a:latin typeface="Cambria Math" panose="02040503050406030204" pitchFamily="18" charset="0"/>
                          </a:rPr>
                          <m:t>|</m:t>
                        </m:r>
                        <m:r>
                          <a:rPr lang="en-US" sz="2400" i="1">
                            <a:solidFill>
                              <a:schemeClr val="tx1"/>
                            </a:solidFill>
                            <a:latin typeface="Cambria Math" panose="02040503050406030204" pitchFamily="18" charset="0"/>
                          </a:rPr>
                          <m:t>𝑥</m:t>
                        </m:r>
                        <m:r>
                          <a:rPr lang="en-US" sz="2400" i="1">
                            <a:solidFill>
                              <a:schemeClr val="tx1"/>
                            </a:solidFill>
                            <a:latin typeface="Cambria Math" panose="02040503050406030204" pitchFamily="18" charset="0"/>
                          </a:rPr>
                          <m:t>⟩</m:t>
                        </m:r>
                      </m:e>
                    </m:nary>
                  </m:oMath>
                </a14:m>
                <a:r>
                  <a:rPr lang="en-US" sz="2400" dirty="0">
                    <a:solidFill>
                      <a:schemeClr val="tx1"/>
                    </a:solidFill>
                  </a:rPr>
                  <a:t>.</a:t>
                </a:r>
              </a:p>
              <a:p>
                <a:pPr marL="0" indent="0">
                  <a:buNone/>
                </a:pPr>
                <a:r>
                  <a:rPr lang="en-US" sz="2400" dirty="0">
                    <a:solidFill>
                      <a:schemeClr val="tx1"/>
                    </a:solidFill>
                  </a:rPr>
                  <a:t>2. </a:t>
                </a:r>
                <a:r>
                  <a:rPr lang="en-US" sz="2400" b="1" dirty="0">
                    <a:solidFill>
                      <a:srgbClr val="FFFF00"/>
                    </a:solidFill>
                  </a:rPr>
                  <a:t>Expansion tes</a:t>
                </a:r>
                <a:r>
                  <a:rPr lang="en-US" sz="2400" b="1" dirty="0">
                    <a:solidFill>
                      <a:schemeClr val="tx1"/>
                    </a:solidFill>
                  </a:rPr>
                  <a:t>t</a:t>
                </a:r>
                <a:r>
                  <a:rPr lang="en-US" sz="2400" dirty="0">
                    <a:solidFill>
                      <a:schemeClr val="tx1"/>
                    </a:solidFill>
                  </a:rPr>
                  <a:t>: pick a random color </a:t>
                </a:r>
                <a14:m>
                  <m:oMath xmlns:m="http://schemas.openxmlformats.org/officeDocument/2006/math">
                    <m:r>
                      <a:rPr lang="en-US" sz="2400" i="1" smtClean="0">
                        <a:solidFill>
                          <a:schemeClr val="tx1"/>
                        </a:solidFill>
                        <a:latin typeface="Cambria Math" panose="02040503050406030204" pitchFamily="18" charset="0"/>
                      </a:rPr>
                      <m:t>𝑟</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𝑅</m:t>
                    </m:r>
                    <m:r>
                      <a:rPr lang="en-US" sz="2400" b="0" i="1" smtClean="0">
                        <a:solidFill>
                          <a:schemeClr val="tx1"/>
                        </a:solidFill>
                        <a:latin typeface="Cambria Math" panose="02040503050406030204" pitchFamily="18" charset="0"/>
                      </a:rPr>
                      <m:t>]</m:t>
                    </m:r>
                  </m:oMath>
                </a14:m>
                <a:r>
                  <a:rPr lang="en-US" sz="2400" dirty="0">
                    <a:solidFill>
                      <a:schemeClr val="tx1"/>
                    </a:solidFill>
                  </a:rPr>
                  <a:t>. Check that </a:t>
                </a:r>
                <a14:m>
                  <m:oMath xmlns:m="http://schemas.openxmlformats.org/officeDocument/2006/math">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𝜓</m:t>
                    </m:r>
                    <m:r>
                      <a:rPr lang="en-US" sz="2400" b="0" i="1" smtClean="0">
                        <a:solidFill>
                          <a:schemeClr val="tx1"/>
                        </a:solidFill>
                        <a:latin typeface="Cambria Math" panose="02040503050406030204" pitchFamily="18" charset="0"/>
                      </a:rPr>
                      <m:t>⟩</m:t>
                    </m:r>
                  </m:oMath>
                </a14:m>
                <a:r>
                  <a:rPr lang="en-US" sz="2400" dirty="0">
                    <a:solidFill>
                      <a:schemeClr val="tx1"/>
                    </a:solidFill>
                  </a:rPr>
                  <a:t> is invariant under permuting the vertices according to the matching </a:t>
                </a:r>
                <a14:m>
                  <m:oMath xmlns:m="http://schemas.openxmlformats.org/officeDocument/2006/math">
                    <m:r>
                      <a:rPr lang="en-US" sz="2400" b="0" i="1" smtClean="0">
                        <a:solidFill>
                          <a:schemeClr val="tx1"/>
                        </a:solidFill>
                        <a:latin typeface="Cambria Math" panose="02040503050406030204" pitchFamily="18" charset="0"/>
                      </a:rPr>
                      <m:t>𝐹</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𝑟</m:t>
                    </m:r>
                    <m:r>
                      <a:rPr lang="en-US" sz="2400" b="0" i="1" smtClean="0">
                        <a:solidFill>
                          <a:schemeClr val="tx1"/>
                        </a:solidFill>
                        <a:latin typeface="Cambria Math" panose="02040503050406030204" pitchFamily="18" charset="0"/>
                      </a:rPr>
                      <m:t>,⋅)</m:t>
                    </m:r>
                  </m:oMath>
                </a14:m>
                <a:r>
                  <a:rPr lang="en-US" sz="2400" dirty="0">
                    <a:solidFill>
                      <a:schemeClr val="tx1"/>
                    </a:solidFill>
                  </a:rPr>
                  <a:t>.</a:t>
                </a:r>
              </a:p>
              <a:p>
                <a:pPr marL="0" indent="0">
                  <a:buNone/>
                </a:pPr>
                <a:endParaRPr lang="en-US" sz="2400" dirty="0">
                  <a:solidFill>
                    <a:schemeClr val="tx1"/>
                  </a:solidFill>
                </a:endParaRPr>
              </a:p>
              <a:p>
                <a:pPr marL="0" indent="0">
                  <a:buNone/>
                </a:pPr>
                <a:endParaRPr lang="en-US" sz="2400" dirty="0">
                  <a:solidFill>
                    <a:schemeClr val="tx1"/>
                  </a:solidFill>
                </a:endParaRPr>
              </a:p>
            </p:txBody>
          </p:sp>
        </mc:Choice>
        <mc:Fallback xmlns="">
          <p:sp>
            <p:nvSpPr>
              <p:cNvPr id="4" name="Content Placeholder 2">
                <a:extLst>
                  <a:ext uri="{FF2B5EF4-FFF2-40B4-BE49-F238E27FC236}">
                    <a16:creationId xmlns:a16="http://schemas.microsoft.com/office/drawing/2014/main" id="{9C15D11A-325D-060C-1960-1DC5AD5989DA}"/>
                  </a:ext>
                </a:extLst>
              </p:cNvPr>
              <p:cNvSpPr txBox="1">
                <a:spLocks noRot="1" noChangeAspect="1" noMove="1" noResize="1" noEditPoints="1" noAdjustHandles="1" noChangeArrowheads="1" noChangeShapeType="1" noTextEdit="1"/>
              </p:cNvSpPr>
              <p:nvPr/>
            </p:nvSpPr>
            <p:spPr>
              <a:xfrm>
                <a:off x="933155" y="3834672"/>
                <a:ext cx="10162735" cy="2357582"/>
              </a:xfrm>
              <a:prstGeom prst="rect">
                <a:avLst/>
              </a:prstGeom>
              <a:blipFill>
                <a:blip r:embed="rId2"/>
                <a:stretch>
                  <a:fillRect l="-999" t="-42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C417B1D-63B5-842D-7869-3A353754353A}"/>
                  </a:ext>
                </a:extLst>
              </p:cNvPr>
              <p:cNvSpPr txBox="1"/>
              <p:nvPr/>
            </p:nvSpPr>
            <p:spPr>
              <a:xfrm>
                <a:off x="933155" y="3179840"/>
                <a:ext cx="10162735" cy="523220"/>
              </a:xfrm>
              <a:prstGeom prst="rect">
                <a:avLst/>
              </a:prstGeom>
              <a:noFill/>
            </p:spPr>
            <p:txBody>
              <a:bodyPr wrap="square" rtlCol="0">
                <a:spAutoFit/>
              </a:bodyPr>
              <a:lstStyle/>
              <a:p>
                <a:r>
                  <a:rPr lang="en-US" sz="2800" b="1" u="sng" dirty="0">
                    <a:solidFill>
                      <a:schemeClr val="tx1"/>
                    </a:solidFill>
                  </a:rPr>
                  <a:t>QMA verifier, on input </a:t>
                </a:r>
                <a14:m>
                  <m:oMath xmlns:m="http://schemas.openxmlformats.org/officeDocument/2006/math">
                    <m:r>
                      <a:rPr lang="en-US" sz="2800" b="0" i="1" u="sng" smtClean="0">
                        <a:solidFill>
                          <a:schemeClr val="tx1"/>
                        </a:solidFill>
                        <a:latin typeface="Cambria Math" panose="02040503050406030204" pitchFamily="18" charset="0"/>
                      </a:rPr>
                      <m:t>|</m:t>
                    </m:r>
                    <m:r>
                      <a:rPr lang="en-US" sz="2800" b="0" i="1" u="sng" smtClean="0">
                        <a:solidFill>
                          <a:schemeClr val="tx1"/>
                        </a:solidFill>
                        <a:latin typeface="Cambria Math" panose="02040503050406030204" pitchFamily="18" charset="0"/>
                      </a:rPr>
                      <m:t>𝜓</m:t>
                    </m:r>
                    <m:r>
                      <a:rPr lang="en-US" sz="2800" b="0" i="1" u="sng" smtClean="0">
                        <a:solidFill>
                          <a:schemeClr val="tx1"/>
                        </a:solidFill>
                        <a:latin typeface="Cambria Math" panose="02040503050406030204" pitchFamily="18" charset="0"/>
                      </a:rPr>
                      <m:t>⟩</m:t>
                    </m:r>
                  </m:oMath>
                </a14:m>
                <a:endParaRPr lang="en-US" sz="2800" b="1" u="sng" dirty="0">
                  <a:solidFill>
                    <a:schemeClr val="tx1"/>
                  </a:solidFill>
                </a:endParaRPr>
              </a:p>
            </p:txBody>
          </p:sp>
        </mc:Choice>
        <mc:Fallback xmlns="">
          <p:sp>
            <p:nvSpPr>
              <p:cNvPr id="5" name="TextBox 4">
                <a:extLst>
                  <a:ext uri="{FF2B5EF4-FFF2-40B4-BE49-F238E27FC236}">
                    <a16:creationId xmlns:a16="http://schemas.microsoft.com/office/drawing/2014/main" id="{AC417B1D-63B5-842D-7869-3A353754353A}"/>
                  </a:ext>
                </a:extLst>
              </p:cNvPr>
              <p:cNvSpPr txBox="1">
                <a:spLocks noRot="1" noChangeAspect="1" noMove="1" noResize="1" noEditPoints="1" noAdjustHandles="1" noChangeArrowheads="1" noChangeShapeType="1" noTextEdit="1"/>
              </p:cNvSpPr>
              <p:nvPr/>
            </p:nvSpPr>
            <p:spPr>
              <a:xfrm>
                <a:off x="933155" y="3179840"/>
                <a:ext cx="10162735" cy="523220"/>
              </a:xfrm>
              <a:prstGeom prst="rect">
                <a:avLst/>
              </a:prstGeom>
              <a:blipFill>
                <a:blip r:embed="rId3"/>
                <a:stretch>
                  <a:fillRect l="-1248" t="-11905" b="-309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0B3D5249-AC13-3314-9A2F-2916CFD33FF5}"/>
                  </a:ext>
                </a:extLst>
              </p:cNvPr>
              <p:cNvSpPr txBox="1">
                <a:spLocks/>
              </p:cNvSpPr>
              <p:nvPr/>
            </p:nvSpPr>
            <p:spPr>
              <a:xfrm>
                <a:off x="675249" y="1716836"/>
                <a:ext cx="11113170" cy="12339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d>
                        <m:dPr>
                          <m:begChr m:val="|"/>
                          <m:endChr m:val="⟩"/>
                          <m:ctrlPr>
                            <a:rPr lang="en-US" sz="2400" b="0" i="1" smtClean="0">
                              <a:solidFill>
                                <a:schemeClr val="tx1"/>
                              </a:solidFill>
                              <a:latin typeface="Cambria Math" panose="02040503050406030204" pitchFamily="18" charset="0"/>
                            </a:rPr>
                          </m:ctrlPr>
                        </m:dPr>
                        <m:e>
                          <m:r>
                            <a:rPr lang="en-US" sz="2400" b="0" i="1" smtClean="0">
                              <a:solidFill>
                                <a:schemeClr val="tx1"/>
                              </a:solidFill>
                              <a:latin typeface="Cambria Math" panose="02040503050406030204" pitchFamily="18" charset="0"/>
                            </a:rPr>
                            <m:t>𝜓</m:t>
                          </m:r>
                        </m:e>
                      </m:d>
                      <m:r>
                        <a:rPr lang="en-US" sz="2400" b="0" i="1" smtClean="0">
                          <a:solidFill>
                            <a:schemeClr val="tx1"/>
                          </a:solidFill>
                          <a:latin typeface="Cambria Math" panose="02040503050406030204" pitchFamily="18" charset="0"/>
                        </a:rPr>
                        <m:t>=</m:t>
                      </m:r>
                      <m:f>
                        <m:fPr>
                          <m:ctrlPr>
                            <a:rPr lang="en-US" sz="2400" b="0" i="1" smtClean="0">
                              <a:solidFill>
                                <a:schemeClr val="tx1"/>
                              </a:solidFill>
                              <a:latin typeface="Cambria Math" panose="02040503050406030204" pitchFamily="18" charset="0"/>
                            </a:rPr>
                          </m:ctrlPr>
                        </m:fPr>
                        <m:num>
                          <m:r>
                            <a:rPr lang="en-US" sz="2400" b="0" i="1" smtClean="0">
                              <a:solidFill>
                                <a:schemeClr val="tx1"/>
                              </a:solidFill>
                              <a:latin typeface="Cambria Math" panose="02040503050406030204" pitchFamily="18" charset="0"/>
                            </a:rPr>
                            <m:t>1</m:t>
                          </m:r>
                        </m:num>
                        <m:den>
                          <m:rad>
                            <m:radPr>
                              <m:degHide m:val="on"/>
                              <m:ctrlPr>
                                <a:rPr lang="en-US" sz="2400" b="0" i="1" smtClean="0">
                                  <a:solidFill>
                                    <a:schemeClr val="tx1"/>
                                  </a:solidFill>
                                  <a:latin typeface="Cambria Math" panose="02040503050406030204" pitchFamily="18" charset="0"/>
                                </a:rPr>
                              </m:ctrlPr>
                            </m:radPr>
                            <m:deg/>
                            <m:e>
                              <m:r>
                                <a:rPr lang="en-US" sz="2400" b="0" i="1" smtClean="0">
                                  <a:solidFill>
                                    <a:schemeClr val="tx1"/>
                                  </a:solidFill>
                                  <a:latin typeface="Cambria Math" panose="02040503050406030204" pitchFamily="18" charset="0"/>
                                </a:rPr>
                                <m:t>𝑁</m:t>
                              </m:r>
                            </m:e>
                          </m:rad>
                        </m:den>
                      </m:f>
                      <m:d>
                        <m:dPr>
                          <m:ctrlPr>
                            <a:rPr lang="en-US" sz="2400" b="0" i="1" smtClean="0">
                              <a:solidFill>
                                <a:schemeClr val="tx1"/>
                              </a:solidFill>
                              <a:latin typeface="Cambria Math" panose="02040503050406030204" pitchFamily="18" charset="0"/>
                            </a:rPr>
                          </m:ctrlPr>
                        </m:dPr>
                        <m:e>
                          <m:nary>
                            <m:naryPr>
                              <m:chr m:val="∑"/>
                              <m:supHide m:val="on"/>
                              <m:ctrlPr>
                                <a:rPr lang="en-US" sz="2400" i="1">
                                  <a:latin typeface="Cambria Math" panose="02040503050406030204" pitchFamily="18" charset="0"/>
                                </a:rPr>
                              </m:ctrlPr>
                            </m:naryPr>
                            <m:sub>
                              <m:r>
                                <m:rPr>
                                  <m:brk m:alnAt="7"/>
                                </m:rPr>
                                <a:rPr lang="en-US" sz="2400" i="1">
                                  <a:latin typeface="Cambria Math" panose="02040503050406030204" pitchFamily="18" charset="0"/>
                                </a:rPr>
                                <m:t>𝑥</m:t>
                              </m:r>
                              <m:r>
                                <a:rPr lang="en-US" sz="2400" i="1">
                                  <a:latin typeface="Cambria Math" panose="02040503050406030204" pitchFamily="18" charset="0"/>
                                </a:rPr>
                                <m:t>∈</m:t>
                              </m:r>
                              <m:r>
                                <a:rPr lang="en-US" sz="2400" i="1">
                                  <a:latin typeface="Cambria Math" panose="02040503050406030204" pitchFamily="18" charset="0"/>
                                </a:rPr>
                                <m:t>𝑆</m:t>
                              </m:r>
                            </m:sub>
                            <m:sup/>
                            <m:e>
                              <m:r>
                                <a:rPr lang="en-US" sz="2400" i="1">
                                  <a:latin typeface="Cambria Math" panose="02040503050406030204" pitchFamily="18" charset="0"/>
                                </a:rPr>
                                <m:t>|</m:t>
                              </m:r>
                              <m:r>
                                <a:rPr lang="en-US" sz="2400" i="1">
                                  <a:latin typeface="Cambria Math" panose="02040503050406030204" pitchFamily="18" charset="0"/>
                                </a:rPr>
                                <m:t>𝑥</m:t>
                              </m:r>
                              <m:r>
                                <a:rPr lang="en-US" sz="2400" i="1">
                                  <a:latin typeface="Cambria Math" panose="02040503050406030204" pitchFamily="18" charset="0"/>
                                </a:rPr>
                                <m:t>⟩</m:t>
                              </m:r>
                            </m:e>
                          </m:nary>
                          <m:r>
                            <a:rPr lang="en-US" sz="2400" i="1">
                              <a:latin typeface="Cambria Math" panose="02040503050406030204" pitchFamily="18" charset="0"/>
                            </a:rPr>
                            <m:t>−</m:t>
                          </m:r>
                          <m:nary>
                            <m:naryPr>
                              <m:chr m:val="∑"/>
                              <m:supHide m:val="on"/>
                              <m:ctrlPr>
                                <a:rPr lang="en-US" sz="2400" i="1">
                                  <a:latin typeface="Cambria Math" panose="02040503050406030204" pitchFamily="18" charset="0"/>
                                </a:rPr>
                              </m:ctrlPr>
                            </m:naryPr>
                            <m:sub>
                              <m:r>
                                <m:rPr>
                                  <m:brk m:alnAt="7"/>
                                </m:rPr>
                                <a:rPr lang="en-US" sz="2400" i="1">
                                  <a:latin typeface="Cambria Math" panose="02040503050406030204" pitchFamily="18" charset="0"/>
                                </a:rPr>
                                <m:t>𝑥</m:t>
                              </m:r>
                              <m:r>
                                <a:rPr lang="en-US" sz="2400" b="0" i="1" smtClean="0">
                                  <a:latin typeface="Cambria Math" panose="02040503050406030204" pitchFamily="18" charset="0"/>
                                </a:rPr>
                                <m:t>∉</m:t>
                              </m:r>
                              <m:r>
                                <a:rPr lang="en-US" sz="2400" i="1">
                                  <a:latin typeface="Cambria Math" panose="02040503050406030204" pitchFamily="18" charset="0"/>
                                </a:rPr>
                                <m:t>𝑆</m:t>
                              </m:r>
                            </m:sub>
                            <m:sup/>
                            <m:e>
                              <m:r>
                                <a:rPr lang="en-US" sz="2400" i="1">
                                  <a:latin typeface="Cambria Math" panose="02040503050406030204" pitchFamily="18" charset="0"/>
                                </a:rPr>
                                <m:t>|</m:t>
                              </m:r>
                              <m:r>
                                <a:rPr lang="en-US" sz="2400" i="1">
                                  <a:latin typeface="Cambria Math" panose="02040503050406030204" pitchFamily="18" charset="0"/>
                                </a:rPr>
                                <m:t>𝑥</m:t>
                              </m:r>
                              <m:r>
                                <a:rPr lang="en-US" sz="2400" i="1">
                                  <a:latin typeface="Cambria Math" panose="02040503050406030204" pitchFamily="18" charset="0"/>
                                </a:rPr>
                                <m:t>⟩</m:t>
                              </m:r>
                            </m:e>
                          </m:nary>
                        </m:e>
                      </m:d>
                    </m:oMath>
                  </m:oMathPara>
                </a14:m>
                <a:endParaRPr lang="en-US" sz="2400" dirty="0">
                  <a:solidFill>
                    <a:schemeClr val="tx1"/>
                  </a:solidFill>
                </a:endParaRPr>
              </a:p>
            </p:txBody>
          </p:sp>
        </mc:Choice>
        <mc:Fallback xmlns="">
          <p:sp>
            <p:nvSpPr>
              <p:cNvPr id="6" name="Content Placeholder 2">
                <a:extLst>
                  <a:ext uri="{FF2B5EF4-FFF2-40B4-BE49-F238E27FC236}">
                    <a16:creationId xmlns:a16="http://schemas.microsoft.com/office/drawing/2014/main" id="{0B3D5249-AC13-3314-9A2F-2916CFD33FF5}"/>
                  </a:ext>
                </a:extLst>
              </p:cNvPr>
              <p:cNvSpPr txBox="1">
                <a:spLocks noRot="1" noChangeAspect="1" noMove="1" noResize="1" noEditPoints="1" noAdjustHandles="1" noChangeArrowheads="1" noChangeShapeType="1" noTextEdit="1"/>
              </p:cNvSpPr>
              <p:nvPr/>
            </p:nvSpPr>
            <p:spPr>
              <a:xfrm>
                <a:off x="675249" y="1716836"/>
                <a:ext cx="11113170" cy="1233914"/>
              </a:xfrm>
              <a:prstGeom prst="rect">
                <a:avLst/>
              </a:prstGeom>
              <a:blipFill>
                <a:blip r:embed="rId4"/>
                <a:stretch>
                  <a:fillRect t="-104082" b="-126531"/>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DDD48C76-BC97-8988-8CD7-527ECE01144D}"/>
              </a:ext>
            </a:extLst>
          </p:cNvPr>
          <p:cNvSpPr txBox="1"/>
          <p:nvPr/>
        </p:nvSpPr>
        <p:spPr>
          <a:xfrm>
            <a:off x="839682" y="1966831"/>
            <a:ext cx="3449053" cy="461665"/>
          </a:xfrm>
          <a:prstGeom prst="rect">
            <a:avLst/>
          </a:prstGeom>
          <a:noFill/>
        </p:spPr>
        <p:txBody>
          <a:bodyPr wrap="square">
            <a:spAutoFit/>
          </a:bodyPr>
          <a:lstStyle/>
          <a:p>
            <a:pPr marL="0" indent="0">
              <a:buNone/>
            </a:pPr>
            <a:r>
              <a:rPr lang="en-US" sz="2400" dirty="0"/>
              <a:t>Intended quantum proof: </a:t>
            </a:r>
          </a:p>
        </p:txBody>
      </p:sp>
      <mc:AlternateContent xmlns:mc="http://schemas.openxmlformats.org/markup-compatibility/2006" xmlns:a14="http://schemas.microsoft.com/office/drawing/2010/main">
        <mc:Choice Requires="a14">
          <p:sp>
            <p:nvSpPr>
              <p:cNvPr id="8" name="Rounded Rectangular Callout 7">
                <a:extLst>
                  <a:ext uri="{FF2B5EF4-FFF2-40B4-BE49-F238E27FC236}">
                    <a16:creationId xmlns:a16="http://schemas.microsoft.com/office/drawing/2014/main" id="{35F905A4-CB3E-FCD5-DE2B-7053D6288FF8}"/>
                  </a:ext>
                </a:extLst>
              </p:cNvPr>
              <p:cNvSpPr/>
              <p:nvPr/>
            </p:nvSpPr>
            <p:spPr>
              <a:xfrm>
                <a:off x="1096110" y="5742363"/>
                <a:ext cx="4181743" cy="899781"/>
              </a:xfrm>
              <a:prstGeom prst="wedgeRoundRectCallout">
                <a:avLst>
                  <a:gd name="adj1" fmla="val -28790"/>
                  <a:gd name="adj2" fmla="val -65391"/>
                  <a:gd name="adj3" fmla="val 16667"/>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dirty="0">
                    <a:solidFill>
                      <a:schemeClr val="bg1"/>
                    </a:solidFill>
                  </a:rPr>
                  <a:t>Checks not many edges cross the cut specified by </a:t>
                </a:r>
                <a14:m>
                  <m:oMath xmlns:m="http://schemas.openxmlformats.org/officeDocument/2006/math">
                    <m:r>
                      <a:rPr lang="en-US" sz="2400" b="0" i="1" smtClean="0">
                        <a:solidFill>
                          <a:schemeClr val="bg1"/>
                        </a:solidFill>
                        <a:latin typeface="Cambria Math" panose="02040503050406030204" pitchFamily="18" charset="0"/>
                      </a:rPr>
                      <m:t>|</m:t>
                    </m:r>
                    <m:r>
                      <a:rPr lang="en-US" sz="2400" b="0" i="1" smtClean="0">
                        <a:solidFill>
                          <a:schemeClr val="bg1"/>
                        </a:solidFill>
                        <a:latin typeface="Cambria Math" panose="02040503050406030204" pitchFamily="18" charset="0"/>
                      </a:rPr>
                      <m:t>𝜓</m:t>
                    </m:r>
                    <m:r>
                      <a:rPr lang="en-US" sz="2400" b="0" i="1" smtClean="0">
                        <a:solidFill>
                          <a:schemeClr val="bg1"/>
                        </a:solidFill>
                        <a:latin typeface="Cambria Math" panose="02040503050406030204" pitchFamily="18" charset="0"/>
                      </a:rPr>
                      <m:t>⟩</m:t>
                    </m:r>
                  </m:oMath>
                </a14:m>
                <a:r>
                  <a:rPr lang="en-US" sz="2400" dirty="0">
                    <a:solidFill>
                      <a:schemeClr val="bg1"/>
                    </a:solidFill>
                  </a:rPr>
                  <a:t>.</a:t>
                </a:r>
              </a:p>
            </p:txBody>
          </p:sp>
        </mc:Choice>
        <mc:Fallback xmlns="">
          <p:sp>
            <p:nvSpPr>
              <p:cNvPr id="8" name="Rounded Rectangular Callout 7">
                <a:extLst>
                  <a:ext uri="{FF2B5EF4-FFF2-40B4-BE49-F238E27FC236}">
                    <a16:creationId xmlns:a16="http://schemas.microsoft.com/office/drawing/2014/main" id="{35F905A4-CB3E-FCD5-DE2B-7053D6288FF8}"/>
                  </a:ext>
                </a:extLst>
              </p:cNvPr>
              <p:cNvSpPr>
                <a:spLocks noRot="1" noChangeAspect="1" noMove="1" noResize="1" noEditPoints="1" noAdjustHandles="1" noChangeArrowheads="1" noChangeShapeType="1" noTextEdit="1"/>
              </p:cNvSpPr>
              <p:nvPr/>
            </p:nvSpPr>
            <p:spPr>
              <a:xfrm>
                <a:off x="1096110" y="5742363"/>
                <a:ext cx="4181743" cy="899781"/>
              </a:xfrm>
              <a:prstGeom prst="wedgeRoundRectCallout">
                <a:avLst>
                  <a:gd name="adj1" fmla="val -28790"/>
                  <a:gd name="adj2" fmla="val -65391"/>
                  <a:gd name="adj3" fmla="val 16667"/>
                </a:avLst>
              </a:prstGeom>
              <a:blipFill>
                <a:blip r:embed="rId5"/>
                <a:stretch>
                  <a:fillRect l="-904" b="-9524"/>
                </a:stretch>
              </a:blipFill>
            </p:spPr>
            <p:txBody>
              <a:bodyPr/>
              <a:lstStyle/>
              <a:p>
                <a:r>
                  <a:rPr lang="en-US">
                    <a:noFill/>
                  </a:rPr>
                  <a:t> </a:t>
                </a:r>
              </a:p>
            </p:txBody>
          </p:sp>
        </mc:Fallback>
      </mc:AlternateContent>
    </p:spTree>
    <p:extLst>
      <p:ext uri="{BB962C8B-B14F-4D97-AF65-F5344CB8AC3E}">
        <p14:creationId xmlns:p14="http://schemas.microsoft.com/office/powerpoint/2010/main" val="2743103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00521-715D-AD05-9FC3-08685312A483}"/>
              </a:ext>
            </a:extLst>
          </p:cNvPr>
          <p:cNvSpPr>
            <a:spLocks noGrp="1"/>
          </p:cNvSpPr>
          <p:nvPr>
            <p:ph type="title"/>
          </p:nvPr>
        </p:nvSpPr>
        <p:spPr/>
        <p:txBody>
          <a:bodyPr/>
          <a:lstStyle/>
          <a:p>
            <a:r>
              <a:rPr lang="en-US" dirty="0"/>
              <a:t>QCMA lower bound for </a:t>
            </a:r>
            <a:r>
              <a:rPr lang="en-US" dirty="0">
                <a:solidFill>
                  <a:srgbClr val="FFC000"/>
                </a:solidFill>
                <a:latin typeface="American Typewriter" panose="02090604020004020304" pitchFamily="18" charset="77"/>
              </a:rPr>
              <a:t>Components</a:t>
            </a:r>
            <a:endParaRPr lang="en-US" dirty="0">
              <a:latin typeface="American Typewriter" panose="02090604020004020304" pitchFamily="18" charset="77"/>
            </a:endParaRPr>
          </a:p>
        </p:txBody>
      </p:sp>
      <p:sp>
        <p:nvSpPr>
          <p:cNvPr id="4" name="Rounded Rectangle 3">
            <a:extLst>
              <a:ext uri="{FF2B5EF4-FFF2-40B4-BE49-F238E27FC236}">
                <a16:creationId xmlns:a16="http://schemas.microsoft.com/office/drawing/2014/main" id="{F47FC8F4-D2CE-9269-2CC6-F33E9D9411E9}"/>
              </a:ext>
            </a:extLst>
          </p:cNvPr>
          <p:cNvSpPr/>
          <p:nvPr/>
        </p:nvSpPr>
        <p:spPr>
          <a:xfrm>
            <a:off x="675249" y="1940760"/>
            <a:ext cx="10678551" cy="2182062"/>
          </a:xfrm>
          <a:prstGeom prst="roundRect">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F18A6317-7E11-D544-C63F-7B9C159FDB53}"/>
                  </a:ext>
                </a:extLst>
              </p:cNvPr>
              <p:cNvSpPr txBox="1">
                <a:spLocks/>
              </p:cNvSpPr>
              <p:nvPr/>
            </p:nvSpPr>
            <p:spPr>
              <a:xfrm>
                <a:off x="933155" y="2791934"/>
                <a:ext cx="10162735" cy="17757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chemeClr val="tx1"/>
                    </a:solidFill>
                  </a:rPr>
                  <a:t>Assuming a </a:t>
                </a:r>
                <a:r>
                  <a:rPr lang="en-US" sz="2400" b="1" dirty="0">
                    <a:solidFill>
                      <a:srgbClr val="FFFF00"/>
                    </a:solidFill>
                  </a:rPr>
                  <a:t>quantum </a:t>
                </a:r>
                <a:r>
                  <a:rPr lang="en-US" sz="2400" b="1" dirty="0" err="1">
                    <a:solidFill>
                      <a:srgbClr val="FFFF00"/>
                    </a:solidFill>
                  </a:rPr>
                  <a:t>pseudorandomness</a:t>
                </a:r>
                <a:r>
                  <a:rPr lang="en-US" sz="2400" b="1" dirty="0">
                    <a:solidFill>
                      <a:srgbClr val="FFFF00"/>
                    </a:solidFill>
                  </a:rPr>
                  <a:t> conjecture</a:t>
                </a:r>
                <a:r>
                  <a:rPr lang="en-US" sz="2400" dirty="0">
                    <a:solidFill>
                      <a:schemeClr val="tx1"/>
                    </a:solidFill>
                  </a:rPr>
                  <a:t>, any QCMA protocol for </a:t>
                </a:r>
                <a:r>
                  <a:rPr lang="en-US" sz="2400" dirty="0">
                    <a:solidFill>
                      <a:srgbClr val="FFC000"/>
                    </a:solidFill>
                    <a:latin typeface="American Typewriter" panose="02090604020004020304" pitchFamily="18" charset="77"/>
                  </a:rPr>
                  <a:t>Components</a:t>
                </a:r>
                <a:r>
                  <a:rPr lang="en-US" sz="2400" dirty="0">
                    <a:solidFill>
                      <a:schemeClr val="tx1"/>
                    </a:solidFill>
                  </a:rPr>
                  <a:t> must either make </a:t>
                </a:r>
                <a14:m>
                  <m:oMath xmlns:m="http://schemas.openxmlformats.org/officeDocument/2006/math">
                    <m:sSup>
                      <m:sSupPr>
                        <m:ctrlPr>
                          <a:rPr lang="en-US" sz="2400" b="0" i="1" smtClean="0">
                            <a:solidFill>
                              <a:schemeClr val="tx1"/>
                            </a:solidFill>
                            <a:latin typeface="Cambria Math" panose="02040503050406030204" pitchFamily="18" charset="0"/>
                          </a:rPr>
                        </m:ctrlPr>
                      </m:sSupPr>
                      <m:e>
                        <m:r>
                          <a:rPr lang="en-US" sz="2400" b="0" i="1" smtClean="0">
                            <a:solidFill>
                              <a:schemeClr val="tx1"/>
                            </a:solidFill>
                            <a:latin typeface="Cambria Math" panose="02040503050406030204" pitchFamily="18" charset="0"/>
                          </a:rPr>
                          <m:t>𝑁</m:t>
                        </m:r>
                      </m:e>
                      <m:sup>
                        <m:r>
                          <m:rPr>
                            <m:sty m:val="p"/>
                          </m:rPr>
                          <a:rPr lang="en-US" sz="2400" b="0" i="0" smtClean="0">
                            <a:solidFill>
                              <a:schemeClr val="tx1"/>
                            </a:solidFill>
                            <a:latin typeface="Cambria Math" panose="02040503050406030204" pitchFamily="18" charset="0"/>
                          </a:rPr>
                          <m:t>Ω</m:t>
                        </m:r>
                        <m:r>
                          <a:rPr lang="en-US" sz="2400" b="0" i="1" smtClean="0">
                            <a:solidFill>
                              <a:schemeClr val="tx1"/>
                            </a:solidFill>
                            <a:latin typeface="Cambria Math" panose="02040503050406030204" pitchFamily="18" charset="0"/>
                          </a:rPr>
                          <m:t>(1)</m:t>
                        </m:r>
                      </m:sup>
                    </m:sSup>
                  </m:oMath>
                </a14:m>
                <a:r>
                  <a:rPr lang="en-US" sz="2400" dirty="0">
                    <a:solidFill>
                      <a:schemeClr val="tx1"/>
                    </a:solidFill>
                  </a:rPr>
                  <a:t> queries to the graph oracle </a:t>
                </a:r>
                <a14:m>
                  <m:oMath xmlns:m="http://schemas.openxmlformats.org/officeDocument/2006/math">
                    <m:r>
                      <a:rPr lang="en-US" sz="2400" b="0" i="1" smtClean="0">
                        <a:solidFill>
                          <a:schemeClr val="tx1"/>
                        </a:solidFill>
                        <a:latin typeface="Cambria Math" panose="02040503050406030204" pitchFamily="18" charset="0"/>
                      </a:rPr>
                      <m:t>𝐹</m:t>
                    </m:r>
                  </m:oMath>
                </a14:m>
                <a:r>
                  <a:rPr lang="en-US" sz="2400" dirty="0">
                    <a:solidFill>
                      <a:schemeClr val="tx1"/>
                    </a:solidFill>
                  </a:rPr>
                  <a:t>, </a:t>
                </a:r>
                <a:br>
                  <a:rPr lang="en-US" sz="2400" dirty="0">
                    <a:solidFill>
                      <a:schemeClr val="tx1"/>
                    </a:solidFill>
                  </a:rPr>
                </a:br>
                <a:r>
                  <a:rPr lang="en-US" sz="2400" dirty="0">
                    <a:solidFill>
                      <a:schemeClr val="tx1"/>
                    </a:solidFill>
                  </a:rPr>
                  <a:t>or receive a classical witness of length </a:t>
                </a:r>
                <a14:m>
                  <m:oMath xmlns:m="http://schemas.openxmlformats.org/officeDocument/2006/math">
                    <m:sSup>
                      <m:sSupPr>
                        <m:ctrlPr>
                          <a:rPr lang="en-US" sz="2400" b="0" i="1" smtClean="0">
                            <a:solidFill>
                              <a:schemeClr val="tx1"/>
                            </a:solidFill>
                            <a:latin typeface="Cambria Math" panose="02040503050406030204" pitchFamily="18" charset="0"/>
                          </a:rPr>
                        </m:ctrlPr>
                      </m:sSupPr>
                      <m:e>
                        <m:r>
                          <a:rPr lang="en-US" sz="2400" b="0" i="1" smtClean="0">
                            <a:solidFill>
                              <a:schemeClr val="tx1"/>
                            </a:solidFill>
                            <a:latin typeface="Cambria Math" panose="02040503050406030204" pitchFamily="18" charset="0"/>
                          </a:rPr>
                          <m:t>𝑁</m:t>
                        </m:r>
                      </m:e>
                      <m:sup>
                        <m:r>
                          <m:rPr>
                            <m:sty m:val="p"/>
                          </m:rPr>
                          <a:rPr lang="en-US" sz="2400" b="0" i="0" smtClean="0">
                            <a:solidFill>
                              <a:schemeClr val="tx1"/>
                            </a:solidFill>
                            <a:latin typeface="Cambria Math" panose="02040503050406030204" pitchFamily="18" charset="0"/>
                          </a:rPr>
                          <m:t>Ω</m:t>
                        </m:r>
                        <m:d>
                          <m:dPr>
                            <m:ctrlPr>
                              <a:rPr lang="en-US" sz="2400" b="0" i="1" smtClean="0">
                                <a:solidFill>
                                  <a:schemeClr val="tx1"/>
                                </a:solidFill>
                                <a:latin typeface="Cambria Math" panose="02040503050406030204" pitchFamily="18" charset="0"/>
                              </a:rPr>
                            </m:ctrlPr>
                          </m:dPr>
                          <m:e>
                            <m:r>
                              <a:rPr lang="en-US" sz="2400" b="0" i="1" smtClean="0">
                                <a:solidFill>
                                  <a:schemeClr val="tx1"/>
                                </a:solidFill>
                                <a:latin typeface="Cambria Math" panose="02040503050406030204" pitchFamily="18" charset="0"/>
                              </a:rPr>
                              <m:t>1</m:t>
                            </m:r>
                          </m:e>
                        </m:d>
                      </m:sup>
                    </m:sSup>
                  </m:oMath>
                </a14:m>
                <a:r>
                  <a:rPr lang="en-US" sz="2400" dirty="0">
                    <a:solidFill>
                      <a:schemeClr val="tx1"/>
                    </a:solidFill>
                  </a:rPr>
                  <a:t>.</a:t>
                </a:r>
              </a:p>
            </p:txBody>
          </p:sp>
        </mc:Choice>
        <mc:Fallback xmlns="">
          <p:sp>
            <p:nvSpPr>
              <p:cNvPr id="5" name="Content Placeholder 2">
                <a:extLst>
                  <a:ext uri="{FF2B5EF4-FFF2-40B4-BE49-F238E27FC236}">
                    <a16:creationId xmlns:a16="http://schemas.microsoft.com/office/drawing/2014/main" id="{F18A6317-7E11-D544-C63F-7B9C159FDB53}"/>
                  </a:ext>
                </a:extLst>
              </p:cNvPr>
              <p:cNvSpPr txBox="1">
                <a:spLocks noRot="1" noChangeAspect="1" noMove="1" noResize="1" noEditPoints="1" noAdjustHandles="1" noChangeArrowheads="1" noChangeShapeType="1" noTextEdit="1"/>
              </p:cNvSpPr>
              <p:nvPr/>
            </p:nvSpPr>
            <p:spPr>
              <a:xfrm>
                <a:off x="933155" y="2791934"/>
                <a:ext cx="10162735" cy="1775704"/>
              </a:xfrm>
              <a:prstGeom prst="rect">
                <a:avLst/>
              </a:prstGeom>
              <a:blipFill>
                <a:blip r:embed="rId2"/>
                <a:stretch>
                  <a:fillRect l="-999" t="-4255" r="-1623"/>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387633BD-EF27-3628-9947-9C3AD35AF478}"/>
              </a:ext>
            </a:extLst>
          </p:cNvPr>
          <p:cNvSpPr txBox="1"/>
          <p:nvPr/>
        </p:nvSpPr>
        <p:spPr>
          <a:xfrm>
            <a:off x="933155" y="2137102"/>
            <a:ext cx="10162735" cy="584775"/>
          </a:xfrm>
          <a:prstGeom prst="rect">
            <a:avLst/>
          </a:prstGeom>
          <a:noFill/>
        </p:spPr>
        <p:txBody>
          <a:bodyPr wrap="square" rtlCol="0">
            <a:spAutoFit/>
          </a:bodyPr>
          <a:lstStyle/>
          <a:p>
            <a:r>
              <a:rPr lang="en-US" sz="3200" b="1" u="sng" dirty="0"/>
              <a:t>Main Theorem</a:t>
            </a:r>
            <a:r>
              <a:rPr lang="en-US" sz="2800" b="1" dirty="0"/>
              <a:t> </a:t>
            </a:r>
            <a:r>
              <a:rPr lang="en-US" sz="2000" dirty="0"/>
              <a:t>(Liu, </a:t>
            </a:r>
            <a:r>
              <a:rPr lang="en-US" sz="2000" dirty="0" err="1"/>
              <a:t>Mutreja</a:t>
            </a:r>
            <a:r>
              <a:rPr lang="en-US" sz="2000" dirty="0"/>
              <a:t>, Y.)</a:t>
            </a:r>
            <a:endParaRPr lang="en-US" sz="2400"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060D25F-570D-9533-4C81-B44674AD0622}"/>
                  </a:ext>
                </a:extLst>
              </p:cNvPr>
              <p:cNvSpPr txBox="1"/>
              <p:nvPr/>
            </p:nvSpPr>
            <p:spPr>
              <a:xfrm>
                <a:off x="675245" y="4529972"/>
                <a:ext cx="10281513" cy="461665"/>
              </a:xfrm>
              <a:prstGeom prst="rect">
                <a:avLst/>
              </a:prstGeom>
              <a:noFill/>
            </p:spPr>
            <p:txBody>
              <a:bodyPr wrap="square">
                <a:spAutoFit/>
              </a:bodyPr>
              <a:lstStyle/>
              <a:p>
                <a:pPr marL="0" indent="0">
                  <a:buNone/>
                </a:pPr>
                <a:r>
                  <a:rPr lang="en-US" sz="2400" dirty="0"/>
                  <a:t>In contrast: QMA verifier makes 1 query and receives </a:t>
                </a:r>
                <a14:m>
                  <m:oMath xmlns:m="http://schemas.openxmlformats.org/officeDocument/2006/math">
                    <m:r>
                      <a:rPr lang="en-US" sz="2400" b="0" i="1" smtClean="0">
                        <a:solidFill>
                          <a:schemeClr val="tx1"/>
                        </a:solidFill>
                        <a:latin typeface="Cambria Math" panose="02040503050406030204" pitchFamily="18" charset="0"/>
                      </a:rPr>
                      <m:t>𝑂</m:t>
                    </m:r>
                    <m:r>
                      <a:rPr lang="en-US" sz="2400" b="0" i="1" smtClean="0">
                        <a:solidFill>
                          <a:schemeClr val="tx1"/>
                        </a:solidFill>
                        <a:latin typeface="Cambria Math" panose="02040503050406030204" pitchFamily="18" charset="0"/>
                      </a:rPr>
                      <m:t>(</m:t>
                    </m:r>
                    <m:func>
                      <m:funcPr>
                        <m:ctrlPr>
                          <a:rPr lang="en-US" sz="2400" b="0" i="1" smtClean="0">
                            <a:solidFill>
                              <a:schemeClr val="tx1"/>
                            </a:solidFill>
                            <a:latin typeface="Cambria Math" panose="02040503050406030204" pitchFamily="18" charset="0"/>
                          </a:rPr>
                        </m:ctrlPr>
                      </m:funcPr>
                      <m:fName>
                        <m:r>
                          <m:rPr>
                            <m:sty m:val="p"/>
                          </m:rPr>
                          <a:rPr lang="en-US" sz="2400" b="0" i="0" smtClean="0">
                            <a:solidFill>
                              <a:schemeClr val="tx1"/>
                            </a:solidFill>
                            <a:latin typeface="Cambria Math" panose="02040503050406030204" pitchFamily="18" charset="0"/>
                          </a:rPr>
                          <m:t>log</m:t>
                        </m:r>
                      </m:fName>
                      <m:e>
                        <m:r>
                          <a:rPr lang="en-US" sz="2400" b="0" i="1" smtClean="0">
                            <a:solidFill>
                              <a:schemeClr val="tx1"/>
                            </a:solidFill>
                            <a:latin typeface="Cambria Math" panose="02040503050406030204" pitchFamily="18" charset="0"/>
                          </a:rPr>
                          <m:t>𝑁</m:t>
                        </m:r>
                        <m:r>
                          <a:rPr lang="en-US" sz="2400" b="0" i="1" smtClean="0">
                            <a:solidFill>
                              <a:schemeClr val="tx1"/>
                            </a:solidFill>
                            <a:latin typeface="Cambria Math" panose="02040503050406030204" pitchFamily="18" charset="0"/>
                          </a:rPr>
                          <m:t>)</m:t>
                        </m:r>
                      </m:e>
                    </m:func>
                  </m:oMath>
                </a14:m>
                <a:r>
                  <a:rPr lang="en-US" sz="2400" dirty="0"/>
                  <a:t>-qubit witness.</a:t>
                </a:r>
              </a:p>
            </p:txBody>
          </p:sp>
        </mc:Choice>
        <mc:Fallback xmlns="">
          <p:sp>
            <p:nvSpPr>
              <p:cNvPr id="7" name="TextBox 6">
                <a:extLst>
                  <a:ext uri="{FF2B5EF4-FFF2-40B4-BE49-F238E27FC236}">
                    <a16:creationId xmlns:a16="http://schemas.microsoft.com/office/drawing/2014/main" id="{0060D25F-570D-9533-4C81-B44674AD0622}"/>
                  </a:ext>
                </a:extLst>
              </p:cNvPr>
              <p:cNvSpPr txBox="1">
                <a:spLocks noRot="1" noChangeAspect="1" noMove="1" noResize="1" noEditPoints="1" noAdjustHandles="1" noChangeArrowheads="1" noChangeShapeType="1" noTextEdit="1"/>
              </p:cNvSpPr>
              <p:nvPr/>
            </p:nvSpPr>
            <p:spPr>
              <a:xfrm>
                <a:off x="675245" y="4529972"/>
                <a:ext cx="10281513" cy="461665"/>
              </a:xfrm>
              <a:prstGeom prst="rect">
                <a:avLst/>
              </a:prstGeom>
              <a:blipFill>
                <a:blip r:embed="rId3"/>
                <a:stretch>
                  <a:fillRect l="-988" t="-10526" b="-28947"/>
                </a:stretch>
              </a:blipFill>
            </p:spPr>
            <p:txBody>
              <a:bodyPr/>
              <a:lstStyle/>
              <a:p>
                <a:r>
                  <a:rPr lang="en-US">
                    <a:noFill/>
                  </a:rPr>
                  <a:t> </a:t>
                </a:r>
              </a:p>
            </p:txBody>
          </p:sp>
        </mc:Fallback>
      </mc:AlternateContent>
    </p:spTree>
    <p:extLst>
      <p:ext uri="{BB962C8B-B14F-4D97-AF65-F5344CB8AC3E}">
        <p14:creationId xmlns:p14="http://schemas.microsoft.com/office/powerpoint/2010/main" val="32597089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712728-20C9-A410-B171-A7FD57A9AF5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4CB34AB-DFA2-6034-1B0F-D9297835E574}"/>
              </a:ext>
            </a:extLst>
          </p:cNvPr>
          <p:cNvSpPr>
            <a:spLocks noGrp="1"/>
          </p:cNvSpPr>
          <p:nvPr>
            <p:ph type="title"/>
          </p:nvPr>
        </p:nvSpPr>
        <p:spPr>
          <a:xfrm>
            <a:off x="831850" y="1736726"/>
            <a:ext cx="10515600" cy="2852737"/>
          </a:xfrm>
        </p:spPr>
        <p:txBody>
          <a:bodyPr>
            <a:normAutofit/>
          </a:bodyPr>
          <a:lstStyle/>
          <a:p>
            <a:r>
              <a:rPr lang="en-US" sz="5400" dirty="0"/>
              <a:t>Quantum </a:t>
            </a:r>
            <a:br>
              <a:rPr lang="en-US" sz="5400" dirty="0"/>
            </a:br>
            <a:r>
              <a:rPr lang="en-US" sz="5400" dirty="0" err="1">
                <a:solidFill>
                  <a:srgbClr val="FFC000"/>
                </a:solidFill>
              </a:rPr>
              <a:t>Pseudorandomness</a:t>
            </a:r>
            <a:r>
              <a:rPr lang="en-US" sz="5400" dirty="0">
                <a:solidFill>
                  <a:srgbClr val="FFC000"/>
                </a:solidFill>
              </a:rPr>
              <a:t> Conjectures</a:t>
            </a:r>
          </a:p>
        </p:txBody>
      </p:sp>
      <p:sp>
        <p:nvSpPr>
          <p:cNvPr id="5" name="Text Placeholder 4">
            <a:extLst>
              <a:ext uri="{FF2B5EF4-FFF2-40B4-BE49-F238E27FC236}">
                <a16:creationId xmlns:a16="http://schemas.microsoft.com/office/drawing/2014/main" id="{7D668076-792E-2C83-AAF3-137E680DE392}"/>
              </a:ext>
            </a:extLst>
          </p:cNvPr>
          <p:cNvSpPr>
            <a:spLocks noGrp="1"/>
          </p:cNvSpPr>
          <p:nvPr>
            <p:ph type="body" idx="1"/>
          </p:nvPr>
        </p:nvSpPr>
        <p:spPr/>
        <p:txBody>
          <a:bodyPr/>
          <a:lstStyle/>
          <a:p>
            <a:endParaRPr lang="en-US" dirty="0">
              <a:solidFill>
                <a:srgbClr val="FFC000"/>
              </a:solidFill>
            </a:endParaRPr>
          </a:p>
        </p:txBody>
      </p:sp>
    </p:spTree>
    <p:extLst>
      <p:ext uri="{BB962C8B-B14F-4D97-AF65-F5344CB8AC3E}">
        <p14:creationId xmlns:p14="http://schemas.microsoft.com/office/powerpoint/2010/main" val="123272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2AFAC9-BECD-7694-5F0F-239A6BF9C5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18A61A-4329-F46E-D055-15FA82FDDFA3}"/>
              </a:ext>
            </a:extLst>
          </p:cNvPr>
          <p:cNvSpPr>
            <a:spLocks noGrp="1"/>
          </p:cNvSpPr>
          <p:nvPr>
            <p:ph type="title"/>
          </p:nvPr>
        </p:nvSpPr>
        <p:spPr/>
        <p:txBody>
          <a:bodyPr>
            <a:normAutofit/>
          </a:bodyPr>
          <a:lstStyle/>
          <a:p>
            <a:r>
              <a:rPr lang="en-US" sz="4000" dirty="0"/>
              <a:t>This talk</a:t>
            </a:r>
          </a:p>
        </p:txBody>
      </p:sp>
      <p:sp>
        <p:nvSpPr>
          <p:cNvPr id="5" name="Content Placeholder 2">
            <a:extLst>
              <a:ext uri="{FF2B5EF4-FFF2-40B4-BE49-F238E27FC236}">
                <a16:creationId xmlns:a16="http://schemas.microsoft.com/office/drawing/2014/main" id="{74AB6AA4-5A20-29A5-DDC9-FA969C3C9D7C}"/>
              </a:ext>
            </a:extLst>
          </p:cNvPr>
          <p:cNvSpPr txBox="1">
            <a:spLocks/>
          </p:cNvSpPr>
          <p:nvPr/>
        </p:nvSpPr>
        <p:spPr>
          <a:xfrm>
            <a:off x="838200" y="2621448"/>
            <a:ext cx="10515600" cy="10742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400" dirty="0"/>
          </a:p>
        </p:txBody>
      </p:sp>
      <p:sp>
        <p:nvSpPr>
          <p:cNvPr id="6" name="Content Placeholder 2">
            <a:extLst>
              <a:ext uri="{FF2B5EF4-FFF2-40B4-BE49-F238E27FC236}">
                <a16:creationId xmlns:a16="http://schemas.microsoft.com/office/drawing/2014/main" id="{F719E895-798B-E5EA-DE44-4CA641F26336}"/>
              </a:ext>
            </a:extLst>
          </p:cNvPr>
          <p:cNvSpPr txBox="1">
            <a:spLocks/>
          </p:cNvSpPr>
          <p:nvPr/>
        </p:nvSpPr>
        <p:spPr>
          <a:xfrm>
            <a:off x="838200" y="1857393"/>
            <a:ext cx="10515600" cy="24605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rgbClr val="FFC000"/>
                </a:solidFill>
              </a:rPr>
              <a:t>Main result</a:t>
            </a:r>
            <a:r>
              <a:rPr lang="en-US" sz="2400" dirty="0"/>
              <a:t>: Distinguishing between whether an exponentially-large graph </a:t>
            </a:r>
            <a:br>
              <a:rPr lang="en-US" sz="2400" dirty="0"/>
            </a:br>
            <a:r>
              <a:rPr lang="en-US" sz="2400" dirty="0"/>
              <a:t>(given oracle access to it) </a:t>
            </a:r>
          </a:p>
          <a:p>
            <a:pPr>
              <a:buFontTx/>
              <a:buChar char="-"/>
            </a:pPr>
            <a:r>
              <a:rPr lang="en-US" sz="2400" dirty="0"/>
              <a:t>has two disconnected components, or </a:t>
            </a:r>
          </a:p>
          <a:p>
            <a:pPr>
              <a:buFontTx/>
              <a:buChar char="-"/>
            </a:pPr>
            <a:r>
              <a:rPr lang="en-US" sz="2400" dirty="0"/>
              <a:t>has a single expanding component</a:t>
            </a:r>
          </a:p>
          <a:p>
            <a:pPr marL="0" indent="0">
              <a:buNone/>
            </a:pPr>
            <a:r>
              <a:rPr lang="en-US" sz="2400" dirty="0"/>
              <a:t>separates QMA from QCMA, assuming a quantum </a:t>
            </a:r>
            <a:r>
              <a:rPr lang="en-US" sz="2400" dirty="0" err="1"/>
              <a:t>pseudorandomness</a:t>
            </a:r>
            <a:r>
              <a:rPr lang="en-US" sz="2400" dirty="0"/>
              <a:t> conjecture. </a:t>
            </a:r>
          </a:p>
        </p:txBody>
      </p:sp>
      <p:sp>
        <p:nvSpPr>
          <p:cNvPr id="11" name="Content Placeholder 2">
            <a:extLst>
              <a:ext uri="{FF2B5EF4-FFF2-40B4-BE49-F238E27FC236}">
                <a16:creationId xmlns:a16="http://schemas.microsoft.com/office/drawing/2014/main" id="{FD1FFBC7-588E-5C45-A4A7-6FF16B50C955}"/>
              </a:ext>
            </a:extLst>
          </p:cNvPr>
          <p:cNvSpPr txBox="1">
            <a:spLocks/>
          </p:cNvSpPr>
          <p:nvPr/>
        </p:nvSpPr>
        <p:spPr>
          <a:xfrm>
            <a:off x="838200" y="4881414"/>
            <a:ext cx="10515600" cy="18920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t>The conjecture </a:t>
            </a:r>
            <a:r>
              <a:rPr lang="en-US" sz="2400" dirty="0"/>
              <a:t>is interesting in its own right</a:t>
            </a:r>
            <a:r>
              <a:rPr lang="en-US" sz="2400"/>
              <a:t>; connected to </a:t>
            </a:r>
            <a:r>
              <a:rPr lang="en-US" sz="2400" dirty="0"/>
              <a:t>questions about:</a:t>
            </a:r>
          </a:p>
          <a:p>
            <a:r>
              <a:rPr lang="en-US" sz="2400" dirty="0"/>
              <a:t>quantum speedups for solving unstructured problems, and</a:t>
            </a:r>
          </a:p>
          <a:p>
            <a:r>
              <a:rPr lang="en-US" sz="2400" dirty="0"/>
              <a:t>the Aaronson-</a:t>
            </a:r>
            <a:r>
              <a:rPr lang="en-US" sz="2400" dirty="0" err="1"/>
              <a:t>Ambainis</a:t>
            </a:r>
            <a:r>
              <a:rPr lang="en-US" sz="2400" dirty="0"/>
              <a:t> conjecture about influences of low-degree bounded polynomials.</a:t>
            </a:r>
          </a:p>
          <a:p>
            <a:pPr marL="0" indent="0">
              <a:buNone/>
            </a:pPr>
            <a:endParaRPr lang="en-US" sz="2400" dirty="0"/>
          </a:p>
        </p:txBody>
      </p:sp>
      <p:sp>
        <p:nvSpPr>
          <p:cNvPr id="12" name="Content Placeholder 2">
            <a:extLst>
              <a:ext uri="{FF2B5EF4-FFF2-40B4-BE49-F238E27FC236}">
                <a16:creationId xmlns:a16="http://schemas.microsoft.com/office/drawing/2014/main" id="{DDB51DC8-E082-33D3-019E-32B1A9ED32A8}"/>
              </a:ext>
            </a:extLst>
          </p:cNvPr>
          <p:cNvSpPr txBox="1">
            <a:spLocks/>
          </p:cNvSpPr>
          <p:nvPr/>
        </p:nvSpPr>
        <p:spPr>
          <a:xfrm>
            <a:off x="838200" y="5455856"/>
            <a:ext cx="10515600" cy="13487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dirty="0"/>
          </a:p>
        </p:txBody>
      </p:sp>
      <p:sp>
        <p:nvSpPr>
          <p:cNvPr id="13" name="Rounded Rectangle 12">
            <a:extLst>
              <a:ext uri="{FF2B5EF4-FFF2-40B4-BE49-F238E27FC236}">
                <a16:creationId xmlns:a16="http://schemas.microsoft.com/office/drawing/2014/main" id="{EB82C8D9-BEC6-B7AB-D313-1F69163F68EC}"/>
              </a:ext>
            </a:extLst>
          </p:cNvPr>
          <p:cNvSpPr/>
          <p:nvPr/>
        </p:nvSpPr>
        <p:spPr>
          <a:xfrm>
            <a:off x="675249" y="1591772"/>
            <a:ext cx="10678551" cy="3009031"/>
          </a:xfrm>
          <a:prstGeom prst="roundRect">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29520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B74FAF-95C0-138C-AF3B-5901D69E07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80AA20-59F9-0EDE-DD8E-54B82B7156FC}"/>
              </a:ext>
            </a:extLst>
          </p:cNvPr>
          <p:cNvSpPr>
            <a:spLocks noGrp="1"/>
          </p:cNvSpPr>
          <p:nvPr>
            <p:ph type="title"/>
          </p:nvPr>
        </p:nvSpPr>
        <p:spPr/>
        <p:txBody>
          <a:bodyPr/>
          <a:lstStyle/>
          <a:p>
            <a:r>
              <a:rPr lang="en-US" dirty="0"/>
              <a:t>Dense distributions</a:t>
            </a: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2B26640B-5505-CEF7-C3C5-D09795F8FCF5}"/>
                  </a:ext>
                </a:extLst>
              </p:cNvPr>
              <p:cNvSpPr txBox="1">
                <a:spLocks/>
              </p:cNvSpPr>
              <p:nvPr/>
            </p:nvSpPr>
            <p:spPr>
              <a:xfrm>
                <a:off x="838200" y="1825625"/>
                <a:ext cx="10515600" cy="11261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rgbClr val="FFC000"/>
                    </a:solidFill>
                  </a:rPr>
                  <a:t>Definition:</a:t>
                </a:r>
                <a:r>
                  <a:rPr lang="en-US" sz="2400" dirty="0"/>
                  <a:t> A random variable </a:t>
                </a:r>
                <a14:m>
                  <m:oMath xmlns:m="http://schemas.openxmlformats.org/officeDocument/2006/math">
                    <m:r>
                      <a:rPr lang="en-US" sz="2400" b="0" i="1" smtClean="0">
                        <a:latin typeface="Cambria Math" panose="02040503050406030204" pitchFamily="18" charset="0"/>
                      </a:rPr>
                      <m:t>𝑋</m:t>
                    </m:r>
                    <m:r>
                      <a:rPr lang="en-US" sz="2400" i="1">
                        <a:latin typeface="Cambria Math" panose="02040503050406030204" pitchFamily="18" charset="0"/>
                      </a:rPr>
                      <m:t> </m:t>
                    </m:r>
                  </m:oMath>
                </a14:m>
                <a:r>
                  <a:rPr lang="en-US" sz="2400" dirty="0"/>
                  <a:t>over </a:t>
                </a:r>
                <a14:m>
                  <m:oMath xmlns:m="http://schemas.openxmlformats.org/officeDocument/2006/math">
                    <m:sSup>
                      <m:sSupPr>
                        <m:ctrlPr>
                          <a:rPr lang="en-US" sz="2400" b="0" i="1" smtClean="0">
                            <a:solidFill>
                              <a:schemeClr val="tx1"/>
                            </a:solidFill>
                            <a:latin typeface="Cambria Math" panose="02040503050406030204" pitchFamily="18" charset="0"/>
                          </a:rPr>
                        </m:ctrlPr>
                      </m:sSupPr>
                      <m:e>
                        <m:r>
                          <a:rPr lang="en-US" sz="2400" b="0" i="0" smtClean="0">
                            <a:solidFill>
                              <a:schemeClr val="tx1"/>
                            </a:solidFill>
                            <a:latin typeface="Cambria Math" panose="02040503050406030204" pitchFamily="18" charset="0"/>
                          </a:rPr>
                          <m:t>{0,1}</m:t>
                        </m:r>
                      </m:e>
                      <m:sup>
                        <m:r>
                          <a:rPr lang="en-US" sz="2400" b="0" i="1" smtClean="0">
                            <a:solidFill>
                              <a:schemeClr val="tx1"/>
                            </a:solidFill>
                            <a:latin typeface="Cambria Math" panose="02040503050406030204" pitchFamily="18" charset="0"/>
                          </a:rPr>
                          <m:t>𝑁</m:t>
                        </m:r>
                      </m:sup>
                    </m:sSup>
                  </m:oMath>
                </a14:m>
                <a:r>
                  <a:rPr lang="en-US" sz="2400" dirty="0"/>
                  <a:t> is </a:t>
                </a:r>
                <a14:m>
                  <m:oMath xmlns:m="http://schemas.openxmlformats.org/officeDocument/2006/math">
                    <m:r>
                      <a:rPr lang="en-US" sz="2400" b="0" i="1" smtClean="0">
                        <a:latin typeface="Cambria Math" panose="02040503050406030204" pitchFamily="18" charset="0"/>
                      </a:rPr>
                      <m:t>𝛿</m:t>
                    </m:r>
                  </m:oMath>
                </a14:m>
                <a:r>
                  <a:rPr lang="en-US" sz="2400" dirty="0"/>
                  <a:t>-dense if for all subsets </a:t>
                </a:r>
                <a14:m>
                  <m:oMath xmlns:m="http://schemas.openxmlformats.org/officeDocument/2006/math">
                    <m:r>
                      <a:rPr lang="en-US" sz="2400" b="0" i="1" smtClean="0">
                        <a:latin typeface="Cambria Math" panose="02040503050406030204" pitchFamily="18" charset="0"/>
                      </a:rPr>
                      <m:t>𝑆</m:t>
                    </m:r>
                    <m:r>
                      <a:rPr lang="en-US" sz="2400" b="0" i="1" smtClean="0">
                        <a:latin typeface="Cambria Math" panose="02040503050406030204" pitchFamily="18" charset="0"/>
                      </a:rPr>
                      <m:t>⊆[</m:t>
                    </m:r>
                    <m:r>
                      <a:rPr lang="en-US" sz="2400" b="0" i="1" smtClean="0">
                        <a:latin typeface="Cambria Math" panose="02040503050406030204" pitchFamily="18" charset="0"/>
                      </a:rPr>
                      <m:t>𝑁</m:t>
                    </m:r>
                    <m:r>
                      <a:rPr lang="en-US" sz="2400" b="0" i="1" smtClean="0">
                        <a:latin typeface="Cambria Math" panose="02040503050406030204" pitchFamily="18" charset="0"/>
                      </a:rPr>
                      <m:t>]</m:t>
                    </m:r>
                  </m:oMath>
                </a14:m>
                <a:r>
                  <a:rPr lang="en-US" sz="2400" dirty="0"/>
                  <a:t> of coordinates, </a:t>
                </a:r>
              </a:p>
              <a:p>
                <a:pPr marL="0" indent="0">
                  <a:buNone/>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𝐻</m:t>
                          </m:r>
                        </m:e>
                        <m:sub>
                          <m:r>
                            <a:rPr lang="en-US" sz="2400" b="0" i="1" smtClean="0">
                              <a:latin typeface="Cambria Math" panose="02040503050406030204" pitchFamily="18" charset="0"/>
                            </a:rPr>
                            <m:t>𝑚𝑖𝑛</m:t>
                          </m:r>
                        </m:sub>
                      </m:sSub>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𝑆</m:t>
                              </m:r>
                            </m:sub>
                          </m:sSub>
                        </m:e>
                      </m:d>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1−</m:t>
                          </m:r>
                          <m:r>
                            <a:rPr lang="en-US" sz="2400" b="0" i="1" smtClean="0">
                              <a:latin typeface="Cambria Math" panose="02040503050406030204" pitchFamily="18" charset="0"/>
                            </a:rPr>
                            <m:t>𝛿</m:t>
                          </m:r>
                        </m:e>
                      </m:d>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𝑆</m:t>
                          </m:r>
                        </m:e>
                      </m:d>
                    </m:oMath>
                  </m:oMathPara>
                </a14:m>
                <a:endParaRPr lang="en-US" sz="2400" dirty="0"/>
              </a:p>
            </p:txBody>
          </p:sp>
        </mc:Choice>
        <mc:Fallback xmlns="">
          <p:sp>
            <p:nvSpPr>
              <p:cNvPr id="7" name="Content Placeholder 2">
                <a:extLst>
                  <a:ext uri="{FF2B5EF4-FFF2-40B4-BE49-F238E27FC236}">
                    <a16:creationId xmlns:a16="http://schemas.microsoft.com/office/drawing/2014/main" id="{2B26640B-5505-CEF7-C3C5-D09795F8FCF5}"/>
                  </a:ext>
                </a:extLst>
              </p:cNvPr>
              <p:cNvSpPr txBox="1">
                <a:spLocks noRot="1" noChangeAspect="1" noMove="1" noResize="1" noEditPoints="1" noAdjustHandles="1" noChangeArrowheads="1" noChangeShapeType="1" noTextEdit="1"/>
              </p:cNvSpPr>
              <p:nvPr/>
            </p:nvSpPr>
            <p:spPr>
              <a:xfrm>
                <a:off x="838200" y="1825625"/>
                <a:ext cx="10515600" cy="1126122"/>
              </a:xfrm>
              <a:prstGeom prst="rect">
                <a:avLst/>
              </a:prstGeom>
              <a:blipFill>
                <a:blip r:embed="rId2"/>
                <a:stretch>
                  <a:fillRect l="-965" t="-7778"/>
                </a:stretch>
              </a:blipFill>
            </p:spPr>
            <p:txBody>
              <a:bodyPr/>
              <a:lstStyle/>
              <a:p>
                <a:r>
                  <a:rPr lang="en-US">
                    <a:noFill/>
                  </a:rPr>
                  <a:t> </a:t>
                </a:r>
              </a:p>
            </p:txBody>
          </p:sp>
        </mc:Fallback>
      </mc:AlternateContent>
      <p:sp>
        <p:nvSpPr>
          <p:cNvPr id="5" name="Rectangle 4">
            <a:extLst>
              <a:ext uri="{FF2B5EF4-FFF2-40B4-BE49-F238E27FC236}">
                <a16:creationId xmlns:a16="http://schemas.microsoft.com/office/drawing/2014/main" id="{C36FE020-0F26-86BF-44BE-8AE5C19801A6}"/>
              </a:ext>
            </a:extLst>
          </p:cNvPr>
          <p:cNvSpPr/>
          <p:nvPr/>
        </p:nvSpPr>
        <p:spPr>
          <a:xfrm>
            <a:off x="1363579" y="5293253"/>
            <a:ext cx="9448800" cy="465221"/>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49BBEB8D-D846-F0D3-82D0-A30E1BABE31C}"/>
              </a:ext>
            </a:extLst>
          </p:cNvPr>
          <p:cNvSpPr/>
          <p:nvPr/>
        </p:nvSpPr>
        <p:spPr>
          <a:xfrm>
            <a:off x="6259190" y="5293250"/>
            <a:ext cx="2061850" cy="465221"/>
          </a:xfrm>
          <a:prstGeom prst="roundRect">
            <a:avLst/>
          </a:prstGeom>
          <a:pattFill prst="pct5">
            <a:fgClr>
              <a:schemeClr val="accent1"/>
            </a:fgClr>
            <a:bgClr>
              <a:schemeClr val="tx1"/>
            </a:bgClr>
          </a:pattFill>
          <a:ln w="76200">
            <a:solidFill>
              <a:srgbClr val="00B0F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Brace 13">
            <a:extLst>
              <a:ext uri="{FF2B5EF4-FFF2-40B4-BE49-F238E27FC236}">
                <a16:creationId xmlns:a16="http://schemas.microsoft.com/office/drawing/2014/main" id="{B1120ED8-0231-D4E2-C9ED-2B8ACCBB0447}"/>
              </a:ext>
            </a:extLst>
          </p:cNvPr>
          <p:cNvSpPr/>
          <p:nvPr/>
        </p:nvSpPr>
        <p:spPr>
          <a:xfrm rot="5400000">
            <a:off x="7057505" y="5062839"/>
            <a:ext cx="465220" cy="2061850"/>
          </a:xfrm>
          <a:prstGeom prst="righ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C630D121-050A-2FCE-41BD-D87D65CAEDA1}"/>
                  </a:ext>
                </a:extLst>
              </p:cNvPr>
              <p:cNvSpPr txBox="1"/>
              <p:nvPr/>
            </p:nvSpPr>
            <p:spPr>
              <a:xfrm>
                <a:off x="5849672" y="6361676"/>
                <a:ext cx="3724434" cy="369332"/>
              </a:xfrm>
              <a:prstGeom prst="rect">
                <a:avLst/>
              </a:prstGeom>
              <a:noFill/>
            </p:spPr>
            <p:txBody>
              <a:bodyPr wrap="square" rtlCol="0">
                <a:spAutoFit/>
              </a:bodyPr>
              <a:lstStyle/>
              <a:p>
                <a14:m>
                  <m:oMath xmlns:m="http://schemas.openxmlformats.org/officeDocument/2006/math">
                    <m:r>
                      <a:rPr lang="en-US" sz="1800" b="0" i="1" smtClean="0">
                        <a:latin typeface="Cambria Math" panose="02040503050406030204" pitchFamily="18" charset="0"/>
                      </a:rPr>
                      <m:t>1−</m:t>
                    </m:r>
                    <m:r>
                      <a:rPr lang="en-US" sz="1800" b="0" i="1" smtClean="0">
                        <a:latin typeface="Cambria Math" panose="02040503050406030204" pitchFamily="18" charset="0"/>
                      </a:rPr>
                      <m:t>𝛿</m:t>
                    </m:r>
                  </m:oMath>
                </a14:m>
                <a:r>
                  <a:rPr lang="en-US" dirty="0"/>
                  <a:t> fraction of maximum entropy</a:t>
                </a:r>
              </a:p>
            </p:txBody>
          </p:sp>
        </mc:Choice>
        <mc:Fallback xmlns="">
          <p:sp>
            <p:nvSpPr>
              <p:cNvPr id="25" name="TextBox 24">
                <a:extLst>
                  <a:ext uri="{FF2B5EF4-FFF2-40B4-BE49-F238E27FC236}">
                    <a16:creationId xmlns:a16="http://schemas.microsoft.com/office/drawing/2014/main" id="{C630D121-050A-2FCE-41BD-D87D65CAEDA1}"/>
                  </a:ext>
                </a:extLst>
              </p:cNvPr>
              <p:cNvSpPr txBox="1">
                <a:spLocks noRot="1" noChangeAspect="1" noMove="1" noResize="1" noEditPoints="1" noAdjustHandles="1" noChangeArrowheads="1" noChangeShapeType="1" noTextEdit="1"/>
              </p:cNvSpPr>
              <p:nvPr/>
            </p:nvSpPr>
            <p:spPr>
              <a:xfrm>
                <a:off x="5849672" y="6361676"/>
                <a:ext cx="3724434" cy="369332"/>
              </a:xfrm>
              <a:prstGeom prst="rect">
                <a:avLst/>
              </a:prstGeom>
              <a:blipFill>
                <a:blip r:embed="rId3"/>
                <a:stretch>
                  <a:fillRect t="-10345" b="-24138"/>
                </a:stretch>
              </a:blipFill>
            </p:spPr>
            <p:txBody>
              <a:bodyPr/>
              <a:lstStyle/>
              <a:p>
                <a:r>
                  <a:rPr lang="en-US">
                    <a:noFill/>
                  </a:rPr>
                  <a:t> </a:t>
                </a:r>
              </a:p>
            </p:txBody>
          </p:sp>
        </mc:Fallback>
      </mc:AlternateContent>
    </p:spTree>
    <p:extLst>
      <p:ext uri="{BB962C8B-B14F-4D97-AF65-F5344CB8AC3E}">
        <p14:creationId xmlns:p14="http://schemas.microsoft.com/office/powerpoint/2010/main" val="38370013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F88EB7-2FD0-ED14-B4F0-D7A7391471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E9EAC9-05BE-A413-3D80-3704978B4C9F}"/>
              </a:ext>
            </a:extLst>
          </p:cNvPr>
          <p:cNvSpPr>
            <a:spLocks noGrp="1"/>
          </p:cNvSpPr>
          <p:nvPr>
            <p:ph type="title"/>
          </p:nvPr>
        </p:nvSpPr>
        <p:spPr/>
        <p:txBody>
          <a:bodyPr/>
          <a:lstStyle/>
          <a:p>
            <a:r>
              <a:rPr lang="en-US" dirty="0"/>
              <a:t>Dense distributions</a:t>
            </a: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EF908158-A78E-33A3-23D3-5BD86F9F4264}"/>
                  </a:ext>
                </a:extLst>
              </p:cNvPr>
              <p:cNvSpPr txBox="1">
                <a:spLocks/>
              </p:cNvSpPr>
              <p:nvPr/>
            </p:nvSpPr>
            <p:spPr>
              <a:xfrm>
                <a:off x="838200" y="1825625"/>
                <a:ext cx="10515600" cy="11261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rgbClr val="FFC000"/>
                    </a:solidFill>
                  </a:rPr>
                  <a:t>Definition:</a:t>
                </a:r>
                <a:r>
                  <a:rPr lang="en-US" sz="2400" dirty="0"/>
                  <a:t> A random variable </a:t>
                </a:r>
                <a14:m>
                  <m:oMath xmlns:m="http://schemas.openxmlformats.org/officeDocument/2006/math">
                    <m:r>
                      <a:rPr lang="en-US" sz="2400" i="1">
                        <a:latin typeface="Cambria Math" panose="02040503050406030204" pitchFamily="18" charset="0"/>
                      </a:rPr>
                      <m:t>𝑋</m:t>
                    </m:r>
                    <m:r>
                      <a:rPr lang="en-US" sz="2400" i="1">
                        <a:latin typeface="Cambria Math" panose="02040503050406030204" pitchFamily="18" charset="0"/>
                      </a:rPr>
                      <m:t> </m:t>
                    </m:r>
                  </m:oMath>
                </a14:m>
                <a:r>
                  <a:rPr lang="en-US" sz="2400" dirty="0"/>
                  <a:t>over </a:t>
                </a:r>
                <a14:m>
                  <m:oMath xmlns:m="http://schemas.openxmlformats.org/officeDocument/2006/math">
                    <m:sSup>
                      <m:sSupPr>
                        <m:ctrlPr>
                          <a:rPr lang="en-US" sz="2400" i="1">
                            <a:latin typeface="Cambria Math" panose="02040503050406030204" pitchFamily="18" charset="0"/>
                          </a:rPr>
                        </m:ctrlPr>
                      </m:sSupPr>
                      <m:e>
                        <m:r>
                          <a:rPr lang="en-US" sz="2400">
                            <a:latin typeface="Cambria Math" panose="02040503050406030204" pitchFamily="18" charset="0"/>
                          </a:rPr>
                          <m:t>{0,1}</m:t>
                        </m:r>
                      </m:e>
                      <m:sup>
                        <m:r>
                          <a:rPr lang="en-US" sz="2400" i="1">
                            <a:latin typeface="Cambria Math" panose="02040503050406030204" pitchFamily="18" charset="0"/>
                          </a:rPr>
                          <m:t>𝑁</m:t>
                        </m:r>
                      </m:sup>
                    </m:sSup>
                  </m:oMath>
                </a14:m>
                <a:r>
                  <a:rPr lang="en-US" sz="2400" dirty="0"/>
                  <a:t> is </a:t>
                </a:r>
                <a14:m>
                  <m:oMath xmlns:m="http://schemas.openxmlformats.org/officeDocument/2006/math">
                    <m:r>
                      <a:rPr lang="en-US" sz="2400" i="1">
                        <a:latin typeface="Cambria Math" panose="02040503050406030204" pitchFamily="18" charset="0"/>
                      </a:rPr>
                      <m:t>𝛿</m:t>
                    </m:r>
                  </m:oMath>
                </a14:m>
                <a:r>
                  <a:rPr lang="en-US" sz="2400" dirty="0"/>
                  <a:t>-dense if for all subsets </a:t>
                </a:r>
                <a14:m>
                  <m:oMath xmlns:m="http://schemas.openxmlformats.org/officeDocument/2006/math">
                    <m:r>
                      <a:rPr lang="en-US" sz="2400" i="1">
                        <a:latin typeface="Cambria Math" panose="02040503050406030204" pitchFamily="18" charset="0"/>
                      </a:rPr>
                      <m:t>𝑆</m:t>
                    </m:r>
                    <m:r>
                      <a:rPr lang="en-US" sz="2400" i="1">
                        <a:latin typeface="Cambria Math" panose="02040503050406030204" pitchFamily="18" charset="0"/>
                      </a:rPr>
                      <m:t>⊆[</m:t>
                    </m:r>
                    <m:r>
                      <a:rPr lang="en-US" sz="2400" i="1">
                        <a:latin typeface="Cambria Math" panose="02040503050406030204" pitchFamily="18" charset="0"/>
                      </a:rPr>
                      <m:t>𝑁</m:t>
                    </m:r>
                    <m:r>
                      <a:rPr lang="en-US" sz="2400" i="1">
                        <a:latin typeface="Cambria Math" panose="02040503050406030204" pitchFamily="18" charset="0"/>
                      </a:rPr>
                      <m:t>]</m:t>
                    </m:r>
                  </m:oMath>
                </a14:m>
                <a:r>
                  <a:rPr lang="en-US" sz="2400" dirty="0"/>
                  <a:t> of coordinates, </a:t>
                </a:r>
              </a:p>
              <a:p>
                <a:pPr marL="0" indent="0">
                  <a:buNone/>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𝐻</m:t>
                          </m:r>
                        </m:e>
                        <m:sub>
                          <m:r>
                            <a:rPr lang="en-US" sz="2400" i="1">
                              <a:latin typeface="Cambria Math" panose="02040503050406030204" pitchFamily="18" charset="0"/>
                            </a:rPr>
                            <m:t>𝑚𝑖𝑛</m:t>
                          </m:r>
                        </m:sub>
                      </m:sSub>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𝑋</m:t>
                              </m:r>
                            </m:e>
                            <m:sub>
                              <m:r>
                                <a:rPr lang="en-US" sz="2400" i="1">
                                  <a:latin typeface="Cambria Math" panose="02040503050406030204" pitchFamily="18" charset="0"/>
                                </a:rPr>
                                <m:t>𝑆</m:t>
                              </m:r>
                            </m:sub>
                          </m:sSub>
                        </m:e>
                      </m:d>
                      <m:r>
                        <a:rPr lang="en-US" sz="2400" i="1">
                          <a:latin typeface="Cambria Math" panose="02040503050406030204" pitchFamily="18" charset="0"/>
                        </a:rPr>
                        <m:t>≥</m:t>
                      </m:r>
                      <m:d>
                        <m:dPr>
                          <m:ctrlPr>
                            <a:rPr lang="en-US" sz="2400" i="1">
                              <a:latin typeface="Cambria Math" panose="02040503050406030204" pitchFamily="18" charset="0"/>
                            </a:rPr>
                          </m:ctrlPr>
                        </m:dPr>
                        <m:e>
                          <m:r>
                            <a:rPr lang="en-US" sz="2400" i="1">
                              <a:latin typeface="Cambria Math" panose="02040503050406030204" pitchFamily="18" charset="0"/>
                            </a:rPr>
                            <m:t>1−</m:t>
                          </m:r>
                          <m:r>
                            <a:rPr lang="en-US" sz="2400" i="1">
                              <a:latin typeface="Cambria Math" panose="02040503050406030204" pitchFamily="18" charset="0"/>
                            </a:rPr>
                            <m:t>𝛿</m:t>
                          </m:r>
                        </m:e>
                      </m:d>
                      <m:r>
                        <a:rPr lang="en-US" sz="2400" i="1">
                          <a:latin typeface="Cambria Math" panose="02040503050406030204" pitchFamily="18" charset="0"/>
                        </a:rPr>
                        <m:t>⋅</m:t>
                      </m:r>
                      <m:d>
                        <m:dPr>
                          <m:begChr m:val="|"/>
                          <m:endChr m:val="|"/>
                          <m:ctrlPr>
                            <a:rPr lang="en-US" sz="2400" i="1">
                              <a:latin typeface="Cambria Math" panose="02040503050406030204" pitchFamily="18" charset="0"/>
                            </a:rPr>
                          </m:ctrlPr>
                        </m:dPr>
                        <m:e>
                          <m:r>
                            <a:rPr lang="en-US" sz="2400" i="1">
                              <a:latin typeface="Cambria Math" panose="02040503050406030204" pitchFamily="18" charset="0"/>
                            </a:rPr>
                            <m:t>𝑆</m:t>
                          </m:r>
                        </m:e>
                      </m:d>
                    </m:oMath>
                  </m:oMathPara>
                </a14:m>
                <a:endParaRPr lang="en-US" sz="2400" dirty="0"/>
              </a:p>
            </p:txBody>
          </p:sp>
        </mc:Choice>
        <mc:Fallback xmlns="">
          <p:sp>
            <p:nvSpPr>
              <p:cNvPr id="7" name="Content Placeholder 2">
                <a:extLst>
                  <a:ext uri="{FF2B5EF4-FFF2-40B4-BE49-F238E27FC236}">
                    <a16:creationId xmlns:a16="http://schemas.microsoft.com/office/drawing/2014/main" id="{EF908158-A78E-33A3-23D3-5BD86F9F4264}"/>
                  </a:ext>
                </a:extLst>
              </p:cNvPr>
              <p:cNvSpPr txBox="1">
                <a:spLocks noRot="1" noChangeAspect="1" noMove="1" noResize="1" noEditPoints="1" noAdjustHandles="1" noChangeArrowheads="1" noChangeShapeType="1" noTextEdit="1"/>
              </p:cNvSpPr>
              <p:nvPr/>
            </p:nvSpPr>
            <p:spPr>
              <a:xfrm>
                <a:off x="838200" y="1825625"/>
                <a:ext cx="10515600" cy="1126122"/>
              </a:xfrm>
              <a:prstGeom prst="rect">
                <a:avLst/>
              </a:prstGeom>
              <a:blipFill>
                <a:blip r:embed="rId2"/>
                <a:stretch>
                  <a:fillRect l="-965" t="-7778"/>
                </a:stretch>
              </a:blipFill>
            </p:spPr>
            <p:txBody>
              <a:bodyPr/>
              <a:lstStyle/>
              <a:p>
                <a:r>
                  <a:rPr lang="en-US">
                    <a:noFill/>
                  </a:rPr>
                  <a:t> </a:t>
                </a:r>
              </a:p>
            </p:txBody>
          </p:sp>
        </mc:Fallback>
      </mc:AlternateContent>
      <p:sp>
        <p:nvSpPr>
          <p:cNvPr id="5" name="Rectangle 4">
            <a:extLst>
              <a:ext uri="{FF2B5EF4-FFF2-40B4-BE49-F238E27FC236}">
                <a16:creationId xmlns:a16="http://schemas.microsoft.com/office/drawing/2014/main" id="{A9C841CA-F11B-ED8D-97F1-AF8A79257503}"/>
              </a:ext>
            </a:extLst>
          </p:cNvPr>
          <p:cNvSpPr/>
          <p:nvPr/>
        </p:nvSpPr>
        <p:spPr>
          <a:xfrm>
            <a:off x="1363579" y="5293253"/>
            <a:ext cx="9448800" cy="465221"/>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36FADB77-D05A-9C4E-B0C4-64D857C3D886}"/>
              </a:ext>
            </a:extLst>
          </p:cNvPr>
          <p:cNvSpPr/>
          <p:nvPr/>
        </p:nvSpPr>
        <p:spPr>
          <a:xfrm>
            <a:off x="2601592" y="5293250"/>
            <a:ext cx="4750930" cy="465221"/>
          </a:xfrm>
          <a:prstGeom prst="roundRect">
            <a:avLst/>
          </a:prstGeom>
          <a:pattFill prst="pct5">
            <a:fgClr>
              <a:schemeClr val="accent1"/>
            </a:fgClr>
            <a:bgClr>
              <a:schemeClr val="tx1"/>
            </a:bgClr>
          </a:pattFill>
          <a:ln w="76200">
            <a:solidFill>
              <a:srgbClr val="00B0F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Brace 13">
            <a:extLst>
              <a:ext uri="{FF2B5EF4-FFF2-40B4-BE49-F238E27FC236}">
                <a16:creationId xmlns:a16="http://schemas.microsoft.com/office/drawing/2014/main" id="{DBE5A265-7D8D-53B3-423B-CD6661F92F1E}"/>
              </a:ext>
            </a:extLst>
          </p:cNvPr>
          <p:cNvSpPr/>
          <p:nvPr/>
        </p:nvSpPr>
        <p:spPr>
          <a:xfrm rot="5400000">
            <a:off x="4744447" y="3773746"/>
            <a:ext cx="465220" cy="4750930"/>
          </a:xfrm>
          <a:prstGeom prst="righ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A48AC922-837C-64F7-B83B-0B87AFB30B25}"/>
                  </a:ext>
                </a:extLst>
              </p:cNvPr>
              <p:cNvSpPr txBox="1"/>
              <p:nvPr/>
            </p:nvSpPr>
            <p:spPr>
              <a:xfrm>
                <a:off x="3442374" y="6381505"/>
                <a:ext cx="3724434" cy="369332"/>
              </a:xfrm>
              <a:prstGeom prst="rect">
                <a:avLst/>
              </a:prstGeom>
              <a:noFill/>
            </p:spPr>
            <p:txBody>
              <a:bodyPr wrap="square" rtlCol="0">
                <a:spAutoFit/>
              </a:bodyPr>
              <a:lstStyle/>
              <a:p>
                <a14:m>
                  <m:oMath xmlns:m="http://schemas.openxmlformats.org/officeDocument/2006/math">
                    <m:r>
                      <a:rPr lang="en-US" sz="1800" b="0" i="1" smtClean="0">
                        <a:latin typeface="Cambria Math" panose="02040503050406030204" pitchFamily="18" charset="0"/>
                      </a:rPr>
                      <m:t>1−</m:t>
                    </m:r>
                    <m:r>
                      <a:rPr lang="en-US" sz="1800" b="0" i="1" smtClean="0">
                        <a:latin typeface="Cambria Math" panose="02040503050406030204" pitchFamily="18" charset="0"/>
                      </a:rPr>
                      <m:t>𝛿</m:t>
                    </m:r>
                  </m:oMath>
                </a14:m>
                <a:r>
                  <a:rPr lang="en-US" dirty="0"/>
                  <a:t> fraction of maximum entropy</a:t>
                </a:r>
              </a:p>
            </p:txBody>
          </p:sp>
        </mc:Choice>
        <mc:Fallback xmlns="">
          <p:sp>
            <p:nvSpPr>
              <p:cNvPr id="25" name="TextBox 24">
                <a:extLst>
                  <a:ext uri="{FF2B5EF4-FFF2-40B4-BE49-F238E27FC236}">
                    <a16:creationId xmlns:a16="http://schemas.microsoft.com/office/drawing/2014/main" id="{A48AC922-837C-64F7-B83B-0B87AFB30B25}"/>
                  </a:ext>
                </a:extLst>
              </p:cNvPr>
              <p:cNvSpPr txBox="1">
                <a:spLocks noRot="1" noChangeAspect="1" noMove="1" noResize="1" noEditPoints="1" noAdjustHandles="1" noChangeArrowheads="1" noChangeShapeType="1" noTextEdit="1"/>
              </p:cNvSpPr>
              <p:nvPr/>
            </p:nvSpPr>
            <p:spPr>
              <a:xfrm>
                <a:off x="3442374" y="6381505"/>
                <a:ext cx="3724434" cy="369332"/>
              </a:xfrm>
              <a:prstGeom prst="rect">
                <a:avLst/>
              </a:prstGeom>
              <a:blipFill>
                <a:blip r:embed="rId3"/>
                <a:stretch>
                  <a:fillRect t="-6667" b="-23333"/>
                </a:stretch>
              </a:blipFill>
            </p:spPr>
            <p:txBody>
              <a:bodyPr/>
              <a:lstStyle/>
              <a:p>
                <a:r>
                  <a:rPr lang="en-US">
                    <a:noFill/>
                  </a:rPr>
                  <a:t> </a:t>
                </a:r>
              </a:p>
            </p:txBody>
          </p:sp>
        </mc:Fallback>
      </mc:AlternateContent>
    </p:spTree>
    <p:extLst>
      <p:ext uri="{BB962C8B-B14F-4D97-AF65-F5344CB8AC3E}">
        <p14:creationId xmlns:p14="http://schemas.microsoft.com/office/powerpoint/2010/main" val="15726493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D5BC0C-291A-DE5B-6204-A8D3C2A6E9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61ADEB-D220-16E0-22D7-D1E9D1D201F6}"/>
              </a:ext>
            </a:extLst>
          </p:cNvPr>
          <p:cNvSpPr>
            <a:spLocks noGrp="1"/>
          </p:cNvSpPr>
          <p:nvPr>
            <p:ph type="title"/>
          </p:nvPr>
        </p:nvSpPr>
        <p:spPr/>
        <p:txBody>
          <a:bodyPr/>
          <a:lstStyle/>
          <a:p>
            <a:r>
              <a:rPr lang="en-US" dirty="0"/>
              <a:t>Dense distributions</a:t>
            </a: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DC141690-3616-A139-0096-C376EDA16D79}"/>
                  </a:ext>
                </a:extLst>
              </p:cNvPr>
              <p:cNvSpPr txBox="1">
                <a:spLocks/>
              </p:cNvSpPr>
              <p:nvPr/>
            </p:nvSpPr>
            <p:spPr>
              <a:xfrm>
                <a:off x="838200" y="1825625"/>
                <a:ext cx="10515600" cy="11261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rgbClr val="FFC000"/>
                    </a:solidFill>
                  </a:rPr>
                  <a:t>Definition:</a:t>
                </a:r>
                <a:r>
                  <a:rPr lang="en-US" sz="2400" dirty="0"/>
                  <a:t> A random variable </a:t>
                </a:r>
                <a14:m>
                  <m:oMath xmlns:m="http://schemas.openxmlformats.org/officeDocument/2006/math">
                    <m:r>
                      <a:rPr lang="en-US" sz="2400" i="1">
                        <a:latin typeface="Cambria Math" panose="02040503050406030204" pitchFamily="18" charset="0"/>
                      </a:rPr>
                      <m:t>𝑋</m:t>
                    </m:r>
                    <m:r>
                      <a:rPr lang="en-US" sz="2400" i="1">
                        <a:latin typeface="Cambria Math" panose="02040503050406030204" pitchFamily="18" charset="0"/>
                      </a:rPr>
                      <m:t> </m:t>
                    </m:r>
                  </m:oMath>
                </a14:m>
                <a:r>
                  <a:rPr lang="en-US" sz="2400" dirty="0"/>
                  <a:t>over </a:t>
                </a:r>
                <a14:m>
                  <m:oMath xmlns:m="http://schemas.openxmlformats.org/officeDocument/2006/math">
                    <m:sSup>
                      <m:sSupPr>
                        <m:ctrlPr>
                          <a:rPr lang="en-US" sz="2400" i="1">
                            <a:latin typeface="Cambria Math" panose="02040503050406030204" pitchFamily="18" charset="0"/>
                          </a:rPr>
                        </m:ctrlPr>
                      </m:sSupPr>
                      <m:e>
                        <m:r>
                          <a:rPr lang="en-US" sz="2400">
                            <a:latin typeface="Cambria Math" panose="02040503050406030204" pitchFamily="18" charset="0"/>
                          </a:rPr>
                          <m:t>{0,1}</m:t>
                        </m:r>
                      </m:e>
                      <m:sup>
                        <m:r>
                          <a:rPr lang="en-US" sz="2400" i="1">
                            <a:latin typeface="Cambria Math" panose="02040503050406030204" pitchFamily="18" charset="0"/>
                          </a:rPr>
                          <m:t>𝑁</m:t>
                        </m:r>
                      </m:sup>
                    </m:sSup>
                  </m:oMath>
                </a14:m>
                <a:r>
                  <a:rPr lang="en-US" sz="2400" dirty="0"/>
                  <a:t> is </a:t>
                </a:r>
                <a14:m>
                  <m:oMath xmlns:m="http://schemas.openxmlformats.org/officeDocument/2006/math">
                    <m:r>
                      <a:rPr lang="en-US" sz="2400" i="1">
                        <a:latin typeface="Cambria Math" panose="02040503050406030204" pitchFamily="18" charset="0"/>
                      </a:rPr>
                      <m:t>𝛿</m:t>
                    </m:r>
                  </m:oMath>
                </a14:m>
                <a:r>
                  <a:rPr lang="en-US" sz="2400" dirty="0"/>
                  <a:t>-dense if for all subsets </a:t>
                </a:r>
                <a14:m>
                  <m:oMath xmlns:m="http://schemas.openxmlformats.org/officeDocument/2006/math">
                    <m:r>
                      <a:rPr lang="en-US" sz="2400" i="1">
                        <a:latin typeface="Cambria Math" panose="02040503050406030204" pitchFamily="18" charset="0"/>
                      </a:rPr>
                      <m:t>𝑆</m:t>
                    </m:r>
                    <m:r>
                      <a:rPr lang="en-US" sz="2400" i="1">
                        <a:latin typeface="Cambria Math" panose="02040503050406030204" pitchFamily="18" charset="0"/>
                      </a:rPr>
                      <m:t>⊆[</m:t>
                    </m:r>
                    <m:r>
                      <a:rPr lang="en-US" sz="2400" i="1">
                        <a:latin typeface="Cambria Math" panose="02040503050406030204" pitchFamily="18" charset="0"/>
                      </a:rPr>
                      <m:t>𝑁</m:t>
                    </m:r>
                    <m:r>
                      <a:rPr lang="en-US" sz="2400" i="1">
                        <a:latin typeface="Cambria Math" panose="02040503050406030204" pitchFamily="18" charset="0"/>
                      </a:rPr>
                      <m:t>]</m:t>
                    </m:r>
                  </m:oMath>
                </a14:m>
                <a:r>
                  <a:rPr lang="en-US" sz="2400" dirty="0"/>
                  <a:t> of coordinates, </a:t>
                </a:r>
              </a:p>
              <a:p>
                <a:pPr marL="0" indent="0">
                  <a:buNone/>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𝐻</m:t>
                          </m:r>
                        </m:e>
                        <m:sub>
                          <m:r>
                            <a:rPr lang="en-US" sz="2400" i="1">
                              <a:latin typeface="Cambria Math" panose="02040503050406030204" pitchFamily="18" charset="0"/>
                            </a:rPr>
                            <m:t>𝑚𝑖𝑛</m:t>
                          </m:r>
                        </m:sub>
                      </m:sSub>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𝑋</m:t>
                              </m:r>
                            </m:e>
                            <m:sub>
                              <m:r>
                                <a:rPr lang="en-US" sz="2400" i="1">
                                  <a:latin typeface="Cambria Math" panose="02040503050406030204" pitchFamily="18" charset="0"/>
                                </a:rPr>
                                <m:t>𝑆</m:t>
                              </m:r>
                            </m:sub>
                          </m:sSub>
                        </m:e>
                      </m:d>
                      <m:r>
                        <a:rPr lang="en-US" sz="2400" i="1">
                          <a:latin typeface="Cambria Math" panose="02040503050406030204" pitchFamily="18" charset="0"/>
                        </a:rPr>
                        <m:t>≥</m:t>
                      </m:r>
                      <m:d>
                        <m:dPr>
                          <m:ctrlPr>
                            <a:rPr lang="en-US" sz="2400" i="1">
                              <a:latin typeface="Cambria Math" panose="02040503050406030204" pitchFamily="18" charset="0"/>
                            </a:rPr>
                          </m:ctrlPr>
                        </m:dPr>
                        <m:e>
                          <m:r>
                            <a:rPr lang="en-US" sz="2400" i="1">
                              <a:latin typeface="Cambria Math" panose="02040503050406030204" pitchFamily="18" charset="0"/>
                            </a:rPr>
                            <m:t>1−</m:t>
                          </m:r>
                          <m:r>
                            <a:rPr lang="en-US" sz="2400" i="1">
                              <a:latin typeface="Cambria Math" panose="02040503050406030204" pitchFamily="18" charset="0"/>
                            </a:rPr>
                            <m:t>𝛿</m:t>
                          </m:r>
                        </m:e>
                      </m:d>
                      <m:r>
                        <a:rPr lang="en-US" sz="2400" i="1">
                          <a:latin typeface="Cambria Math" panose="02040503050406030204" pitchFamily="18" charset="0"/>
                        </a:rPr>
                        <m:t>⋅</m:t>
                      </m:r>
                      <m:d>
                        <m:dPr>
                          <m:begChr m:val="|"/>
                          <m:endChr m:val="|"/>
                          <m:ctrlPr>
                            <a:rPr lang="en-US" sz="2400" i="1">
                              <a:latin typeface="Cambria Math" panose="02040503050406030204" pitchFamily="18" charset="0"/>
                            </a:rPr>
                          </m:ctrlPr>
                        </m:dPr>
                        <m:e>
                          <m:r>
                            <a:rPr lang="en-US" sz="2400" i="1">
                              <a:latin typeface="Cambria Math" panose="02040503050406030204" pitchFamily="18" charset="0"/>
                            </a:rPr>
                            <m:t>𝑆</m:t>
                          </m:r>
                        </m:e>
                      </m:d>
                    </m:oMath>
                  </m:oMathPara>
                </a14:m>
                <a:endParaRPr lang="en-US" sz="2400" dirty="0"/>
              </a:p>
            </p:txBody>
          </p:sp>
        </mc:Choice>
        <mc:Fallback xmlns="">
          <p:sp>
            <p:nvSpPr>
              <p:cNvPr id="7" name="Content Placeholder 2">
                <a:extLst>
                  <a:ext uri="{FF2B5EF4-FFF2-40B4-BE49-F238E27FC236}">
                    <a16:creationId xmlns:a16="http://schemas.microsoft.com/office/drawing/2014/main" id="{DC141690-3616-A139-0096-C376EDA16D79}"/>
                  </a:ext>
                </a:extLst>
              </p:cNvPr>
              <p:cNvSpPr txBox="1">
                <a:spLocks noRot="1" noChangeAspect="1" noMove="1" noResize="1" noEditPoints="1" noAdjustHandles="1" noChangeArrowheads="1" noChangeShapeType="1" noTextEdit="1"/>
              </p:cNvSpPr>
              <p:nvPr/>
            </p:nvSpPr>
            <p:spPr>
              <a:xfrm>
                <a:off x="838200" y="1825625"/>
                <a:ext cx="10515600" cy="1126122"/>
              </a:xfrm>
              <a:prstGeom prst="rect">
                <a:avLst/>
              </a:prstGeom>
              <a:blipFill>
                <a:blip r:embed="rId2"/>
                <a:stretch>
                  <a:fillRect l="-965" t="-7778"/>
                </a:stretch>
              </a:blipFill>
            </p:spPr>
            <p:txBody>
              <a:bodyPr/>
              <a:lstStyle/>
              <a:p>
                <a:r>
                  <a:rPr lang="en-US">
                    <a:noFill/>
                  </a:rPr>
                  <a:t> </a:t>
                </a:r>
              </a:p>
            </p:txBody>
          </p:sp>
        </mc:Fallback>
      </mc:AlternateContent>
      <p:sp>
        <p:nvSpPr>
          <p:cNvPr id="5" name="Rectangle 4">
            <a:extLst>
              <a:ext uri="{FF2B5EF4-FFF2-40B4-BE49-F238E27FC236}">
                <a16:creationId xmlns:a16="http://schemas.microsoft.com/office/drawing/2014/main" id="{FD51C781-7E4C-5966-0CF4-DFE1191F3A27}"/>
              </a:ext>
            </a:extLst>
          </p:cNvPr>
          <p:cNvSpPr/>
          <p:nvPr/>
        </p:nvSpPr>
        <p:spPr>
          <a:xfrm>
            <a:off x="1363579" y="5293253"/>
            <a:ext cx="9448800" cy="465221"/>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1C517A7A-8997-52EB-926B-3687227503C1}"/>
              </a:ext>
            </a:extLst>
          </p:cNvPr>
          <p:cNvSpPr/>
          <p:nvPr/>
        </p:nvSpPr>
        <p:spPr>
          <a:xfrm>
            <a:off x="6550089" y="5293250"/>
            <a:ext cx="330507" cy="465221"/>
          </a:xfrm>
          <a:prstGeom prst="roundRect">
            <a:avLst/>
          </a:prstGeom>
          <a:pattFill prst="pct5">
            <a:fgClr>
              <a:schemeClr val="accent1"/>
            </a:fgClr>
            <a:bgClr>
              <a:schemeClr val="tx1"/>
            </a:bgClr>
          </a:pattFill>
          <a:ln w="76200">
            <a:solidFill>
              <a:srgbClr val="00B0F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Brace 13">
            <a:extLst>
              <a:ext uri="{FF2B5EF4-FFF2-40B4-BE49-F238E27FC236}">
                <a16:creationId xmlns:a16="http://schemas.microsoft.com/office/drawing/2014/main" id="{BE24E27C-D8F2-E208-FFF0-DC5F7ADAA935}"/>
              </a:ext>
            </a:extLst>
          </p:cNvPr>
          <p:cNvSpPr/>
          <p:nvPr/>
        </p:nvSpPr>
        <p:spPr>
          <a:xfrm rot="5400000">
            <a:off x="6482733" y="5963809"/>
            <a:ext cx="465220" cy="330508"/>
          </a:xfrm>
          <a:prstGeom prst="righ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2740B0F8-EFC5-B04B-354B-F442D97B036A}"/>
                  </a:ext>
                </a:extLst>
              </p:cNvPr>
              <p:cNvSpPr txBox="1"/>
              <p:nvPr/>
            </p:nvSpPr>
            <p:spPr>
              <a:xfrm>
                <a:off x="5252513" y="6361676"/>
                <a:ext cx="3724434" cy="369332"/>
              </a:xfrm>
              <a:prstGeom prst="rect">
                <a:avLst/>
              </a:prstGeom>
              <a:noFill/>
            </p:spPr>
            <p:txBody>
              <a:bodyPr wrap="square" rtlCol="0">
                <a:spAutoFit/>
              </a:bodyPr>
              <a:lstStyle/>
              <a:p>
                <a14:m>
                  <m:oMath xmlns:m="http://schemas.openxmlformats.org/officeDocument/2006/math">
                    <m:r>
                      <a:rPr lang="en-US" sz="1800" b="0" i="1" smtClean="0">
                        <a:latin typeface="Cambria Math" panose="02040503050406030204" pitchFamily="18" charset="0"/>
                      </a:rPr>
                      <m:t>1−</m:t>
                    </m:r>
                    <m:r>
                      <a:rPr lang="en-US" sz="1800" b="0" i="1" smtClean="0">
                        <a:latin typeface="Cambria Math" panose="02040503050406030204" pitchFamily="18" charset="0"/>
                      </a:rPr>
                      <m:t>𝛿</m:t>
                    </m:r>
                  </m:oMath>
                </a14:m>
                <a:r>
                  <a:rPr lang="en-US" dirty="0"/>
                  <a:t> fraction of maximum entropy</a:t>
                </a:r>
              </a:p>
            </p:txBody>
          </p:sp>
        </mc:Choice>
        <mc:Fallback xmlns="">
          <p:sp>
            <p:nvSpPr>
              <p:cNvPr id="25" name="TextBox 24">
                <a:extLst>
                  <a:ext uri="{FF2B5EF4-FFF2-40B4-BE49-F238E27FC236}">
                    <a16:creationId xmlns:a16="http://schemas.microsoft.com/office/drawing/2014/main" id="{2740B0F8-EFC5-B04B-354B-F442D97B036A}"/>
                  </a:ext>
                </a:extLst>
              </p:cNvPr>
              <p:cNvSpPr txBox="1">
                <a:spLocks noRot="1" noChangeAspect="1" noMove="1" noResize="1" noEditPoints="1" noAdjustHandles="1" noChangeArrowheads="1" noChangeShapeType="1" noTextEdit="1"/>
              </p:cNvSpPr>
              <p:nvPr/>
            </p:nvSpPr>
            <p:spPr>
              <a:xfrm>
                <a:off x="5252513" y="6361676"/>
                <a:ext cx="3724434" cy="369332"/>
              </a:xfrm>
              <a:prstGeom prst="rect">
                <a:avLst/>
              </a:prstGeom>
              <a:blipFill>
                <a:blip r:embed="rId3"/>
                <a:stretch>
                  <a:fillRect t="-10345" b="-241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0FE700C3-9039-D900-5438-C888C06C2E4C}"/>
                  </a:ext>
                </a:extLst>
              </p:cNvPr>
              <p:cNvSpPr txBox="1">
                <a:spLocks/>
              </p:cNvSpPr>
              <p:nvPr/>
            </p:nvSpPr>
            <p:spPr>
              <a:xfrm>
                <a:off x="838200" y="3552727"/>
                <a:ext cx="10515600" cy="11261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rgbClr val="FFC000"/>
                    </a:solidFill>
                  </a:rPr>
                  <a:t>Example:</a:t>
                </a:r>
                <a:r>
                  <a:rPr lang="en-US" sz="2400" dirty="0"/>
                  <a:t> </a:t>
                </a:r>
                <a14:m>
                  <m:oMath xmlns:m="http://schemas.openxmlformats.org/officeDocument/2006/math">
                    <m:r>
                      <a:rPr lang="en-US" sz="2400" b="0" i="1" smtClean="0">
                        <a:latin typeface="Cambria Math" panose="02040503050406030204" pitchFamily="18" charset="0"/>
                      </a:rPr>
                      <m:t>𝑋</m:t>
                    </m:r>
                  </m:oMath>
                </a14:m>
                <a:r>
                  <a:rPr lang="en-US" sz="2400" dirty="0"/>
                  <a:t> uniform over even parity strings in </a:t>
                </a:r>
                <a14:m>
                  <m:oMath xmlns:m="http://schemas.openxmlformats.org/officeDocument/2006/math">
                    <m:sSup>
                      <m:sSupPr>
                        <m:ctrlPr>
                          <a:rPr lang="en-US" sz="2400" b="0" i="1" smtClean="0">
                            <a:latin typeface="Cambria Math" panose="02040503050406030204" pitchFamily="18" charset="0"/>
                          </a:rPr>
                        </m:ctrlPr>
                      </m:sSupPr>
                      <m:e>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0,1</m:t>
                            </m:r>
                          </m:e>
                        </m:d>
                      </m:e>
                      <m:sup>
                        <m:r>
                          <a:rPr lang="en-US" sz="2400" b="0" i="1" smtClean="0">
                            <a:latin typeface="Cambria Math" panose="02040503050406030204" pitchFamily="18" charset="0"/>
                          </a:rPr>
                          <m:t>𝑁</m:t>
                        </m:r>
                      </m:sup>
                    </m:sSup>
                  </m:oMath>
                </a14:m>
                <a:r>
                  <a:rPr lang="en-US" sz="2400" dirty="0"/>
                  <a:t> is </a:t>
                </a:r>
                <a14:m>
                  <m:oMath xmlns:m="http://schemas.openxmlformats.org/officeDocument/2006/math">
                    <m:r>
                      <a:rPr lang="en-US" sz="2400" b="0" i="1" smtClean="0">
                        <a:latin typeface="Cambria Math" panose="02040503050406030204" pitchFamily="18" charset="0"/>
                      </a:rPr>
                      <m:t>𝑂</m:t>
                    </m:r>
                    <m:d>
                      <m:dPr>
                        <m:ctrlPr>
                          <a:rPr lang="en-US" sz="2400" b="0" i="1" smtClean="0">
                            <a:latin typeface="Cambria Math" panose="02040503050406030204" pitchFamily="18" charset="0"/>
                          </a:rPr>
                        </m:ctrlPr>
                      </m:dPr>
                      <m:e>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𝑁</m:t>
                            </m:r>
                          </m:den>
                        </m:f>
                      </m:e>
                    </m:d>
                  </m:oMath>
                </a14:m>
                <a:r>
                  <a:rPr lang="en-US" sz="2400" dirty="0"/>
                  <a:t>-dense.</a:t>
                </a:r>
              </a:p>
            </p:txBody>
          </p:sp>
        </mc:Choice>
        <mc:Fallback xmlns="">
          <p:sp>
            <p:nvSpPr>
              <p:cNvPr id="4" name="Content Placeholder 2">
                <a:extLst>
                  <a:ext uri="{FF2B5EF4-FFF2-40B4-BE49-F238E27FC236}">
                    <a16:creationId xmlns:a16="http://schemas.microsoft.com/office/drawing/2014/main" id="{0FE700C3-9039-D900-5438-C888C06C2E4C}"/>
                  </a:ext>
                </a:extLst>
              </p:cNvPr>
              <p:cNvSpPr txBox="1">
                <a:spLocks noRot="1" noChangeAspect="1" noMove="1" noResize="1" noEditPoints="1" noAdjustHandles="1" noChangeArrowheads="1" noChangeShapeType="1" noTextEdit="1"/>
              </p:cNvSpPr>
              <p:nvPr/>
            </p:nvSpPr>
            <p:spPr>
              <a:xfrm>
                <a:off x="838200" y="3552727"/>
                <a:ext cx="10515600" cy="1126122"/>
              </a:xfrm>
              <a:prstGeom prst="rect">
                <a:avLst/>
              </a:prstGeom>
              <a:blipFill>
                <a:blip r:embed="rId4"/>
                <a:stretch>
                  <a:fillRect l="-965"/>
                </a:stretch>
              </a:blipFill>
            </p:spPr>
            <p:txBody>
              <a:bodyPr/>
              <a:lstStyle/>
              <a:p>
                <a:r>
                  <a:rPr lang="en-US">
                    <a:noFill/>
                  </a:rPr>
                  <a:t> </a:t>
                </a:r>
              </a:p>
            </p:txBody>
          </p:sp>
        </mc:Fallback>
      </mc:AlternateContent>
    </p:spTree>
    <p:extLst>
      <p:ext uri="{BB962C8B-B14F-4D97-AF65-F5344CB8AC3E}">
        <p14:creationId xmlns:p14="http://schemas.microsoft.com/office/powerpoint/2010/main" val="64761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98B263-BEC1-1DC2-84BE-9617F7D2BC22}"/>
            </a:ext>
          </a:extLst>
        </p:cNvPr>
        <p:cNvGrpSpPr/>
        <p:nvPr/>
      </p:nvGrpSpPr>
      <p:grpSpPr>
        <a:xfrm>
          <a:off x="0" y="0"/>
          <a:ext cx="0" cy="0"/>
          <a:chOff x="0" y="0"/>
          <a:chExt cx="0" cy="0"/>
        </a:xfrm>
      </p:grpSpPr>
      <p:sp>
        <p:nvSpPr>
          <p:cNvPr id="3" name="Rounded Rectangle 2">
            <a:extLst>
              <a:ext uri="{FF2B5EF4-FFF2-40B4-BE49-F238E27FC236}">
                <a16:creationId xmlns:a16="http://schemas.microsoft.com/office/drawing/2014/main" id="{FA2E7B36-D2BB-2545-253D-B09D9AC4C744}"/>
              </a:ext>
            </a:extLst>
          </p:cNvPr>
          <p:cNvSpPr/>
          <p:nvPr/>
        </p:nvSpPr>
        <p:spPr>
          <a:xfrm>
            <a:off x="675249" y="1454085"/>
            <a:ext cx="10678551" cy="3749039"/>
          </a:xfrm>
          <a:prstGeom prst="roundRect">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02F01146-4A9C-E466-3808-7923710101E1}"/>
                  </a:ext>
                </a:extLst>
              </p:cNvPr>
              <p:cNvSpPr txBox="1">
                <a:spLocks/>
              </p:cNvSpPr>
              <p:nvPr/>
            </p:nvSpPr>
            <p:spPr>
              <a:xfrm>
                <a:off x="1014632" y="2383038"/>
                <a:ext cx="10162735" cy="25736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chemeClr val="tx1"/>
                    </a:solidFill>
                  </a:rPr>
                  <a:t>For all </a:t>
                </a:r>
                <a14:m>
                  <m:oMath xmlns:m="http://schemas.openxmlformats.org/officeDocument/2006/math">
                    <m:r>
                      <a:rPr lang="en-US" sz="2400" b="0" i="1" smtClean="0">
                        <a:latin typeface="Cambria Math" panose="02040503050406030204" pitchFamily="18" charset="0"/>
                      </a:rPr>
                      <m:t>𝑇</m:t>
                    </m:r>
                  </m:oMath>
                </a14:m>
                <a:r>
                  <a:rPr lang="en-US" sz="2400" dirty="0">
                    <a:solidFill>
                      <a:schemeClr val="tx1"/>
                    </a:solidFill>
                  </a:rPr>
                  <a:t>-query quantum algorithms</a:t>
                </a:r>
                <a:r>
                  <a:rPr lang="en-US" sz="2400" dirty="0"/>
                  <a:t> </a:t>
                </a:r>
                <a14:m>
                  <m:oMath xmlns:m="http://schemas.openxmlformats.org/officeDocument/2006/math">
                    <m:r>
                      <a:rPr lang="en-US" sz="2400" b="0" i="1" smtClean="0">
                        <a:latin typeface="Cambria Math" panose="02040503050406030204" pitchFamily="18" charset="0"/>
                      </a:rPr>
                      <m:t>𝐴</m:t>
                    </m:r>
                  </m:oMath>
                </a14:m>
                <a:r>
                  <a:rPr lang="en-US" sz="2400" dirty="0">
                    <a:solidFill>
                      <a:schemeClr val="tx1"/>
                    </a:solidFill>
                  </a:rPr>
                  <a:t>, for all </a:t>
                </a:r>
                <a14:m>
                  <m:oMath xmlns:m="http://schemas.openxmlformats.org/officeDocument/2006/math">
                    <m:r>
                      <a:rPr lang="en-US" sz="2400" b="0" i="1" smtClean="0">
                        <a:solidFill>
                          <a:schemeClr val="tx1"/>
                        </a:solidFill>
                        <a:latin typeface="Cambria Math" panose="02040503050406030204" pitchFamily="18" charset="0"/>
                      </a:rPr>
                      <m:t>𝛿</m:t>
                    </m:r>
                  </m:oMath>
                </a14:m>
                <a:r>
                  <a:rPr lang="en-US" sz="2400" dirty="0">
                    <a:solidFill>
                      <a:schemeClr val="tx1"/>
                    </a:solidFill>
                  </a:rPr>
                  <a:t>-dense distributions </a:t>
                </a:r>
                <a14:m>
                  <m:oMath xmlns:m="http://schemas.openxmlformats.org/officeDocument/2006/math">
                    <m:r>
                      <a:rPr lang="en-US" sz="2400" b="0" i="1" smtClean="0">
                        <a:latin typeface="Cambria Math" panose="02040503050406030204" pitchFamily="18" charset="0"/>
                      </a:rPr>
                      <m:t>𝐹</m:t>
                    </m:r>
                  </m:oMath>
                </a14:m>
                <a:r>
                  <a:rPr lang="en-US" sz="2400" dirty="0">
                    <a:solidFill>
                      <a:schemeClr val="tx1"/>
                    </a:solidFill>
                  </a:rPr>
                  <a:t> over </a:t>
                </a:r>
                <a14:m>
                  <m:oMath xmlns:m="http://schemas.openxmlformats.org/officeDocument/2006/math">
                    <m:sSup>
                      <m:sSupPr>
                        <m:ctrlPr>
                          <a:rPr lang="en-US" sz="2400" b="0" i="1" smtClean="0">
                            <a:latin typeface="Cambria Math" panose="02040503050406030204" pitchFamily="18" charset="0"/>
                          </a:rPr>
                        </m:ctrlPr>
                      </m:sSupPr>
                      <m:e>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0,1</m:t>
                            </m:r>
                          </m:e>
                        </m:d>
                      </m:e>
                      <m:sup>
                        <m:r>
                          <a:rPr lang="en-US" sz="2400" b="0" i="1" smtClean="0">
                            <a:latin typeface="Cambria Math" panose="02040503050406030204" pitchFamily="18" charset="0"/>
                          </a:rPr>
                          <m:t>𝑁</m:t>
                        </m:r>
                      </m:sup>
                    </m:sSup>
                  </m:oMath>
                </a14:m>
                <a:r>
                  <a:rPr lang="en-US" sz="2400" dirty="0">
                    <a:solidFill>
                      <a:schemeClr val="tx1"/>
                    </a:solidFill>
                  </a:rPr>
                  <a:t>,  </a:t>
                </a:r>
                <a:br>
                  <a:rPr lang="en-US" sz="2400" dirty="0">
                    <a:solidFill>
                      <a:schemeClr val="tx1"/>
                    </a:solidFill>
                  </a:rPr>
                </a:br>
                <a:br>
                  <a:rPr lang="en-US" sz="2400" dirty="0">
                    <a:solidFill>
                      <a:schemeClr val="tx1"/>
                    </a:solidFill>
                  </a:rPr>
                </a:br>
                <a14:m>
                  <m:oMathPara xmlns:m="http://schemas.openxmlformats.org/officeDocument/2006/math">
                    <m:oMathParaPr>
                      <m:jc m:val="centerGroup"/>
                    </m:oMathParaPr>
                    <m:oMath xmlns:m="http://schemas.openxmlformats.org/officeDocument/2006/math">
                      <m:d>
                        <m:dPr>
                          <m:begChr m:val="|"/>
                          <m:endChr m:val="|"/>
                          <m:ctrlPr>
                            <a:rPr lang="en-US" sz="2400" b="0" i="1" smtClean="0">
                              <a:latin typeface="Cambria Math" panose="02040503050406030204" pitchFamily="18" charset="0"/>
                            </a:rPr>
                          </m:ctrlPr>
                        </m:dPr>
                        <m:e>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Pr</m:t>
                                  </m:r>
                                </m:e>
                                <m:lim>
                                  <m:r>
                                    <a:rPr lang="en-US" sz="2400" b="0" i="1" smtClean="0">
                                      <a:latin typeface="Cambria Math" panose="02040503050406030204" pitchFamily="18" charset="0"/>
                                    </a:rPr>
                                    <m:t>𝐹</m:t>
                                  </m:r>
                                </m:lim>
                              </m:limLow>
                            </m:fName>
                            <m:e>
                              <m:d>
                                <m:dPr>
                                  <m:begChr m:val="["/>
                                  <m:endChr m:val="]"/>
                                  <m:ctrlPr>
                                    <a:rPr lang="en-US" sz="2400" b="0" i="1" smtClean="0">
                                      <a:latin typeface="Cambria Math" panose="02040503050406030204" pitchFamily="18" charset="0"/>
                                    </a:rPr>
                                  </m:ctrlPr>
                                </m:dPr>
                                <m:e>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𝐴</m:t>
                                      </m:r>
                                    </m:e>
                                    <m:sup>
                                      <m:r>
                                        <a:rPr lang="en-US" sz="2400" b="0" i="1" smtClean="0">
                                          <a:latin typeface="Cambria Math" panose="02040503050406030204" pitchFamily="18" charset="0"/>
                                        </a:rPr>
                                        <m:t>𝐹</m:t>
                                      </m:r>
                                    </m:sup>
                                  </m:sSup>
                                  <m:r>
                                    <a:rPr lang="en-US" sz="2400" b="0" i="1" smtClean="0">
                                      <a:latin typeface="Cambria Math" panose="02040503050406030204" pitchFamily="18" charset="0"/>
                                    </a:rPr>
                                    <m:t>=1</m:t>
                                  </m:r>
                                </m:e>
                              </m:d>
                              <m:r>
                                <a:rPr lang="en-US" sz="2400" b="0" i="1" smtClean="0">
                                  <a:latin typeface="Cambria Math" panose="02040503050406030204" pitchFamily="18" charset="0"/>
                                </a:rPr>
                                <m:t>−</m:t>
                              </m:r>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Pr</m:t>
                                      </m:r>
                                    </m:e>
                                    <m:lim>
                                      <m:r>
                                        <a:rPr lang="en-US" sz="2400" b="0" i="1" smtClean="0">
                                          <a:latin typeface="Cambria Math" panose="02040503050406030204" pitchFamily="18" charset="0"/>
                                        </a:rPr>
                                        <m:t>𝑈</m:t>
                                      </m:r>
                                    </m:lim>
                                  </m:limLow>
                                </m:fName>
                                <m:e>
                                  <m:d>
                                    <m:dPr>
                                      <m:begChr m:val="["/>
                                      <m:endChr m:val="]"/>
                                      <m:ctrlPr>
                                        <a:rPr lang="en-US" sz="2400" b="0" i="1" smtClean="0">
                                          <a:latin typeface="Cambria Math" panose="02040503050406030204" pitchFamily="18" charset="0"/>
                                        </a:rPr>
                                      </m:ctrlPr>
                                    </m:dPr>
                                    <m:e>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𝐴</m:t>
                                          </m:r>
                                        </m:e>
                                        <m:sup>
                                          <m:r>
                                            <a:rPr lang="en-US" sz="2400" b="0" i="1" smtClean="0">
                                              <a:latin typeface="Cambria Math" panose="02040503050406030204" pitchFamily="18" charset="0"/>
                                            </a:rPr>
                                            <m:t>𝑈</m:t>
                                          </m:r>
                                        </m:sup>
                                      </m:sSup>
                                      <m:r>
                                        <a:rPr lang="en-US" sz="2400" b="0" i="1" smtClean="0">
                                          <a:latin typeface="Cambria Math" panose="02040503050406030204" pitchFamily="18" charset="0"/>
                                        </a:rPr>
                                        <m:t>=1</m:t>
                                      </m:r>
                                    </m:e>
                                  </m:d>
                                </m:e>
                              </m:func>
                            </m:e>
                          </m:func>
                        </m:e>
                      </m:d>
                      <m:r>
                        <a:rPr lang="en-US" sz="2400" b="0" i="1" smtClean="0">
                          <a:latin typeface="Cambria Math" panose="02040503050406030204" pitchFamily="18" charset="0"/>
                        </a:rPr>
                        <m:t>≤</m:t>
                      </m:r>
                      <m:r>
                        <a:rPr lang="en-US" sz="2400" b="0" i="1" smtClean="0">
                          <a:latin typeface="Cambria Math" panose="02040503050406030204" pitchFamily="18" charset="0"/>
                        </a:rPr>
                        <m:t>𝑝𝑜𝑙𝑦</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𝑇</m:t>
                          </m:r>
                        </m:e>
                      </m:d>
                      <m:r>
                        <a:rPr lang="en-US" sz="2400" b="0" i="1" smtClean="0">
                          <a:latin typeface="Cambria Math" panose="02040503050406030204" pitchFamily="18" charset="0"/>
                        </a:rPr>
                        <m:t>⋅</m:t>
                      </m:r>
                      <m:r>
                        <a:rPr lang="en-US" sz="2400" b="0" i="1" smtClean="0">
                          <a:latin typeface="Cambria Math" panose="02040503050406030204" pitchFamily="18" charset="0"/>
                        </a:rPr>
                        <m:t>𝑝𝑜𝑙𝑦</m:t>
                      </m:r>
                      <m:r>
                        <a:rPr lang="en-US" sz="2400" b="0" i="1" smtClean="0">
                          <a:latin typeface="Cambria Math" panose="02040503050406030204" pitchFamily="18" charset="0"/>
                        </a:rPr>
                        <m:t>(</m:t>
                      </m:r>
                      <m:r>
                        <a:rPr lang="en-US" sz="2400" b="0" i="1" smtClean="0">
                          <a:latin typeface="Cambria Math" panose="02040503050406030204" pitchFamily="18" charset="0"/>
                        </a:rPr>
                        <m:t>𝛿</m:t>
                      </m:r>
                      <m:r>
                        <a:rPr lang="en-US" sz="2400" b="0" i="1" smtClean="0">
                          <a:latin typeface="Cambria Math" panose="02040503050406030204" pitchFamily="18" charset="0"/>
                        </a:rPr>
                        <m:t>)</m:t>
                      </m:r>
                    </m:oMath>
                  </m:oMathPara>
                </a14:m>
                <a:endParaRPr lang="en-US" sz="2400" dirty="0">
                  <a:solidFill>
                    <a:schemeClr val="tx1"/>
                  </a:solidFill>
                </a:endParaRPr>
              </a:p>
              <a:p>
                <a:pPr marL="0" indent="0">
                  <a:buNone/>
                </a:pPr>
                <a:endParaRPr lang="en-US" sz="1000" dirty="0"/>
              </a:p>
              <a:p>
                <a:pPr marL="0" indent="0">
                  <a:buNone/>
                </a:pPr>
                <a:r>
                  <a:rPr lang="en-US" sz="2400" dirty="0"/>
                  <a:t>where </a:t>
                </a:r>
                <a14:m>
                  <m:oMath xmlns:m="http://schemas.openxmlformats.org/officeDocument/2006/math">
                    <m:r>
                      <a:rPr lang="en-US" sz="2400" b="0" i="1" smtClean="0">
                        <a:latin typeface="Cambria Math" panose="02040503050406030204" pitchFamily="18" charset="0"/>
                      </a:rPr>
                      <m:t>𝑈</m:t>
                    </m:r>
                    <m:r>
                      <a:rPr lang="en-US" sz="2400" b="0" i="1" smtClean="0">
                        <a:latin typeface="Cambria Math" panose="02040503050406030204" pitchFamily="18" charset="0"/>
                      </a:rPr>
                      <m:t>=</m:t>
                    </m:r>
                  </m:oMath>
                </a14:m>
                <a:r>
                  <a:rPr lang="en-US" sz="2400" dirty="0"/>
                  <a:t> uniform distribution over </a:t>
                </a:r>
                <a14:m>
                  <m:oMath xmlns:m="http://schemas.openxmlformats.org/officeDocument/2006/math">
                    <m:sSup>
                      <m:sSupPr>
                        <m:ctrlPr>
                          <a:rPr lang="en-US" sz="2400" b="0" i="1" smtClean="0">
                            <a:latin typeface="Cambria Math" panose="02040503050406030204" pitchFamily="18" charset="0"/>
                          </a:rPr>
                        </m:ctrlPr>
                      </m:sSupPr>
                      <m:e>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0,1</m:t>
                            </m:r>
                          </m:e>
                        </m:d>
                      </m:e>
                      <m:sup>
                        <m:r>
                          <a:rPr lang="en-US" sz="2400" b="0" i="1" smtClean="0">
                            <a:latin typeface="Cambria Math" panose="02040503050406030204" pitchFamily="18" charset="0"/>
                          </a:rPr>
                          <m:t>𝑁</m:t>
                        </m:r>
                      </m:sup>
                    </m:sSup>
                    <m:r>
                      <a:rPr lang="en-US" sz="2400" b="0" i="1" smtClean="0">
                        <a:latin typeface="Cambria Math" panose="02040503050406030204" pitchFamily="18" charset="0"/>
                      </a:rPr>
                      <m:t>.</m:t>
                    </m:r>
                  </m:oMath>
                </a14:m>
                <a:endParaRPr lang="en-US" sz="2400" dirty="0"/>
              </a:p>
            </p:txBody>
          </p:sp>
        </mc:Choice>
        <mc:Fallback xmlns="">
          <p:sp>
            <p:nvSpPr>
              <p:cNvPr id="4" name="Content Placeholder 2">
                <a:extLst>
                  <a:ext uri="{FF2B5EF4-FFF2-40B4-BE49-F238E27FC236}">
                    <a16:creationId xmlns:a16="http://schemas.microsoft.com/office/drawing/2014/main" id="{02F01146-4A9C-E466-3808-7923710101E1}"/>
                  </a:ext>
                </a:extLst>
              </p:cNvPr>
              <p:cNvSpPr txBox="1">
                <a:spLocks noRot="1" noChangeAspect="1" noMove="1" noResize="1" noEditPoints="1" noAdjustHandles="1" noChangeArrowheads="1" noChangeShapeType="1" noTextEdit="1"/>
              </p:cNvSpPr>
              <p:nvPr/>
            </p:nvSpPr>
            <p:spPr>
              <a:xfrm>
                <a:off x="1014632" y="2383038"/>
                <a:ext cx="10162735" cy="2573659"/>
              </a:xfrm>
              <a:prstGeom prst="rect">
                <a:avLst/>
              </a:prstGeom>
              <a:blipFill>
                <a:blip r:embed="rId2"/>
                <a:stretch>
                  <a:fillRect l="-873" t="-3431"/>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37E0640D-5C68-395A-7B8D-E9A94F627771}"/>
              </a:ext>
            </a:extLst>
          </p:cNvPr>
          <p:cNvSpPr txBox="1"/>
          <p:nvPr/>
        </p:nvSpPr>
        <p:spPr>
          <a:xfrm>
            <a:off x="933156" y="1780165"/>
            <a:ext cx="10162735" cy="523220"/>
          </a:xfrm>
          <a:prstGeom prst="rect">
            <a:avLst/>
          </a:prstGeom>
          <a:noFill/>
        </p:spPr>
        <p:txBody>
          <a:bodyPr wrap="square" rtlCol="0">
            <a:spAutoFit/>
          </a:bodyPr>
          <a:lstStyle/>
          <a:p>
            <a:r>
              <a:rPr lang="en-US" sz="2800" b="1" u="sng" dirty="0"/>
              <a:t>Warmup </a:t>
            </a:r>
            <a:r>
              <a:rPr lang="en-US" sz="2800" b="1" u="sng" dirty="0" err="1"/>
              <a:t>Pseudorandomness</a:t>
            </a:r>
            <a:r>
              <a:rPr lang="en-US" sz="2800" b="1" u="sng" dirty="0"/>
              <a:t> Conjecture</a:t>
            </a:r>
            <a:endParaRPr lang="en-US" sz="2800" u="sng" dirty="0"/>
          </a:p>
        </p:txBody>
      </p:sp>
    </p:spTree>
    <p:extLst>
      <p:ext uri="{BB962C8B-B14F-4D97-AF65-F5344CB8AC3E}">
        <p14:creationId xmlns:p14="http://schemas.microsoft.com/office/powerpoint/2010/main" val="29752372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60E5E2-95B6-2323-DDB9-1EF86CE5581B}"/>
            </a:ext>
          </a:extLst>
        </p:cNvPr>
        <p:cNvGrpSpPr/>
        <p:nvPr/>
      </p:nvGrpSpPr>
      <p:grpSpPr>
        <a:xfrm>
          <a:off x="0" y="0"/>
          <a:ext cx="0" cy="0"/>
          <a:chOff x="0" y="0"/>
          <a:chExt cx="0" cy="0"/>
        </a:xfrm>
      </p:grpSpPr>
      <p:sp>
        <p:nvSpPr>
          <p:cNvPr id="3" name="Rounded Rectangle 2">
            <a:extLst>
              <a:ext uri="{FF2B5EF4-FFF2-40B4-BE49-F238E27FC236}">
                <a16:creationId xmlns:a16="http://schemas.microsoft.com/office/drawing/2014/main" id="{FAABC5DE-65A4-28B3-E45D-A9FE11A6F4A3}"/>
              </a:ext>
            </a:extLst>
          </p:cNvPr>
          <p:cNvSpPr/>
          <p:nvPr/>
        </p:nvSpPr>
        <p:spPr>
          <a:xfrm>
            <a:off x="675249" y="1847088"/>
            <a:ext cx="10678551" cy="3054096"/>
          </a:xfrm>
          <a:prstGeom prst="roundRect">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43B0F7C1-2AFD-BE50-8BE9-E9D4C59107AE}"/>
                  </a:ext>
                </a:extLst>
              </p:cNvPr>
              <p:cNvSpPr txBox="1">
                <a:spLocks/>
              </p:cNvSpPr>
              <p:nvPr/>
            </p:nvSpPr>
            <p:spPr>
              <a:xfrm>
                <a:off x="1014632" y="2821301"/>
                <a:ext cx="10162735" cy="19152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chemeClr val="tx1"/>
                    </a:solidFill>
                  </a:rPr>
                  <a:t>For all </a:t>
                </a:r>
                <a14:m>
                  <m:oMath xmlns:m="http://schemas.openxmlformats.org/officeDocument/2006/math">
                    <m:r>
                      <a:rPr lang="en-US" sz="2400" b="0" i="1" smtClean="0">
                        <a:latin typeface="Cambria Math" panose="02040503050406030204" pitchFamily="18" charset="0"/>
                      </a:rPr>
                      <m:t>𝑇</m:t>
                    </m:r>
                  </m:oMath>
                </a14:m>
                <a:r>
                  <a:rPr lang="en-US" sz="2400" dirty="0">
                    <a:solidFill>
                      <a:schemeClr val="tx1"/>
                    </a:solidFill>
                  </a:rPr>
                  <a:t>-query </a:t>
                </a:r>
                <a:r>
                  <a:rPr lang="en-US" sz="2400" dirty="0">
                    <a:solidFill>
                      <a:srgbClr val="FFFF00"/>
                    </a:solidFill>
                  </a:rPr>
                  <a:t>classical randomized</a:t>
                </a:r>
                <a:r>
                  <a:rPr lang="en-US" sz="2400" dirty="0">
                    <a:solidFill>
                      <a:schemeClr val="tx1"/>
                    </a:solidFill>
                  </a:rPr>
                  <a:t> algorithms</a:t>
                </a:r>
                <a:r>
                  <a:rPr lang="en-US" sz="2400" dirty="0"/>
                  <a:t> </a:t>
                </a:r>
                <a14:m>
                  <m:oMath xmlns:m="http://schemas.openxmlformats.org/officeDocument/2006/math">
                    <m:r>
                      <a:rPr lang="en-US" sz="2400" b="0" i="1" smtClean="0">
                        <a:latin typeface="Cambria Math" panose="02040503050406030204" pitchFamily="18" charset="0"/>
                      </a:rPr>
                      <m:t>𝐴</m:t>
                    </m:r>
                  </m:oMath>
                </a14:m>
                <a:r>
                  <a:rPr lang="en-US" sz="2400" dirty="0">
                    <a:solidFill>
                      <a:schemeClr val="tx1"/>
                    </a:solidFill>
                  </a:rPr>
                  <a:t>, for all </a:t>
                </a:r>
                <a14:m>
                  <m:oMath xmlns:m="http://schemas.openxmlformats.org/officeDocument/2006/math">
                    <m:r>
                      <a:rPr lang="en-US" sz="2400" b="0" i="1" smtClean="0">
                        <a:solidFill>
                          <a:schemeClr val="tx1"/>
                        </a:solidFill>
                        <a:latin typeface="Cambria Math" panose="02040503050406030204" pitchFamily="18" charset="0"/>
                      </a:rPr>
                      <m:t>𝛿</m:t>
                    </m:r>
                  </m:oMath>
                </a14:m>
                <a:r>
                  <a:rPr lang="en-US" sz="2400" dirty="0">
                    <a:solidFill>
                      <a:schemeClr val="tx1"/>
                    </a:solidFill>
                  </a:rPr>
                  <a:t>-dense distributions </a:t>
                </a:r>
                <a14:m>
                  <m:oMath xmlns:m="http://schemas.openxmlformats.org/officeDocument/2006/math">
                    <m:r>
                      <a:rPr lang="en-US" sz="2400" b="0" i="1" smtClean="0">
                        <a:latin typeface="Cambria Math" panose="02040503050406030204" pitchFamily="18" charset="0"/>
                      </a:rPr>
                      <m:t>𝐹</m:t>
                    </m:r>
                  </m:oMath>
                </a14:m>
                <a:r>
                  <a:rPr lang="en-US" sz="2400" dirty="0">
                    <a:solidFill>
                      <a:schemeClr val="tx1"/>
                    </a:solidFill>
                  </a:rPr>
                  <a:t> over </a:t>
                </a:r>
                <a14:m>
                  <m:oMath xmlns:m="http://schemas.openxmlformats.org/officeDocument/2006/math">
                    <m:sSup>
                      <m:sSupPr>
                        <m:ctrlPr>
                          <a:rPr lang="en-US" sz="2400" b="0" i="1" smtClean="0">
                            <a:latin typeface="Cambria Math" panose="02040503050406030204" pitchFamily="18" charset="0"/>
                          </a:rPr>
                        </m:ctrlPr>
                      </m:sSupPr>
                      <m:e>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0,1</m:t>
                            </m:r>
                          </m:e>
                        </m:d>
                      </m:e>
                      <m:sup>
                        <m:r>
                          <a:rPr lang="en-US" sz="2400" b="0" i="1" smtClean="0">
                            <a:latin typeface="Cambria Math" panose="02040503050406030204" pitchFamily="18" charset="0"/>
                          </a:rPr>
                          <m:t>𝑁</m:t>
                        </m:r>
                      </m:sup>
                    </m:sSup>
                  </m:oMath>
                </a14:m>
                <a:r>
                  <a:rPr lang="en-US" sz="2400" dirty="0">
                    <a:solidFill>
                      <a:schemeClr val="tx1"/>
                    </a:solidFill>
                  </a:rPr>
                  <a:t>, </a:t>
                </a:r>
              </a:p>
              <a:p>
                <a:pPr marL="0" indent="0">
                  <a:buNone/>
                </a:pPr>
                <a:br>
                  <a:rPr lang="en-US" sz="2400" dirty="0">
                    <a:solidFill>
                      <a:schemeClr val="tx1"/>
                    </a:solidFill>
                  </a:rPr>
                </a:br>
                <a14:m>
                  <m:oMathPara xmlns:m="http://schemas.openxmlformats.org/officeDocument/2006/math">
                    <m:oMathParaPr>
                      <m:jc m:val="centerGroup"/>
                    </m:oMathParaPr>
                    <m:oMath xmlns:m="http://schemas.openxmlformats.org/officeDocument/2006/math">
                      <m:d>
                        <m:dPr>
                          <m:begChr m:val="|"/>
                          <m:endChr m:val="|"/>
                          <m:ctrlPr>
                            <a:rPr lang="en-US" sz="2400" b="0" i="1" smtClean="0">
                              <a:latin typeface="Cambria Math" panose="02040503050406030204" pitchFamily="18" charset="0"/>
                            </a:rPr>
                          </m:ctrlPr>
                        </m:dPr>
                        <m:e>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Pr</m:t>
                                  </m:r>
                                </m:e>
                                <m:lim>
                                  <m:r>
                                    <a:rPr lang="en-US" sz="2400" b="0" i="1" smtClean="0">
                                      <a:latin typeface="Cambria Math" panose="02040503050406030204" pitchFamily="18" charset="0"/>
                                    </a:rPr>
                                    <m:t>𝐹</m:t>
                                  </m:r>
                                </m:lim>
                              </m:limLow>
                            </m:fName>
                            <m:e>
                              <m:d>
                                <m:dPr>
                                  <m:begChr m:val="["/>
                                  <m:endChr m:val="]"/>
                                  <m:ctrlPr>
                                    <a:rPr lang="en-US" sz="2400" b="0" i="1" smtClean="0">
                                      <a:latin typeface="Cambria Math" panose="02040503050406030204" pitchFamily="18" charset="0"/>
                                    </a:rPr>
                                  </m:ctrlPr>
                                </m:dPr>
                                <m:e>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𝐴</m:t>
                                      </m:r>
                                    </m:e>
                                    <m:sup>
                                      <m:r>
                                        <a:rPr lang="en-US" sz="2400" b="0" i="1" smtClean="0">
                                          <a:latin typeface="Cambria Math" panose="02040503050406030204" pitchFamily="18" charset="0"/>
                                        </a:rPr>
                                        <m:t>𝐹</m:t>
                                      </m:r>
                                    </m:sup>
                                  </m:sSup>
                                  <m:r>
                                    <a:rPr lang="en-US" sz="2400" b="0" i="1" smtClean="0">
                                      <a:latin typeface="Cambria Math" panose="02040503050406030204" pitchFamily="18" charset="0"/>
                                    </a:rPr>
                                    <m:t>=1</m:t>
                                  </m:r>
                                </m:e>
                              </m:d>
                              <m:r>
                                <a:rPr lang="en-US" sz="2400" b="0" i="1" smtClean="0">
                                  <a:latin typeface="Cambria Math" panose="02040503050406030204" pitchFamily="18" charset="0"/>
                                </a:rPr>
                                <m:t>−</m:t>
                              </m:r>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Pr</m:t>
                                      </m:r>
                                    </m:e>
                                    <m:lim>
                                      <m:r>
                                        <a:rPr lang="en-US" sz="2400" b="0" i="1" smtClean="0">
                                          <a:latin typeface="Cambria Math" panose="02040503050406030204" pitchFamily="18" charset="0"/>
                                        </a:rPr>
                                        <m:t>𝑈</m:t>
                                      </m:r>
                                    </m:lim>
                                  </m:limLow>
                                </m:fName>
                                <m:e>
                                  <m:d>
                                    <m:dPr>
                                      <m:begChr m:val="["/>
                                      <m:endChr m:val="]"/>
                                      <m:ctrlPr>
                                        <a:rPr lang="en-US" sz="2400" b="0" i="1" smtClean="0">
                                          <a:latin typeface="Cambria Math" panose="02040503050406030204" pitchFamily="18" charset="0"/>
                                        </a:rPr>
                                      </m:ctrlPr>
                                    </m:dPr>
                                    <m:e>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𝐴</m:t>
                                          </m:r>
                                        </m:e>
                                        <m:sup>
                                          <m:r>
                                            <a:rPr lang="en-US" sz="2400" b="0" i="1" smtClean="0">
                                              <a:latin typeface="Cambria Math" panose="02040503050406030204" pitchFamily="18" charset="0"/>
                                            </a:rPr>
                                            <m:t>𝑈</m:t>
                                          </m:r>
                                        </m:sup>
                                      </m:sSup>
                                      <m:r>
                                        <a:rPr lang="en-US" sz="2400" b="0" i="1" smtClean="0">
                                          <a:latin typeface="Cambria Math" panose="02040503050406030204" pitchFamily="18" charset="0"/>
                                        </a:rPr>
                                        <m:t>=1</m:t>
                                      </m:r>
                                    </m:e>
                                  </m:d>
                                </m:e>
                              </m:func>
                            </m:e>
                          </m:func>
                        </m:e>
                      </m:d>
                      <m:r>
                        <a:rPr lang="en-US" sz="2400" b="0" i="1" smtClean="0">
                          <a:latin typeface="Cambria Math" panose="02040503050406030204" pitchFamily="18" charset="0"/>
                        </a:rPr>
                        <m:t>≤</m:t>
                      </m:r>
                      <m:r>
                        <a:rPr lang="en-US" sz="2400" b="0" i="1" smtClean="0">
                          <a:latin typeface="Cambria Math" panose="02040503050406030204" pitchFamily="18" charset="0"/>
                        </a:rPr>
                        <m:t>𝛿</m:t>
                      </m:r>
                      <m:r>
                        <a:rPr lang="en-US" sz="2400" b="0" i="1" smtClean="0">
                          <a:latin typeface="Cambria Math" panose="02040503050406030204" pitchFamily="18" charset="0"/>
                        </a:rPr>
                        <m:t>𝑇</m:t>
                      </m:r>
                    </m:oMath>
                  </m:oMathPara>
                </a14:m>
                <a:endParaRPr lang="en-US" sz="2400" dirty="0">
                  <a:solidFill>
                    <a:schemeClr val="tx1"/>
                  </a:solidFill>
                </a:endParaRPr>
              </a:p>
            </p:txBody>
          </p:sp>
        </mc:Choice>
        <mc:Fallback xmlns="">
          <p:sp>
            <p:nvSpPr>
              <p:cNvPr id="4" name="Content Placeholder 2">
                <a:extLst>
                  <a:ext uri="{FF2B5EF4-FFF2-40B4-BE49-F238E27FC236}">
                    <a16:creationId xmlns:a16="http://schemas.microsoft.com/office/drawing/2014/main" id="{43B0F7C1-2AFD-BE50-8BE9-E9D4C59107AE}"/>
                  </a:ext>
                </a:extLst>
              </p:cNvPr>
              <p:cNvSpPr txBox="1">
                <a:spLocks noRot="1" noChangeAspect="1" noMove="1" noResize="1" noEditPoints="1" noAdjustHandles="1" noChangeArrowheads="1" noChangeShapeType="1" noTextEdit="1"/>
              </p:cNvSpPr>
              <p:nvPr/>
            </p:nvSpPr>
            <p:spPr>
              <a:xfrm>
                <a:off x="1014632" y="2821301"/>
                <a:ext cx="10162735" cy="1915292"/>
              </a:xfrm>
              <a:prstGeom prst="rect">
                <a:avLst/>
              </a:prstGeom>
              <a:blipFill>
                <a:blip r:embed="rId2"/>
                <a:stretch>
                  <a:fillRect l="-873" t="-4636"/>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0339CD93-C823-1B75-9716-B01FB93A3884}"/>
              </a:ext>
            </a:extLst>
          </p:cNvPr>
          <p:cNvSpPr txBox="1"/>
          <p:nvPr/>
        </p:nvSpPr>
        <p:spPr>
          <a:xfrm>
            <a:off x="838199" y="705195"/>
            <a:ext cx="10281513" cy="830997"/>
          </a:xfrm>
          <a:prstGeom prst="rect">
            <a:avLst/>
          </a:prstGeom>
          <a:noFill/>
        </p:spPr>
        <p:txBody>
          <a:bodyPr wrap="square">
            <a:spAutoFit/>
          </a:bodyPr>
          <a:lstStyle/>
          <a:p>
            <a:pPr marL="0" indent="0">
              <a:buNone/>
            </a:pPr>
            <a:r>
              <a:rPr lang="en-US" sz="2400" dirty="0"/>
              <a:t>Conjecture is motivated by results in classical cryptography showing that </a:t>
            </a:r>
            <a:br>
              <a:rPr lang="en-US" sz="2400" dirty="0"/>
            </a:br>
            <a:r>
              <a:rPr lang="en-US" sz="2400" dirty="0"/>
              <a:t>dense distributions fool few-query classical algorithms.</a:t>
            </a:r>
          </a:p>
        </p:txBody>
      </p:sp>
      <p:sp>
        <p:nvSpPr>
          <p:cNvPr id="7" name="TextBox 6">
            <a:extLst>
              <a:ext uri="{FF2B5EF4-FFF2-40B4-BE49-F238E27FC236}">
                <a16:creationId xmlns:a16="http://schemas.microsoft.com/office/drawing/2014/main" id="{79D87204-7086-50F0-3ABD-594F3F1547F5}"/>
              </a:ext>
            </a:extLst>
          </p:cNvPr>
          <p:cNvSpPr txBox="1"/>
          <p:nvPr/>
        </p:nvSpPr>
        <p:spPr>
          <a:xfrm>
            <a:off x="838199" y="5295307"/>
            <a:ext cx="10281513" cy="830997"/>
          </a:xfrm>
          <a:prstGeom prst="rect">
            <a:avLst/>
          </a:prstGeom>
          <a:noFill/>
        </p:spPr>
        <p:txBody>
          <a:bodyPr wrap="square">
            <a:spAutoFit/>
          </a:bodyPr>
          <a:lstStyle/>
          <a:p>
            <a:pPr marL="0" indent="0">
              <a:buNone/>
            </a:pPr>
            <a:r>
              <a:rPr lang="en-US" sz="2400" dirty="0"/>
              <a:t>In cryptography, this is used to argue that short advice about a random oracle cannot be helpful.</a:t>
            </a:r>
          </a:p>
        </p:txBody>
      </p:sp>
      <p:sp>
        <p:nvSpPr>
          <p:cNvPr id="10" name="TextBox 9">
            <a:extLst>
              <a:ext uri="{FF2B5EF4-FFF2-40B4-BE49-F238E27FC236}">
                <a16:creationId xmlns:a16="http://schemas.microsoft.com/office/drawing/2014/main" id="{6A27A71E-8B1D-F3C1-8C75-C467C33CC35C}"/>
              </a:ext>
            </a:extLst>
          </p:cNvPr>
          <p:cNvSpPr txBox="1"/>
          <p:nvPr/>
        </p:nvSpPr>
        <p:spPr>
          <a:xfrm>
            <a:off x="933155" y="2055457"/>
            <a:ext cx="10162735" cy="584775"/>
          </a:xfrm>
          <a:prstGeom prst="rect">
            <a:avLst/>
          </a:prstGeom>
          <a:noFill/>
        </p:spPr>
        <p:txBody>
          <a:bodyPr wrap="square" rtlCol="0">
            <a:spAutoFit/>
          </a:bodyPr>
          <a:lstStyle/>
          <a:p>
            <a:r>
              <a:rPr lang="en-US" sz="2800" b="1" u="sng" dirty="0"/>
              <a:t>Theorem</a:t>
            </a:r>
            <a:r>
              <a:rPr lang="en-US" sz="3200" b="1" dirty="0"/>
              <a:t> </a:t>
            </a:r>
            <a:r>
              <a:rPr lang="en-US" sz="2000" b="1" dirty="0"/>
              <a:t>(</a:t>
            </a:r>
            <a:r>
              <a:rPr lang="en-US" sz="2000" b="1" dirty="0" err="1"/>
              <a:t>Coretti</a:t>
            </a:r>
            <a:r>
              <a:rPr lang="en-US" sz="2000" b="1" dirty="0"/>
              <a:t>, </a:t>
            </a:r>
            <a:r>
              <a:rPr lang="en-US" sz="2000" b="1" dirty="0" err="1"/>
              <a:t>Dodis</a:t>
            </a:r>
            <a:r>
              <a:rPr lang="en-US" sz="2000" b="1" dirty="0"/>
              <a:t>, Guo, Steinberger 2017)</a:t>
            </a:r>
            <a:endParaRPr lang="en-US" sz="3200" dirty="0"/>
          </a:p>
        </p:txBody>
      </p:sp>
    </p:spTree>
    <p:extLst>
      <p:ext uri="{BB962C8B-B14F-4D97-AF65-F5344CB8AC3E}">
        <p14:creationId xmlns:p14="http://schemas.microsoft.com/office/powerpoint/2010/main" val="362550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7"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14F8C6-B830-456C-EC94-55EA443C1FFB}"/>
            </a:ext>
          </a:extLst>
        </p:cNvPr>
        <p:cNvGrpSpPr/>
        <p:nvPr/>
      </p:nvGrpSpPr>
      <p:grpSpPr>
        <a:xfrm>
          <a:off x="0" y="0"/>
          <a:ext cx="0" cy="0"/>
          <a:chOff x="0" y="0"/>
          <a:chExt cx="0" cy="0"/>
        </a:xfrm>
      </p:grpSpPr>
      <p:sp>
        <p:nvSpPr>
          <p:cNvPr id="3" name="Rounded Rectangle 2">
            <a:extLst>
              <a:ext uri="{FF2B5EF4-FFF2-40B4-BE49-F238E27FC236}">
                <a16:creationId xmlns:a16="http://schemas.microsoft.com/office/drawing/2014/main" id="{1DAFAC83-81BA-3E6E-0E7B-08ABE5B73B40}"/>
              </a:ext>
            </a:extLst>
          </p:cNvPr>
          <p:cNvSpPr/>
          <p:nvPr/>
        </p:nvSpPr>
        <p:spPr>
          <a:xfrm>
            <a:off x="675249" y="1956816"/>
            <a:ext cx="10678551" cy="3200400"/>
          </a:xfrm>
          <a:prstGeom prst="roundRect">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DF23A08D-E65A-2AA9-316C-DD19499401E2}"/>
                  </a:ext>
                </a:extLst>
              </p:cNvPr>
              <p:cNvSpPr txBox="1">
                <a:spLocks/>
              </p:cNvSpPr>
              <p:nvPr/>
            </p:nvSpPr>
            <p:spPr>
              <a:xfrm>
                <a:off x="1014632" y="2766436"/>
                <a:ext cx="10162735" cy="24114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chemeClr val="tx1"/>
                    </a:solidFill>
                  </a:rPr>
                  <a:t>For all </a:t>
                </a:r>
                <a14:m>
                  <m:oMath xmlns:m="http://schemas.openxmlformats.org/officeDocument/2006/math">
                    <m:r>
                      <a:rPr lang="en-US" sz="2400" b="0" i="1" smtClean="0">
                        <a:latin typeface="Cambria Math" panose="02040503050406030204" pitchFamily="18" charset="0"/>
                      </a:rPr>
                      <m:t>𝑇</m:t>
                    </m:r>
                  </m:oMath>
                </a14:m>
                <a:r>
                  <a:rPr lang="en-US" sz="2400" dirty="0">
                    <a:solidFill>
                      <a:schemeClr val="tx1"/>
                    </a:solidFill>
                  </a:rPr>
                  <a:t>-query quantum algorithms</a:t>
                </a:r>
                <a:r>
                  <a:rPr lang="en-US" sz="2400" dirty="0"/>
                  <a:t> </a:t>
                </a:r>
                <a14:m>
                  <m:oMath xmlns:m="http://schemas.openxmlformats.org/officeDocument/2006/math">
                    <m:r>
                      <a:rPr lang="en-US" sz="2400" b="0" i="1" smtClean="0">
                        <a:latin typeface="Cambria Math" panose="02040503050406030204" pitchFamily="18" charset="0"/>
                      </a:rPr>
                      <m:t>𝐴</m:t>
                    </m:r>
                  </m:oMath>
                </a14:m>
                <a:r>
                  <a:rPr lang="en-US" sz="2400" dirty="0">
                    <a:solidFill>
                      <a:schemeClr val="tx1"/>
                    </a:solidFill>
                  </a:rPr>
                  <a:t>, there exists a classical algorithm </a:t>
                </a:r>
                <a14:m>
                  <m:oMath xmlns:m="http://schemas.openxmlformats.org/officeDocument/2006/math">
                    <m:r>
                      <a:rPr lang="en-US" sz="2400" b="0" i="1" smtClean="0">
                        <a:latin typeface="Cambria Math" panose="02040503050406030204" pitchFamily="18" charset="0"/>
                      </a:rPr>
                      <m:t>𝐵</m:t>
                    </m:r>
                  </m:oMath>
                </a14:m>
                <a:r>
                  <a:rPr lang="en-US" sz="2400" dirty="0">
                    <a:solidFill>
                      <a:schemeClr val="tx1"/>
                    </a:solidFill>
                  </a:rPr>
                  <a:t> making </a:t>
                </a:r>
                <a14:m>
                  <m:oMath xmlns:m="http://schemas.openxmlformats.org/officeDocument/2006/math">
                    <m:r>
                      <a:rPr lang="en-US" sz="2400" i="1">
                        <a:latin typeface="Cambria Math" panose="02040503050406030204" pitchFamily="18" charset="0"/>
                      </a:rPr>
                      <m:t>𝑝𝑜𝑙𝑦</m:t>
                    </m:r>
                    <m:d>
                      <m:dPr>
                        <m:ctrlPr>
                          <a:rPr lang="en-US" sz="2400" i="1">
                            <a:latin typeface="Cambria Math" panose="02040503050406030204" pitchFamily="18" charset="0"/>
                          </a:rPr>
                        </m:ctrlPr>
                      </m:dPr>
                      <m:e>
                        <m:r>
                          <a:rPr lang="en-US" sz="2400" i="1">
                            <a:latin typeface="Cambria Math" panose="02040503050406030204" pitchFamily="18" charset="0"/>
                          </a:rPr>
                          <m:t>𝑇</m:t>
                        </m:r>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1</m:t>
                            </m:r>
                          </m:num>
                          <m:den>
                            <m:r>
                              <a:rPr lang="en-US" sz="2400" i="1">
                                <a:latin typeface="Cambria Math" panose="02040503050406030204" pitchFamily="18" charset="0"/>
                              </a:rPr>
                              <m:t>𝜖</m:t>
                            </m:r>
                          </m:den>
                        </m:f>
                      </m:e>
                    </m:d>
                  </m:oMath>
                </a14:m>
                <a:r>
                  <a:rPr lang="en-US" sz="2400" dirty="0">
                    <a:solidFill>
                      <a:schemeClr val="tx1"/>
                    </a:solidFill>
                  </a:rPr>
                  <a:t> queries such that</a:t>
                </a:r>
              </a:p>
              <a:p>
                <a:pPr marL="0" indent="0">
                  <a:buNone/>
                </a:pPr>
                <a:br>
                  <a:rPr lang="en-US" sz="2400" dirty="0">
                    <a:solidFill>
                      <a:schemeClr val="tx1"/>
                    </a:solidFill>
                  </a:rPr>
                </a:br>
                <a14:m>
                  <m:oMathPara xmlns:m="http://schemas.openxmlformats.org/officeDocument/2006/math">
                    <m:oMathParaPr>
                      <m:jc m:val="centerGroup"/>
                    </m:oMathParaPr>
                    <m:oMath xmlns:m="http://schemas.openxmlformats.org/officeDocument/2006/math">
                      <m:d>
                        <m:dPr>
                          <m:begChr m:val="|"/>
                          <m:endChr m:val="|"/>
                          <m:ctrlPr>
                            <a:rPr lang="en-US" sz="2400" b="0" i="1" smtClean="0">
                              <a:latin typeface="Cambria Math" panose="02040503050406030204" pitchFamily="18" charset="0"/>
                            </a:rPr>
                          </m:ctrlPr>
                        </m:dPr>
                        <m:e>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Pr</m:t>
                                  </m:r>
                                </m:e>
                                <m:lim>
                                  <m:r>
                                    <a:rPr lang="en-US" sz="2400" b="0" i="1" smtClean="0">
                                      <a:latin typeface="Cambria Math" panose="02040503050406030204" pitchFamily="18" charset="0"/>
                                    </a:rPr>
                                    <m:t>𝑈</m:t>
                                  </m:r>
                                </m:lim>
                              </m:limLow>
                            </m:fName>
                            <m:e>
                              <m:d>
                                <m:dPr>
                                  <m:begChr m:val="["/>
                                  <m:endChr m:val="]"/>
                                  <m:ctrlPr>
                                    <a:rPr lang="en-US" sz="2400" b="0" i="1" smtClean="0">
                                      <a:latin typeface="Cambria Math" panose="02040503050406030204" pitchFamily="18" charset="0"/>
                                    </a:rPr>
                                  </m:ctrlPr>
                                </m:dPr>
                                <m:e>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𝐴</m:t>
                                      </m:r>
                                    </m:e>
                                    <m:sup>
                                      <m:r>
                                        <a:rPr lang="en-US" sz="2400" b="0" i="1" smtClean="0">
                                          <a:latin typeface="Cambria Math" panose="02040503050406030204" pitchFamily="18" charset="0"/>
                                        </a:rPr>
                                        <m:t>𝑈</m:t>
                                      </m:r>
                                    </m:sup>
                                  </m:sSup>
                                  <m:r>
                                    <a:rPr lang="en-US" sz="2400" b="0" i="1" smtClean="0">
                                      <a:latin typeface="Cambria Math" panose="02040503050406030204" pitchFamily="18" charset="0"/>
                                    </a:rPr>
                                    <m:t>=1</m:t>
                                  </m:r>
                                </m:e>
                              </m:d>
                              <m:r>
                                <a:rPr lang="en-US" sz="2400" b="0" i="1" smtClean="0">
                                  <a:latin typeface="Cambria Math" panose="02040503050406030204" pitchFamily="18" charset="0"/>
                                </a:rPr>
                                <m:t>−</m:t>
                              </m:r>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Pr</m:t>
                                      </m:r>
                                    </m:e>
                                    <m:lim>
                                      <m:r>
                                        <a:rPr lang="en-US" sz="2400" b="0" i="1" smtClean="0">
                                          <a:latin typeface="Cambria Math" panose="02040503050406030204" pitchFamily="18" charset="0"/>
                                        </a:rPr>
                                        <m:t>𝑈</m:t>
                                      </m:r>
                                    </m:lim>
                                  </m:limLow>
                                </m:fName>
                                <m:e>
                                  <m:d>
                                    <m:dPr>
                                      <m:begChr m:val="["/>
                                      <m:endChr m:val="]"/>
                                      <m:ctrlPr>
                                        <a:rPr lang="en-US" sz="2400" b="0" i="1" smtClean="0">
                                          <a:latin typeface="Cambria Math" panose="02040503050406030204" pitchFamily="18" charset="0"/>
                                        </a:rPr>
                                      </m:ctrlPr>
                                    </m:dPr>
                                    <m:e>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𝐵</m:t>
                                          </m:r>
                                        </m:e>
                                        <m:sup>
                                          <m:r>
                                            <a:rPr lang="en-US" sz="2400" b="0" i="1" smtClean="0">
                                              <a:latin typeface="Cambria Math" panose="02040503050406030204" pitchFamily="18" charset="0"/>
                                            </a:rPr>
                                            <m:t>𝑈</m:t>
                                          </m:r>
                                        </m:sup>
                                      </m:sSup>
                                      <m:r>
                                        <a:rPr lang="en-US" sz="2400" b="0" i="1" smtClean="0">
                                          <a:latin typeface="Cambria Math" panose="02040503050406030204" pitchFamily="18" charset="0"/>
                                        </a:rPr>
                                        <m:t>=1</m:t>
                                      </m:r>
                                    </m:e>
                                  </m:d>
                                </m:e>
                              </m:func>
                            </m:e>
                          </m:func>
                        </m:e>
                      </m:d>
                      <m:r>
                        <a:rPr lang="en-US" sz="2400" b="0" i="1" smtClean="0">
                          <a:latin typeface="Cambria Math" panose="02040503050406030204" pitchFamily="18" charset="0"/>
                        </a:rPr>
                        <m:t>≤</m:t>
                      </m:r>
                      <m:r>
                        <a:rPr lang="en-US" sz="2400" b="0" i="1" smtClean="0">
                          <a:latin typeface="Cambria Math" panose="02040503050406030204" pitchFamily="18" charset="0"/>
                        </a:rPr>
                        <m:t>𝜖</m:t>
                      </m:r>
                    </m:oMath>
                  </m:oMathPara>
                </a14:m>
                <a:endParaRPr lang="en-US" sz="2400" dirty="0">
                  <a:solidFill>
                    <a:schemeClr val="tx1"/>
                  </a:solidFill>
                </a:endParaRPr>
              </a:p>
            </p:txBody>
          </p:sp>
        </mc:Choice>
        <mc:Fallback xmlns="">
          <p:sp>
            <p:nvSpPr>
              <p:cNvPr id="4" name="Content Placeholder 2">
                <a:extLst>
                  <a:ext uri="{FF2B5EF4-FFF2-40B4-BE49-F238E27FC236}">
                    <a16:creationId xmlns:a16="http://schemas.microsoft.com/office/drawing/2014/main" id="{DF23A08D-E65A-2AA9-316C-DD19499401E2}"/>
                  </a:ext>
                </a:extLst>
              </p:cNvPr>
              <p:cNvSpPr txBox="1">
                <a:spLocks noRot="1" noChangeAspect="1" noMove="1" noResize="1" noEditPoints="1" noAdjustHandles="1" noChangeArrowheads="1" noChangeShapeType="1" noTextEdit="1"/>
              </p:cNvSpPr>
              <p:nvPr/>
            </p:nvSpPr>
            <p:spPr>
              <a:xfrm>
                <a:off x="1014632" y="2766436"/>
                <a:ext cx="10162735" cy="2411461"/>
              </a:xfrm>
              <a:prstGeom prst="rect">
                <a:avLst/>
              </a:prstGeom>
              <a:blipFill>
                <a:blip r:embed="rId2"/>
                <a:stretch>
                  <a:fillRect l="-873" t="-3665"/>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B99D4565-AA0C-21DF-3EFC-130A9DC97B08}"/>
              </a:ext>
            </a:extLst>
          </p:cNvPr>
          <p:cNvSpPr txBox="1"/>
          <p:nvPr/>
        </p:nvSpPr>
        <p:spPr>
          <a:xfrm>
            <a:off x="1910487" y="5135839"/>
            <a:ext cx="10281513" cy="461665"/>
          </a:xfrm>
          <a:prstGeom prst="rect">
            <a:avLst/>
          </a:prstGeom>
          <a:noFill/>
        </p:spPr>
        <p:txBody>
          <a:bodyPr wrap="square">
            <a:spAutoFit/>
          </a:bodyPr>
          <a:lstStyle/>
          <a:p>
            <a:pPr marL="0" indent="0">
              <a:buNone/>
            </a:pPr>
            <a:endParaRPr lang="en-US" sz="2400" dirty="0"/>
          </a:p>
        </p:txBody>
      </p:sp>
      <p:sp>
        <p:nvSpPr>
          <p:cNvPr id="7" name="TextBox 6">
            <a:extLst>
              <a:ext uri="{FF2B5EF4-FFF2-40B4-BE49-F238E27FC236}">
                <a16:creationId xmlns:a16="http://schemas.microsoft.com/office/drawing/2014/main" id="{C697875C-40F6-B493-A4E5-1C10D88ED824}"/>
              </a:ext>
            </a:extLst>
          </p:cNvPr>
          <p:cNvSpPr txBox="1"/>
          <p:nvPr/>
        </p:nvSpPr>
        <p:spPr>
          <a:xfrm>
            <a:off x="838199" y="5415643"/>
            <a:ext cx="10281513" cy="830997"/>
          </a:xfrm>
          <a:prstGeom prst="rect">
            <a:avLst/>
          </a:prstGeom>
          <a:noFill/>
        </p:spPr>
        <p:txBody>
          <a:bodyPr wrap="square">
            <a:spAutoFit/>
          </a:bodyPr>
          <a:lstStyle/>
          <a:p>
            <a:pPr marL="0" indent="0">
              <a:buNone/>
            </a:pPr>
            <a:r>
              <a:rPr lang="en-US" sz="2400" dirty="0"/>
              <a:t>In other words, conjecture posits there cannot be an exponential quantum speedup for “unstructured” decision problems.</a:t>
            </a:r>
          </a:p>
        </p:txBody>
      </p:sp>
      <p:sp>
        <p:nvSpPr>
          <p:cNvPr id="9" name="TextBox 8">
            <a:extLst>
              <a:ext uri="{FF2B5EF4-FFF2-40B4-BE49-F238E27FC236}">
                <a16:creationId xmlns:a16="http://schemas.microsoft.com/office/drawing/2014/main" id="{B8D564BC-B40B-83A6-A190-D2C0D8FA0D7E}"/>
              </a:ext>
            </a:extLst>
          </p:cNvPr>
          <p:cNvSpPr txBox="1"/>
          <p:nvPr/>
        </p:nvSpPr>
        <p:spPr>
          <a:xfrm>
            <a:off x="933155" y="2137102"/>
            <a:ext cx="10162735" cy="523220"/>
          </a:xfrm>
          <a:prstGeom prst="rect">
            <a:avLst/>
          </a:prstGeom>
          <a:noFill/>
        </p:spPr>
        <p:txBody>
          <a:bodyPr wrap="square" rtlCol="0">
            <a:spAutoFit/>
          </a:bodyPr>
          <a:lstStyle/>
          <a:p>
            <a:r>
              <a:rPr lang="en-US" sz="2800" b="1" u="sng" dirty="0"/>
              <a:t>No Quantum Speedup Conjecture</a:t>
            </a:r>
            <a:endParaRPr lang="en-US" sz="2800" u="sng" dirty="0"/>
          </a:p>
        </p:txBody>
      </p:sp>
      <p:sp>
        <p:nvSpPr>
          <p:cNvPr id="10" name="TextBox 9">
            <a:extLst>
              <a:ext uri="{FF2B5EF4-FFF2-40B4-BE49-F238E27FC236}">
                <a16:creationId xmlns:a16="http://schemas.microsoft.com/office/drawing/2014/main" id="{80AC0FF9-625D-3FB6-3A09-3483A54D9643}"/>
              </a:ext>
            </a:extLst>
          </p:cNvPr>
          <p:cNvSpPr txBox="1"/>
          <p:nvPr/>
        </p:nvSpPr>
        <p:spPr>
          <a:xfrm>
            <a:off x="838199" y="705195"/>
            <a:ext cx="10281513" cy="830997"/>
          </a:xfrm>
          <a:prstGeom prst="rect">
            <a:avLst/>
          </a:prstGeom>
          <a:noFill/>
        </p:spPr>
        <p:txBody>
          <a:bodyPr wrap="square">
            <a:spAutoFit/>
          </a:bodyPr>
          <a:lstStyle/>
          <a:p>
            <a:pPr marL="0" indent="0">
              <a:buNone/>
            </a:pPr>
            <a:r>
              <a:rPr lang="en-US" sz="2400" dirty="0"/>
              <a:t>(Guo, Li, Liu, Zhang 2021) showed that </a:t>
            </a:r>
            <a:r>
              <a:rPr lang="en-US" sz="2400" dirty="0">
                <a:solidFill>
                  <a:srgbClr val="FFC000"/>
                </a:solidFill>
              </a:rPr>
              <a:t>Warmup Conjecture </a:t>
            </a:r>
            <a:r>
              <a:rPr lang="en-US" sz="2400" dirty="0"/>
              <a:t>implies a longstanding conjecture from the late 90s.</a:t>
            </a:r>
          </a:p>
        </p:txBody>
      </p:sp>
    </p:spTree>
    <p:extLst>
      <p:ext uri="{BB962C8B-B14F-4D97-AF65-F5344CB8AC3E}">
        <p14:creationId xmlns:p14="http://schemas.microsoft.com/office/powerpoint/2010/main" val="24861210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728356-55C8-12C3-D661-088E27253E41}"/>
            </a:ext>
          </a:extLst>
        </p:cNvPr>
        <p:cNvGrpSpPr/>
        <p:nvPr/>
      </p:nvGrpSpPr>
      <p:grpSpPr>
        <a:xfrm>
          <a:off x="0" y="0"/>
          <a:ext cx="0" cy="0"/>
          <a:chOff x="0" y="0"/>
          <a:chExt cx="0" cy="0"/>
        </a:xfrm>
      </p:grpSpPr>
      <p:sp>
        <p:nvSpPr>
          <p:cNvPr id="3" name="Rounded Rectangle 2">
            <a:extLst>
              <a:ext uri="{FF2B5EF4-FFF2-40B4-BE49-F238E27FC236}">
                <a16:creationId xmlns:a16="http://schemas.microsoft.com/office/drawing/2014/main" id="{B4FE0B67-7844-B2AE-957A-78CA04896E58}"/>
              </a:ext>
            </a:extLst>
          </p:cNvPr>
          <p:cNvSpPr/>
          <p:nvPr/>
        </p:nvSpPr>
        <p:spPr>
          <a:xfrm>
            <a:off x="675249" y="1643527"/>
            <a:ext cx="10678551" cy="3019913"/>
          </a:xfrm>
          <a:prstGeom prst="roundRect">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B64C5A06-3D17-9C94-58F6-F8693BF5C25C}"/>
                  </a:ext>
                </a:extLst>
              </p:cNvPr>
              <p:cNvSpPr txBox="1">
                <a:spLocks/>
              </p:cNvSpPr>
              <p:nvPr/>
            </p:nvSpPr>
            <p:spPr>
              <a:xfrm>
                <a:off x="1014632" y="2581163"/>
                <a:ext cx="10162735" cy="24114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chemeClr val="tx1"/>
                    </a:solidFill>
                  </a:rPr>
                  <a:t>All degree-</a:t>
                </a:r>
                <a14:m>
                  <m:oMath xmlns:m="http://schemas.openxmlformats.org/officeDocument/2006/math">
                    <m:r>
                      <a:rPr lang="en-US" sz="2400" b="0" i="1" smtClean="0">
                        <a:latin typeface="Cambria Math" panose="02040503050406030204" pitchFamily="18" charset="0"/>
                      </a:rPr>
                      <m:t>𝑇</m:t>
                    </m:r>
                  </m:oMath>
                </a14:m>
                <a:r>
                  <a:rPr lang="en-US" sz="2400" dirty="0">
                    <a:solidFill>
                      <a:schemeClr val="tx1"/>
                    </a:solidFill>
                  </a:rPr>
                  <a:t> polynomials </a:t>
                </a: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0,1</m:t>
                            </m:r>
                          </m:e>
                        </m:d>
                      </m:e>
                      <m:sup>
                        <m:r>
                          <a:rPr lang="en-US" sz="2400" b="0" i="1" smtClean="0">
                            <a:latin typeface="Cambria Math" panose="02040503050406030204" pitchFamily="18" charset="0"/>
                          </a:rPr>
                          <m:t>𝑁</m:t>
                        </m:r>
                      </m:sup>
                    </m:sSup>
                    <m:r>
                      <a:rPr lang="en-US" sz="2400" b="0" i="1" smtClean="0">
                        <a:latin typeface="Cambria Math" panose="02040503050406030204" pitchFamily="18" charset="0"/>
                      </a:rPr>
                      <m:t>→[0,1]</m:t>
                    </m:r>
                  </m:oMath>
                </a14:m>
                <a:r>
                  <a:rPr lang="en-US" sz="2400" dirty="0">
                    <a:solidFill>
                      <a:schemeClr val="tx1"/>
                    </a:solidFill>
                  </a:rPr>
                  <a:t> have a coordinate </a:t>
                </a:r>
                <a14:m>
                  <m:oMath xmlns:m="http://schemas.openxmlformats.org/officeDocument/2006/math">
                    <m:r>
                      <a:rPr lang="en-US" sz="2400" b="0" i="1" smtClean="0">
                        <a:latin typeface="Cambria Math" panose="02040503050406030204" pitchFamily="18" charset="0"/>
                      </a:rPr>
                      <m:t>𝑗</m:t>
                    </m:r>
                    <m:r>
                      <a:rPr lang="en-US" sz="2400" b="0" i="1" smtClean="0">
                        <a:latin typeface="Cambria Math" panose="02040503050406030204" pitchFamily="18" charset="0"/>
                      </a:rPr>
                      <m:t>∈[</m:t>
                    </m:r>
                    <m:r>
                      <a:rPr lang="en-US" sz="2400" b="0" i="1" smtClean="0">
                        <a:latin typeface="Cambria Math" panose="02040503050406030204" pitchFamily="18" charset="0"/>
                      </a:rPr>
                      <m:t>𝑁</m:t>
                    </m:r>
                    <m:r>
                      <a:rPr lang="en-US" sz="2400" b="0" i="1" smtClean="0">
                        <a:latin typeface="Cambria Math" panose="02040503050406030204" pitchFamily="18" charset="0"/>
                      </a:rPr>
                      <m:t>]</m:t>
                    </m:r>
                  </m:oMath>
                </a14:m>
                <a:r>
                  <a:rPr lang="en-US" sz="2400" dirty="0">
                    <a:solidFill>
                      <a:schemeClr val="tx1"/>
                    </a:solidFill>
                  </a:rPr>
                  <a:t> where</a:t>
                </a:r>
              </a:p>
              <a:p>
                <a:pPr marL="0" indent="0">
                  <a:buNone/>
                </a:pPr>
                <a:br>
                  <a:rPr lang="en-US" sz="2400" dirty="0">
                    <a:solidFill>
                      <a:schemeClr val="tx1"/>
                    </a:solidFill>
                  </a:rPr>
                </a:b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𝐼𝑛</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𝑓</m:t>
                          </m:r>
                        </m:e>
                        <m:sub>
                          <m:r>
                            <a:rPr lang="en-US" sz="2400" b="0" i="1" smtClean="0">
                              <a:latin typeface="Cambria Math" panose="02040503050406030204" pitchFamily="18" charset="0"/>
                            </a:rPr>
                            <m:t>𝑗</m:t>
                          </m:r>
                        </m:sub>
                      </m:sSub>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𝑝</m:t>
                          </m:r>
                        </m:e>
                      </m:d>
                      <m:r>
                        <a:rPr lang="en-US" sz="2400" b="0" i="1" smtClean="0">
                          <a:latin typeface="Cambria Math" panose="02040503050406030204" pitchFamily="18" charset="0"/>
                        </a:rPr>
                        <m:t>≥</m:t>
                      </m:r>
                      <m:r>
                        <a:rPr lang="en-US" sz="2400" b="0" i="1" smtClean="0">
                          <a:latin typeface="Cambria Math" panose="02040503050406030204" pitchFamily="18" charset="0"/>
                        </a:rPr>
                        <m:t>𝑝𝑜𝑙𝑦</m:t>
                      </m:r>
                      <m:d>
                        <m:dPr>
                          <m:ctrlPr>
                            <a:rPr lang="en-US" sz="2400" b="0" i="1" smtClean="0">
                              <a:latin typeface="Cambria Math" panose="02040503050406030204" pitchFamily="18" charset="0"/>
                            </a:rPr>
                          </m:ctrlPr>
                        </m:dPr>
                        <m:e>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𝑉𝑎𝑟</m:t>
                              </m:r>
                              <m:r>
                                <a:rPr lang="en-US" sz="2400" b="0" i="1" smtClean="0">
                                  <a:latin typeface="Cambria Math" panose="02040503050406030204" pitchFamily="18" charset="0"/>
                                </a:rPr>
                                <m:t>(</m:t>
                              </m:r>
                              <m:r>
                                <a:rPr lang="en-US" sz="2400" b="0" i="1" smtClean="0">
                                  <a:latin typeface="Cambria Math" panose="02040503050406030204" pitchFamily="18" charset="0"/>
                                </a:rPr>
                                <m:t>𝑝</m:t>
                              </m:r>
                              <m:r>
                                <a:rPr lang="en-US" sz="2400" b="0" i="1" smtClean="0">
                                  <a:latin typeface="Cambria Math" panose="02040503050406030204" pitchFamily="18" charset="0"/>
                                </a:rPr>
                                <m:t>)</m:t>
                              </m:r>
                            </m:num>
                            <m:den>
                              <m:r>
                                <a:rPr lang="en-US" sz="2400" b="0" i="1" smtClean="0">
                                  <a:latin typeface="Cambria Math" panose="02040503050406030204" pitchFamily="18" charset="0"/>
                                </a:rPr>
                                <m:t>𝑇</m:t>
                              </m:r>
                            </m:den>
                          </m:f>
                        </m:e>
                      </m:d>
                    </m:oMath>
                  </m:oMathPara>
                </a14:m>
                <a:endParaRPr lang="en-US" sz="2400" dirty="0">
                  <a:solidFill>
                    <a:schemeClr val="tx1"/>
                  </a:solidFill>
                </a:endParaRPr>
              </a:p>
            </p:txBody>
          </p:sp>
        </mc:Choice>
        <mc:Fallback xmlns="">
          <p:sp>
            <p:nvSpPr>
              <p:cNvPr id="4" name="Content Placeholder 2">
                <a:extLst>
                  <a:ext uri="{FF2B5EF4-FFF2-40B4-BE49-F238E27FC236}">
                    <a16:creationId xmlns:a16="http://schemas.microsoft.com/office/drawing/2014/main" id="{B64C5A06-3D17-9C94-58F6-F8693BF5C25C}"/>
                  </a:ext>
                </a:extLst>
              </p:cNvPr>
              <p:cNvSpPr txBox="1">
                <a:spLocks noRot="1" noChangeAspect="1" noMove="1" noResize="1" noEditPoints="1" noAdjustHandles="1" noChangeArrowheads="1" noChangeShapeType="1" noTextEdit="1"/>
              </p:cNvSpPr>
              <p:nvPr/>
            </p:nvSpPr>
            <p:spPr>
              <a:xfrm>
                <a:off x="1014632" y="2581163"/>
                <a:ext cx="10162735" cy="2411461"/>
              </a:xfrm>
              <a:prstGeom prst="rect">
                <a:avLst/>
              </a:prstGeom>
              <a:blipFill>
                <a:blip r:embed="rId2"/>
                <a:stretch>
                  <a:fillRect l="-873" t="-3665"/>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7EEE8394-BBDB-227C-E6B5-ECE4797412F6}"/>
              </a:ext>
            </a:extLst>
          </p:cNvPr>
          <p:cNvSpPr txBox="1"/>
          <p:nvPr/>
        </p:nvSpPr>
        <p:spPr>
          <a:xfrm>
            <a:off x="838200" y="790145"/>
            <a:ext cx="10281513" cy="461665"/>
          </a:xfrm>
          <a:prstGeom prst="rect">
            <a:avLst/>
          </a:prstGeom>
          <a:noFill/>
        </p:spPr>
        <p:txBody>
          <a:bodyPr wrap="square">
            <a:spAutoFit/>
          </a:bodyPr>
          <a:lstStyle/>
          <a:p>
            <a:pPr marL="0" indent="0">
              <a:buNone/>
            </a:pPr>
            <a:r>
              <a:rPr lang="en-US" sz="2400" dirty="0"/>
              <a:t>The </a:t>
            </a:r>
            <a:r>
              <a:rPr lang="en-US" sz="2400" dirty="0">
                <a:solidFill>
                  <a:srgbClr val="FFC000"/>
                </a:solidFill>
              </a:rPr>
              <a:t>No Quantum Speedup Conjecture </a:t>
            </a:r>
            <a:r>
              <a:rPr lang="en-US" sz="2400" dirty="0"/>
              <a:t>is </a:t>
            </a:r>
            <a:r>
              <a:rPr lang="en-US" sz="2400" i="1" dirty="0"/>
              <a:t>also</a:t>
            </a:r>
            <a:r>
              <a:rPr lang="en-US" sz="2400" dirty="0"/>
              <a:t> implied by the following:</a:t>
            </a:r>
          </a:p>
        </p:txBody>
      </p:sp>
      <p:sp>
        <p:nvSpPr>
          <p:cNvPr id="7" name="TextBox 6">
            <a:extLst>
              <a:ext uri="{FF2B5EF4-FFF2-40B4-BE49-F238E27FC236}">
                <a16:creationId xmlns:a16="http://schemas.microsoft.com/office/drawing/2014/main" id="{65936613-99FD-5FBA-3131-735C09987E12}"/>
              </a:ext>
            </a:extLst>
          </p:cNvPr>
          <p:cNvSpPr txBox="1"/>
          <p:nvPr/>
        </p:nvSpPr>
        <p:spPr>
          <a:xfrm>
            <a:off x="838200" y="5214473"/>
            <a:ext cx="10902697" cy="461665"/>
          </a:xfrm>
          <a:prstGeom prst="rect">
            <a:avLst/>
          </a:prstGeom>
          <a:noFill/>
        </p:spPr>
        <p:txBody>
          <a:bodyPr wrap="square">
            <a:spAutoFit/>
          </a:bodyPr>
          <a:lstStyle/>
          <a:p>
            <a:pPr marL="0" indent="0">
              <a:buNone/>
            </a:pPr>
            <a:r>
              <a:rPr lang="en-US" sz="2400" dirty="0"/>
              <a:t>Partial progress: [OZ15, ABP19, BSdW19, Gutierrez 23, LZ23, Bhattacharya 24]</a:t>
            </a:r>
          </a:p>
        </p:txBody>
      </p:sp>
      <p:sp>
        <p:nvSpPr>
          <p:cNvPr id="9" name="TextBox 8">
            <a:extLst>
              <a:ext uri="{FF2B5EF4-FFF2-40B4-BE49-F238E27FC236}">
                <a16:creationId xmlns:a16="http://schemas.microsoft.com/office/drawing/2014/main" id="{EA31076A-0912-7296-24F7-3C1B634812AC}"/>
              </a:ext>
            </a:extLst>
          </p:cNvPr>
          <p:cNvSpPr txBox="1"/>
          <p:nvPr/>
        </p:nvSpPr>
        <p:spPr>
          <a:xfrm>
            <a:off x="933155" y="1935934"/>
            <a:ext cx="10162735" cy="523220"/>
          </a:xfrm>
          <a:prstGeom prst="rect">
            <a:avLst/>
          </a:prstGeom>
          <a:noFill/>
        </p:spPr>
        <p:txBody>
          <a:bodyPr wrap="square" rtlCol="0">
            <a:spAutoFit/>
          </a:bodyPr>
          <a:lstStyle/>
          <a:p>
            <a:r>
              <a:rPr lang="en-US" sz="2800" b="1" u="sng" dirty="0"/>
              <a:t>Aaronson-</a:t>
            </a:r>
            <a:r>
              <a:rPr lang="en-US" sz="2800" b="1" u="sng" dirty="0" err="1"/>
              <a:t>Ambainis</a:t>
            </a:r>
            <a:r>
              <a:rPr lang="en-US" sz="2800" b="1" u="sng" dirty="0"/>
              <a:t> conjecture</a:t>
            </a:r>
            <a:endParaRPr lang="en-US" sz="2800" u="sng" dirty="0"/>
          </a:p>
        </p:txBody>
      </p:sp>
      <p:sp>
        <p:nvSpPr>
          <p:cNvPr id="10" name="TextBox 9">
            <a:extLst>
              <a:ext uri="{FF2B5EF4-FFF2-40B4-BE49-F238E27FC236}">
                <a16:creationId xmlns:a16="http://schemas.microsoft.com/office/drawing/2014/main" id="{397156FC-F73C-F4D9-3841-A83838B11340}"/>
              </a:ext>
            </a:extLst>
          </p:cNvPr>
          <p:cNvSpPr txBox="1"/>
          <p:nvPr/>
        </p:nvSpPr>
        <p:spPr>
          <a:xfrm>
            <a:off x="838199" y="5837022"/>
            <a:ext cx="10902697" cy="461665"/>
          </a:xfrm>
          <a:prstGeom prst="rect">
            <a:avLst/>
          </a:prstGeom>
          <a:noFill/>
        </p:spPr>
        <p:txBody>
          <a:bodyPr wrap="square">
            <a:spAutoFit/>
          </a:bodyPr>
          <a:lstStyle/>
          <a:p>
            <a:pPr marL="0" indent="0">
              <a:buNone/>
            </a:pPr>
            <a:r>
              <a:rPr lang="en-US" sz="2400" dirty="0"/>
              <a:t>Aaronson-</a:t>
            </a:r>
            <a:r>
              <a:rPr lang="en-US" sz="2400" dirty="0" err="1"/>
              <a:t>Ambainis</a:t>
            </a:r>
            <a:r>
              <a:rPr lang="en-US" sz="2400" dirty="0"/>
              <a:t> conjecture is still open.</a:t>
            </a:r>
          </a:p>
        </p:txBody>
      </p:sp>
    </p:spTree>
    <p:extLst>
      <p:ext uri="{BB962C8B-B14F-4D97-AF65-F5344CB8AC3E}">
        <p14:creationId xmlns:p14="http://schemas.microsoft.com/office/powerpoint/2010/main" val="1000493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E1D961-0E75-F663-62A9-41DDA2A4A853}"/>
              </a:ext>
            </a:extLst>
          </p:cNvPr>
          <p:cNvSpPr txBox="1"/>
          <p:nvPr/>
        </p:nvSpPr>
        <p:spPr>
          <a:xfrm>
            <a:off x="3700272" y="4937760"/>
            <a:ext cx="4791456" cy="830997"/>
          </a:xfrm>
          <a:prstGeom prst="rect">
            <a:avLst/>
          </a:prstGeom>
          <a:noFill/>
        </p:spPr>
        <p:txBody>
          <a:bodyPr wrap="square" rtlCol="0">
            <a:spAutoFit/>
          </a:bodyPr>
          <a:lstStyle/>
          <a:p>
            <a:pPr algn="ctr"/>
            <a:r>
              <a:rPr lang="en-US" sz="2400" dirty="0"/>
              <a:t>No Quantum Speedup </a:t>
            </a:r>
            <a:br>
              <a:rPr lang="en-US" sz="2400" dirty="0"/>
            </a:br>
            <a:r>
              <a:rPr lang="en-US" sz="2400" dirty="0"/>
              <a:t>Conjecture</a:t>
            </a:r>
          </a:p>
        </p:txBody>
      </p:sp>
      <p:sp>
        <p:nvSpPr>
          <p:cNvPr id="5" name="TextBox 4">
            <a:extLst>
              <a:ext uri="{FF2B5EF4-FFF2-40B4-BE49-F238E27FC236}">
                <a16:creationId xmlns:a16="http://schemas.microsoft.com/office/drawing/2014/main" id="{602B739E-E4F7-E6FE-69FE-265799DD027B}"/>
              </a:ext>
            </a:extLst>
          </p:cNvPr>
          <p:cNvSpPr txBox="1"/>
          <p:nvPr/>
        </p:nvSpPr>
        <p:spPr>
          <a:xfrm>
            <a:off x="6699723" y="2798590"/>
            <a:ext cx="3992880" cy="830997"/>
          </a:xfrm>
          <a:prstGeom prst="rect">
            <a:avLst/>
          </a:prstGeom>
          <a:noFill/>
        </p:spPr>
        <p:txBody>
          <a:bodyPr wrap="square" rtlCol="0">
            <a:spAutoFit/>
          </a:bodyPr>
          <a:lstStyle/>
          <a:p>
            <a:pPr algn="ctr"/>
            <a:r>
              <a:rPr lang="en-US" sz="2400" dirty="0"/>
              <a:t>Aaronson-</a:t>
            </a:r>
            <a:r>
              <a:rPr lang="en-US" sz="2400" dirty="0" err="1"/>
              <a:t>Ambainis</a:t>
            </a:r>
            <a:r>
              <a:rPr lang="en-US" sz="2400" dirty="0"/>
              <a:t> Conjecture</a:t>
            </a:r>
          </a:p>
        </p:txBody>
      </p:sp>
      <p:sp>
        <p:nvSpPr>
          <p:cNvPr id="6" name="TextBox 5">
            <a:extLst>
              <a:ext uri="{FF2B5EF4-FFF2-40B4-BE49-F238E27FC236}">
                <a16:creationId xmlns:a16="http://schemas.microsoft.com/office/drawing/2014/main" id="{E4A7CABB-A116-5F09-B397-DC4FFFF149B8}"/>
              </a:ext>
            </a:extLst>
          </p:cNvPr>
          <p:cNvSpPr txBox="1"/>
          <p:nvPr/>
        </p:nvSpPr>
        <p:spPr>
          <a:xfrm>
            <a:off x="1666998" y="2697977"/>
            <a:ext cx="4163569" cy="1200329"/>
          </a:xfrm>
          <a:prstGeom prst="rect">
            <a:avLst/>
          </a:prstGeom>
          <a:noFill/>
        </p:spPr>
        <p:txBody>
          <a:bodyPr wrap="square" rtlCol="0">
            <a:spAutoFit/>
          </a:bodyPr>
          <a:lstStyle/>
          <a:p>
            <a:pPr algn="ctr"/>
            <a:r>
              <a:rPr lang="en-US" sz="2400" dirty="0"/>
              <a:t>Warmup </a:t>
            </a:r>
          </a:p>
          <a:p>
            <a:pPr algn="ctr"/>
            <a:r>
              <a:rPr lang="en-US" sz="2400" dirty="0" err="1"/>
              <a:t>Pseudorandomness</a:t>
            </a:r>
            <a:r>
              <a:rPr lang="en-US" sz="2400" dirty="0"/>
              <a:t> Conjecture</a:t>
            </a:r>
          </a:p>
        </p:txBody>
      </p:sp>
      <p:sp>
        <p:nvSpPr>
          <p:cNvPr id="7" name="TextBox 6">
            <a:extLst>
              <a:ext uri="{FF2B5EF4-FFF2-40B4-BE49-F238E27FC236}">
                <a16:creationId xmlns:a16="http://schemas.microsoft.com/office/drawing/2014/main" id="{99EC6859-0FBE-2F2A-B23C-0AB351E3DAB8}"/>
              </a:ext>
            </a:extLst>
          </p:cNvPr>
          <p:cNvSpPr txBox="1"/>
          <p:nvPr/>
        </p:nvSpPr>
        <p:spPr>
          <a:xfrm>
            <a:off x="3302507" y="598433"/>
            <a:ext cx="5586985" cy="830997"/>
          </a:xfrm>
          <a:prstGeom prst="rect">
            <a:avLst/>
          </a:prstGeom>
          <a:noFill/>
        </p:spPr>
        <p:txBody>
          <a:bodyPr wrap="square" rtlCol="0">
            <a:spAutoFit/>
          </a:bodyPr>
          <a:lstStyle/>
          <a:p>
            <a:pPr algn="ctr"/>
            <a:r>
              <a:rPr lang="en-US" sz="2400" dirty="0"/>
              <a:t>Warmup </a:t>
            </a:r>
            <a:r>
              <a:rPr lang="en-US" sz="2400" dirty="0" err="1"/>
              <a:t>Pseudorandomness</a:t>
            </a:r>
            <a:r>
              <a:rPr lang="en-US" sz="2400" dirty="0"/>
              <a:t> </a:t>
            </a:r>
            <a:br>
              <a:rPr lang="en-US" sz="2400" dirty="0"/>
            </a:br>
            <a:r>
              <a:rPr lang="en-US" sz="2400" dirty="0"/>
              <a:t>Conjecture, Polynomial version</a:t>
            </a:r>
          </a:p>
        </p:txBody>
      </p:sp>
      <p:sp>
        <p:nvSpPr>
          <p:cNvPr id="8" name="TextBox 7">
            <a:extLst>
              <a:ext uri="{FF2B5EF4-FFF2-40B4-BE49-F238E27FC236}">
                <a16:creationId xmlns:a16="http://schemas.microsoft.com/office/drawing/2014/main" id="{45123383-D55D-781D-C376-7407E73A6BC6}"/>
              </a:ext>
            </a:extLst>
          </p:cNvPr>
          <p:cNvSpPr txBox="1"/>
          <p:nvPr/>
        </p:nvSpPr>
        <p:spPr>
          <a:xfrm>
            <a:off x="1465523" y="3864035"/>
            <a:ext cx="4791456" cy="369332"/>
          </a:xfrm>
          <a:prstGeom prst="rect">
            <a:avLst/>
          </a:prstGeom>
          <a:noFill/>
        </p:spPr>
        <p:txBody>
          <a:bodyPr wrap="square" rtlCol="0">
            <a:spAutoFit/>
          </a:bodyPr>
          <a:lstStyle/>
          <a:p>
            <a:r>
              <a:rPr lang="en-US" i="1" dirty="0">
                <a:solidFill>
                  <a:srgbClr val="FFC000"/>
                </a:solidFill>
              </a:rPr>
              <a:t>(Dense distributions fool quantum algorithms)</a:t>
            </a:r>
          </a:p>
        </p:txBody>
      </p:sp>
      <p:sp>
        <p:nvSpPr>
          <p:cNvPr id="9" name="TextBox 8">
            <a:extLst>
              <a:ext uri="{FF2B5EF4-FFF2-40B4-BE49-F238E27FC236}">
                <a16:creationId xmlns:a16="http://schemas.microsoft.com/office/drawing/2014/main" id="{6C247634-8AE1-1F4B-7F25-4F7A2E82FB37}"/>
              </a:ext>
            </a:extLst>
          </p:cNvPr>
          <p:cNvSpPr txBox="1"/>
          <p:nvPr/>
        </p:nvSpPr>
        <p:spPr>
          <a:xfrm>
            <a:off x="6493764" y="3651336"/>
            <a:ext cx="4791456" cy="646331"/>
          </a:xfrm>
          <a:prstGeom prst="rect">
            <a:avLst/>
          </a:prstGeom>
          <a:noFill/>
        </p:spPr>
        <p:txBody>
          <a:bodyPr wrap="square" rtlCol="0">
            <a:spAutoFit/>
          </a:bodyPr>
          <a:lstStyle/>
          <a:p>
            <a:pPr algn="ctr"/>
            <a:r>
              <a:rPr lang="en-US" i="1" dirty="0">
                <a:solidFill>
                  <a:srgbClr val="FFC000"/>
                </a:solidFill>
              </a:rPr>
              <a:t>(Low-degree bounded polynomials </a:t>
            </a:r>
            <a:br>
              <a:rPr lang="en-US" i="1" dirty="0">
                <a:solidFill>
                  <a:srgbClr val="FFC000"/>
                </a:solidFill>
              </a:rPr>
            </a:br>
            <a:r>
              <a:rPr lang="en-US" i="1" dirty="0">
                <a:solidFill>
                  <a:srgbClr val="FFC000"/>
                </a:solidFill>
              </a:rPr>
              <a:t>have an influential variable)</a:t>
            </a:r>
          </a:p>
        </p:txBody>
      </p:sp>
      <p:sp>
        <p:nvSpPr>
          <p:cNvPr id="10" name="TextBox 9">
            <a:extLst>
              <a:ext uri="{FF2B5EF4-FFF2-40B4-BE49-F238E27FC236}">
                <a16:creationId xmlns:a16="http://schemas.microsoft.com/office/drawing/2014/main" id="{9BC3A0BE-6A06-8598-ECFA-5C4B063C1CB0}"/>
              </a:ext>
            </a:extLst>
          </p:cNvPr>
          <p:cNvSpPr txBox="1"/>
          <p:nvPr/>
        </p:nvSpPr>
        <p:spPr>
          <a:xfrm>
            <a:off x="3700272" y="5813477"/>
            <a:ext cx="4791456" cy="646331"/>
          </a:xfrm>
          <a:prstGeom prst="rect">
            <a:avLst/>
          </a:prstGeom>
          <a:noFill/>
        </p:spPr>
        <p:txBody>
          <a:bodyPr wrap="square" rtlCol="0">
            <a:spAutoFit/>
          </a:bodyPr>
          <a:lstStyle/>
          <a:p>
            <a:pPr algn="ctr"/>
            <a:r>
              <a:rPr lang="en-US" i="1" dirty="0">
                <a:solidFill>
                  <a:srgbClr val="FFC000"/>
                </a:solidFill>
              </a:rPr>
              <a:t>(Quantum algorithms can be simulated by classical algorithms on the uniform distribution)</a:t>
            </a:r>
          </a:p>
        </p:txBody>
      </p:sp>
      <p:sp>
        <p:nvSpPr>
          <p:cNvPr id="12" name="TextBox 11">
            <a:extLst>
              <a:ext uri="{FF2B5EF4-FFF2-40B4-BE49-F238E27FC236}">
                <a16:creationId xmlns:a16="http://schemas.microsoft.com/office/drawing/2014/main" id="{1E581A2C-BFB4-D539-236F-EA7476647AB9}"/>
              </a:ext>
            </a:extLst>
          </p:cNvPr>
          <p:cNvSpPr txBox="1"/>
          <p:nvPr/>
        </p:nvSpPr>
        <p:spPr>
          <a:xfrm>
            <a:off x="3075431" y="1495256"/>
            <a:ext cx="6041135" cy="369332"/>
          </a:xfrm>
          <a:prstGeom prst="rect">
            <a:avLst/>
          </a:prstGeom>
          <a:noFill/>
        </p:spPr>
        <p:txBody>
          <a:bodyPr wrap="square" rtlCol="0">
            <a:spAutoFit/>
          </a:bodyPr>
          <a:lstStyle/>
          <a:p>
            <a:pPr algn="ctr"/>
            <a:r>
              <a:rPr lang="en-US" i="1" dirty="0">
                <a:solidFill>
                  <a:srgbClr val="FFC000"/>
                </a:solidFill>
              </a:rPr>
              <a:t>(Dense distributions fool low-degree bounded polynomials)</a:t>
            </a:r>
          </a:p>
        </p:txBody>
      </p:sp>
      <p:sp>
        <p:nvSpPr>
          <p:cNvPr id="13" name="Down Arrow 12">
            <a:extLst>
              <a:ext uri="{FF2B5EF4-FFF2-40B4-BE49-F238E27FC236}">
                <a16:creationId xmlns:a16="http://schemas.microsoft.com/office/drawing/2014/main" id="{965A61FE-18E5-FF11-CCC6-58EFAB6A6BB9}"/>
              </a:ext>
            </a:extLst>
          </p:cNvPr>
          <p:cNvSpPr/>
          <p:nvPr/>
        </p:nvSpPr>
        <p:spPr>
          <a:xfrm rot="2249277">
            <a:off x="3841745" y="1963687"/>
            <a:ext cx="463297" cy="62212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a:extLst>
              <a:ext uri="{FF2B5EF4-FFF2-40B4-BE49-F238E27FC236}">
                <a16:creationId xmlns:a16="http://schemas.microsoft.com/office/drawing/2014/main" id="{A05A8099-44A7-602D-126B-3FD0FE7408C2}"/>
              </a:ext>
            </a:extLst>
          </p:cNvPr>
          <p:cNvSpPr/>
          <p:nvPr/>
        </p:nvSpPr>
        <p:spPr>
          <a:xfrm rot="19092723">
            <a:off x="7822396" y="1963685"/>
            <a:ext cx="463297" cy="62212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a:extLst>
              <a:ext uri="{FF2B5EF4-FFF2-40B4-BE49-F238E27FC236}">
                <a16:creationId xmlns:a16="http://schemas.microsoft.com/office/drawing/2014/main" id="{B97E3449-AA55-8D3D-1326-D6F0031E2065}"/>
              </a:ext>
            </a:extLst>
          </p:cNvPr>
          <p:cNvSpPr/>
          <p:nvPr/>
        </p:nvSpPr>
        <p:spPr>
          <a:xfrm rot="2249277">
            <a:off x="7639702" y="4419127"/>
            <a:ext cx="463297" cy="62212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Down Arrow 15">
            <a:extLst>
              <a:ext uri="{FF2B5EF4-FFF2-40B4-BE49-F238E27FC236}">
                <a16:creationId xmlns:a16="http://schemas.microsoft.com/office/drawing/2014/main" id="{A354C3D9-31AB-2C8B-D5BF-72BC550A713C}"/>
              </a:ext>
            </a:extLst>
          </p:cNvPr>
          <p:cNvSpPr/>
          <p:nvPr/>
        </p:nvSpPr>
        <p:spPr>
          <a:xfrm rot="19092723">
            <a:off x="4082115" y="4420630"/>
            <a:ext cx="463297" cy="62212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6580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9" grpId="0"/>
      <p:bldP spid="10" grpId="0"/>
      <p:bldP spid="12" grpId="0"/>
      <p:bldP spid="13" grpId="0" animBg="1"/>
      <p:bldP spid="14" grpId="0" animBg="1"/>
      <p:bldP spid="15" grpId="0" animBg="1"/>
      <p:bldP spid="1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DC92EF-FCFD-C6D0-1EFE-E50F1630DCEC}"/>
            </a:ext>
          </a:extLst>
        </p:cNvPr>
        <p:cNvGrpSpPr/>
        <p:nvPr/>
      </p:nvGrpSpPr>
      <p:grpSpPr>
        <a:xfrm>
          <a:off x="0" y="0"/>
          <a:ext cx="0" cy="0"/>
          <a:chOff x="0" y="0"/>
          <a:chExt cx="0" cy="0"/>
        </a:xfrm>
      </p:grpSpPr>
      <p:sp>
        <p:nvSpPr>
          <p:cNvPr id="3" name="Rounded Rectangle 2">
            <a:extLst>
              <a:ext uri="{FF2B5EF4-FFF2-40B4-BE49-F238E27FC236}">
                <a16:creationId xmlns:a16="http://schemas.microsoft.com/office/drawing/2014/main" id="{3B317190-3A48-C073-EF8B-51811C93356B}"/>
              </a:ext>
            </a:extLst>
          </p:cNvPr>
          <p:cNvSpPr/>
          <p:nvPr/>
        </p:nvSpPr>
        <p:spPr>
          <a:xfrm>
            <a:off x="675249" y="1207009"/>
            <a:ext cx="10678551" cy="2900757"/>
          </a:xfrm>
          <a:prstGeom prst="roundRect">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C3B2D228-7451-C3E6-27F0-124485B93F63}"/>
                  </a:ext>
                </a:extLst>
              </p:cNvPr>
              <p:cNvSpPr txBox="1">
                <a:spLocks/>
              </p:cNvSpPr>
              <p:nvPr/>
            </p:nvSpPr>
            <p:spPr>
              <a:xfrm>
                <a:off x="1014632" y="2089781"/>
                <a:ext cx="10162735" cy="18421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For all polynomials </a:t>
                </a:r>
                <a14:m>
                  <m:oMath xmlns:m="http://schemas.openxmlformats.org/officeDocument/2006/math">
                    <m:r>
                      <a:rPr lang="en-US" sz="2400" i="1">
                        <a:latin typeface="Cambria Math" panose="02040503050406030204" pitchFamily="18" charset="0"/>
                      </a:rPr>
                      <m:t>𝑝</m:t>
                    </m:r>
                    <m:r>
                      <a:rPr lang="en-US" sz="2400" i="1">
                        <a:latin typeface="Cambria Math" panose="02040503050406030204" pitchFamily="18" charset="0"/>
                      </a:rPr>
                      <m:t>:</m:t>
                    </m:r>
                    <m:sSup>
                      <m:sSupPr>
                        <m:ctrlPr>
                          <a:rPr lang="en-US" sz="2400" i="1">
                            <a:latin typeface="Cambria Math" panose="02040503050406030204" pitchFamily="18" charset="0"/>
                          </a:rPr>
                        </m:ctrlPr>
                      </m:sSupPr>
                      <m:e>
                        <m:d>
                          <m:dPr>
                            <m:begChr m:val="{"/>
                            <m:endChr m:val="}"/>
                            <m:ctrlPr>
                              <a:rPr lang="en-US" sz="2400" i="1">
                                <a:latin typeface="Cambria Math" panose="02040503050406030204" pitchFamily="18" charset="0"/>
                              </a:rPr>
                            </m:ctrlPr>
                          </m:dPr>
                          <m:e>
                            <m:r>
                              <a:rPr lang="en-US" sz="2400" i="1">
                                <a:latin typeface="Cambria Math" panose="02040503050406030204" pitchFamily="18" charset="0"/>
                              </a:rPr>
                              <m:t>0,1</m:t>
                            </m:r>
                          </m:e>
                        </m:d>
                      </m:e>
                      <m:sup>
                        <m:r>
                          <a:rPr lang="en-US" sz="2400" i="1">
                            <a:latin typeface="Cambria Math" panose="02040503050406030204" pitchFamily="18" charset="0"/>
                          </a:rPr>
                          <m:t>𝑁</m:t>
                        </m:r>
                      </m:sup>
                    </m:sSup>
                    <m:r>
                      <a:rPr lang="en-US" sz="2400" i="1">
                        <a:latin typeface="Cambria Math" panose="02040503050406030204" pitchFamily="18" charset="0"/>
                      </a:rPr>
                      <m:t>→</m:t>
                    </m:r>
                    <m:d>
                      <m:dPr>
                        <m:begChr m:val="["/>
                        <m:endChr m:val="]"/>
                        <m:ctrlPr>
                          <a:rPr lang="en-US" sz="2400" i="1">
                            <a:latin typeface="Cambria Math" panose="02040503050406030204" pitchFamily="18" charset="0"/>
                          </a:rPr>
                        </m:ctrlPr>
                      </m:dPr>
                      <m:e>
                        <m:r>
                          <a:rPr lang="en-US" sz="2400" i="1">
                            <a:latin typeface="Cambria Math" panose="02040503050406030204" pitchFamily="18" charset="0"/>
                          </a:rPr>
                          <m:t>0,1</m:t>
                        </m:r>
                      </m:e>
                    </m:d>
                  </m:oMath>
                </a14:m>
                <a:r>
                  <a:rPr lang="en-US" sz="2400" dirty="0">
                    <a:solidFill>
                      <a:schemeClr val="tx1"/>
                    </a:solidFill>
                  </a:rPr>
                  <a:t> of degree </a:t>
                </a:r>
                <a14:m>
                  <m:oMath xmlns:m="http://schemas.openxmlformats.org/officeDocument/2006/math">
                    <m:r>
                      <a:rPr lang="en-US" sz="2400" i="1">
                        <a:latin typeface="Cambria Math" panose="02040503050406030204" pitchFamily="18" charset="0"/>
                      </a:rPr>
                      <m:t>𝑇</m:t>
                    </m:r>
                    <m:r>
                      <a:rPr lang="en-US" sz="2400" b="0" i="1" smtClean="0">
                        <a:latin typeface="Cambria Math" panose="02040503050406030204" pitchFamily="18" charset="0"/>
                      </a:rPr>
                      <m:t>≪</m:t>
                    </m:r>
                    <m:rad>
                      <m:radPr>
                        <m:degHide m:val="on"/>
                        <m:ctrlPr>
                          <a:rPr lang="en-US" sz="2400" b="0" i="1" smtClean="0">
                            <a:latin typeface="Cambria Math" panose="02040503050406030204" pitchFamily="18" charset="0"/>
                          </a:rPr>
                        </m:ctrlPr>
                      </m:radPr>
                      <m:deg/>
                      <m:e>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log</m:t>
                            </m:r>
                          </m:fName>
                          <m:e>
                            <m:r>
                              <a:rPr lang="en-US" sz="2400" b="0" i="1" smtClean="0">
                                <a:latin typeface="Cambria Math" panose="02040503050406030204" pitchFamily="18" charset="0"/>
                              </a:rPr>
                              <m:t>𝑁</m:t>
                            </m:r>
                          </m:e>
                        </m:func>
                      </m:e>
                    </m:rad>
                  </m:oMath>
                </a14:m>
                <a:r>
                  <a:rPr lang="en-US" sz="2400" dirty="0">
                    <a:solidFill>
                      <a:schemeClr val="tx1"/>
                    </a:solidFill>
                  </a:rPr>
                  <a:t> , for all </a:t>
                </a:r>
                <a:br>
                  <a:rPr lang="en-US" sz="2400" dirty="0">
                    <a:solidFill>
                      <a:schemeClr val="tx1"/>
                    </a:solidFill>
                  </a:rPr>
                </a:br>
                <a14:m>
                  <m:oMath xmlns:m="http://schemas.openxmlformats.org/officeDocument/2006/math">
                    <m:r>
                      <a:rPr lang="en-US" sz="2400" b="0" i="1" smtClean="0">
                        <a:solidFill>
                          <a:schemeClr val="tx1"/>
                        </a:solidFill>
                        <a:latin typeface="Cambria Math" panose="02040503050406030204" pitchFamily="18" charset="0"/>
                      </a:rPr>
                      <m:t>𝛿</m:t>
                    </m:r>
                    <m:r>
                      <a:rPr lang="en-US" sz="2400" b="0" i="1" smtClean="0">
                        <a:solidFill>
                          <a:schemeClr val="tx1"/>
                        </a:solidFill>
                        <a:latin typeface="Cambria Math" panose="02040503050406030204" pitchFamily="18" charset="0"/>
                      </a:rPr>
                      <m:t>=</m:t>
                    </m:r>
                    <m:f>
                      <m:fPr>
                        <m:ctrlPr>
                          <a:rPr lang="en-US" sz="2400" b="0" i="1" smtClean="0">
                            <a:solidFill>
                              <a:schemeClr val="tx1"/>
                            </a:solidFill>
                            <a:latin typeface="Cambria Math" panose="02040503050406030204" pitchFamily="18" charset="0"/>
                          </a:rPr>
                        </m:ctrlPr>
                      </m:fPr>
                      <m:num>
                        <m:sSup>
                          <m:sSupPr>
                            <m:ctrlPr>
                              <a:rPr lang="en-US" sz="2400" b="0" i="1" smtClean="0">
                                <a:solidFill>
                                  <a:schemeClr val="tx1"/>
                                </a:solidFill>
                                <a:latin typeface="Cambria Math" panose="02040503050406030204" pitchFamily="18" charset="0"/>
                              </a:rPr>
                            </m:ctrlPr>
                          </m:sSupPr>
                          <m:e>
                            <m:r>
                              <a:rPr lang="en-US" sz="2400" b="0" i="1" smtClean="0">
                                <a:solidFill>
                                  <a:schemeClr val="tx1"/>
                                </a:solidFill>
                                <a:latin typeface="Cambria Math" panose="02040503050406030204" pitchFamily="18" charset="0"/>
                              </a:rPr>
                              <m:t>2</m:t>
                            </m:r>
                          </m:e>
                          <m:sup>
                            <m:rad>
                              <m:radPr>
                                <m:degHide m:val="on"/>
                                <m:ctrlPr>
                                  <a:rPr lang="en-US" sz="2400" b="0" i="1" smtClean="0">
                                    <a:solidFill>
                                      <a:schemeClr val="tx1"/>
                                    </a:solidFill>
                                    <a:latin typeface="Cambria Math" panose="02040503050406030204" pitchFamily="18" charset="0"/>
                                  </a:rPr>
                                </m:ctrlPr>
                              </m:radPr>
                              <m:deg/>
                              <m:e>
                                <m:func>
                                  <m:funcPr>
                                    <m:ctrlPr>
                                      <a:rPr lang="en-US" sz="2400" b="0" i="1" smtClean="0">
                                        <a:solidFill>
                                          <a:schemeClr val="tx1"/>
                                        </a:solidFill>
                                        <a:latin typeface="Cambria Math" panose="02040503050406030204" pitchFamily="18" charset="0"/>
                                      </a:rPr>
                                    </m:ctrlPr>
                                  </m:funcPr>
                                  <m:fName>
                                    <m:r>
                                      <m:rPr>
                                        <m:sty m:val="p"/>
                                      </m:rPr>
                                      <a:rPr lang="en-US" sz="2400" b="0" i="0" smtClean="0">
                                        <a:solidFill>
                                          <a:schemeClr val="tx1"/>
                                        </a:solidFill>
                                        <a:latin typeface="Cambria Math" panose="02040503050406030204" pitchFamily="18" charset="0"/>
                                      </a:rPr>
                                      <m:t>log</m:t>
                                    </m:r>
                                  </m:fName>
                                  <m:e>
                                    <m:r>
                                      <a:rPr lang="en-US" sz="2400" b="0" i="1" smtClean="0">
                                        <a:solidFill>
                                          <a:schemeClr val="tx1"/>
                                        </a:solidFill>
                                        <a:latin typeface="Cambria Math" panose="02040503050406030204" pitchFamily="18" charset="0"/>
                                      </a:rPr>
                                      <m:t>𝑁</m:t>
                                    </m:r>
                                    <m:r>
                                      <a:rPr lang="en-US" sz="2400" b="0" i="1" smtClean="0">
                                        <a:solidFill>
                                          <a:schemeClr val="tx1"/>
                                        </a:solidFill>
                                        <a:latin typeface="Cambria Math" panose="02040503050406030204" pitchFamily="18" charset="0"/>
                                      </a:rPr>
                                      <m:t> </m:t>
                                    </m:r>
                                  </m:e>
                                </m:func>
                              </m:e>
                            </m:rad>
                          </m:sup>
                        </m:sSup>
                      </m:num>
                      <m:den>
                        <m:r>
                          <a:rPr lang="en-US" sz="2400" b="0" i="1" smtClean="0">
                            <a:solidFill>
                              <a:schemeClr val="tx1"/>
                            </a:solidFill>
                            <a:latin typeface="Cambria Math" panose="02040503050406030204" pitchFamily="18" charset="0"/>
                          </a:rPr>
                          <m:t>𝑁</m:t>
                        </m:r>
                      </m:den>
                    </m:f>
                  </m:oMath>
                </a14:m>
                <a:r>
                  <a:rPr lang="en-US" sz="2400" dirty="0">
                    <a:solidFill>
                      <a:schemeClr val="tx1"/>
                    </a:solidFill>
                  </a:rPr>
                  <a:t>-dense distributions </a:t>
                </a:r>
                <a14:m>
                  <m:oMath xmlns:m="http://schemas.openxmlformats.org/officeDocument/2006/math">
                    <m:r>
                      <a:rPr lang="en-US" sz="2400" b="0" i="1" smtClean="0">
                        <a:latin typeface="Cambria Math" panose="02040503050406030204" pitchFamily="18" charset="0"/>
                      </a:rPr>
                      <m:t>𝐹</m:t>
                    </m:r>
                  </m:oMath>
                </a14:m>
                <a:r>
                  <a:rPr lang="en-US" sz="2400" dirty="0">
                    <a:solidFill>
                      <a:schemeClr val="tx1"/>
                    </a:solidFill>
                  </a:rPr>
                  <a:t> over </a:t>
                </a:r>
                <a14:m>
                  <m:oMath xmlns:m="http://schemas.openxmlformats.org/officeDocument/2006/math">
                    <m:sSup>
                      <m:sSupPr>
                        <m:ctrlPr>
                          <a:rPr lang="en-US" sz="2400" b="0" i="1" smtClean="0">
                            <a:latin typeface="Cambria Math" panose="02040503050406030204" pitchFamily="18" charset="0"/>
                          </a:rPr>
                        </m:ctrlPr>
                      </m:sSupPr>
                      <m:e>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0,1</m:t>
                            </m:r>
                          </m:e>
                        </m:d>
                      </m:e>
                      <m:sup>
                        <m:r>
                          <a:rPr lang="en-US" sz="2400" b="0" i="1" smtClean="0">
                            <a:latin typeface="Cambria Math" panose="02040503050406030204" pitchFamily="18" charset="0"/>
                          </a:rPr>
                          <m:t>𝑁</m:t>
                        </m:r>
                      </m:sup>
                    </m:sSup>
                  </m:oMath>
                </a14:m>
                <a:br>
                  <a:rPr lang="en-US" sz="2400" dirty="0">
                    <a:solidFill>
                      <a:schemeClr val="tx1"/>
                    </a:solidFill>
                  </a:rPr>
                </a:br>
                <a:r>
                  <a:rPr lang="en-US" sz="2400" dirty="0">
                    <a:solidFill>
                      <a:schemeClr val="tx1"/>
                    </a:solidFill>
                  </a:rPr>
                  <a:t> </a:t>
                </a:r>
                <a:br>
                  <a:rPr lang="en-US" sz="2400" dirty="0">
                    <a:solidFill>
                      <a:schemeClr val="tx1"/>
                    </a:solidFill>
                  </a:rPr>
                </a:br>
                <a14:m>
                  <m:oMathPara xmlns:m="http://schemas.openxmlformats.org/officeDocument/2006/math">
                    <m:oMathParaPr>
                      <m:jc m:val="centerGroup"/>
                    </m:oMathParaPr>
                    <m:oMath xmlns:m="http://schemas.openxmlformats.org/officeDocument/2006/math">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𝔼</m:t>
                          </m:r>
                          <m:r>
                            <a:rPr lang="en-US" sz="2400" b="0" i="1" smtClean="0">
                              <a:latin typeface="Cambria Math" panose="02040503050406030204" pitchFamily="18" charset="0"/>
                            </a:rPr>
                            <m:t>𝑝</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𝐹</m:t>
                              </m:r>
                            </m:e>
                          </m:d>
                          <m:r>
                            <a:rPr lang="en-US" sz="2400" b="0" i="1" smtClean="0">
                              <a:latin typeface="Cambria Math" panose="02040503050406030204" pitchFamily="18" charset="0"/>
                            </a:rPr>
                            <m:t>−</m:t>
                          </m:r>
                          <m:r>
                            <a:rPr lang="en-US" sz="2400" b="0" i="1" smtClean="0">
                              <a:latin typeface="Cambria Math" panose="02040503050406030204" pitchFamily="18" charset="0"/>
                            </a:rPr>
                            <m:t>𝔼</m:t>
                          </m:r>
                          <m:r>
                            <a:rPr lang="en-US" sz="2400" b="0" i="1" smtClean="0">
                              <a:latin typeface="Cambria Math" panose="02040503050406030204" pitchFamily="18" charset="0"/>
                            </a:rPr>
                            <m:t>𝑝</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𝑈</m:t>
                              </m:r>
                            </m:e>
                          </m:d>
                        </m:e>
                      </m:d>
                      <m:r>
                        <a:rPr lang="en-US" sz="2400" b="0" i="1" smtClean="0">
                          <a:latin typeface="Cambria Math" panose="02040503050406030204" pitchFamily="18" charset="0"/>
                        </a:rPr>
                        <m:t>=</m:t>
                      </m:r>
                      <m:r>
                        <a:rPr lang="en-US" sz="2400" b="0" i="1" smtClean="0">
                          <a:latin typeface="Cambria Math" panose="02040503050406030204" pitchFamily="18" charset="0"/>
                        </a:rPr>
                        <m:t>𝑜</m:t>
                      </m:r>
                      <m:r>
                        <a:rPr lang="en-US" sz="2400" b="0" i="1" smtClean="0">
                          <a:latin typeface="Cambria Math" panose="02040503050406030204" pitchFamily="18" charset="0"/>
                        </a:rPr>
                        <m:t>(1)</m:t>
                      </m:r>
                    </m:oMath>
                  </m:oMathPara>
                </a14:m>
                <a:endParaRPr lang="en-US" sz="2400" dirty="0">
                  <a:solidFill>
                    <a:schemeClr val="tx1"/>
                  </a:solidFill>
                </a:endParaRPr>
              </a:p>
            </p:txBody>
          </p:sp>
        </mc:Choice>
        <mc:Fallback xmlns="">
          <p:sp>
            <p:nvSpPr>
              <p:cNvPr id="4" name="Content Placeholder 2">
                <a:extLst>
                  <a:ext uri="{FF2B5EF4-FFF2-40B4-BE49-F238E27FC236}">
                    <a16:creationId xmlns:a16="http://schemas.microsoft.com/office/drawing/2014/main" id="{C3B2D228-7451-C3E6-27F0-124485B93F63}"/>
                  </a:ext>
                </a:extLst>
              </p:cNvPr>
              <p:cNvSpPr txBox="1">
                <a:spLocks noRot="1" noChangeAspect="1" noMove="1" noResize="1" noEditPoints="1" noAdjustHandles="1" noChangeArrowheads="1" noChangeShapeType="1" noTextEdit="1"/>
              </p:cNvSpPr>
              <p:nvPr/>
            </p:nvSpPr>
            <p:spPr>
              <a:xfrm>
                <a:off x="1014632" y="2089781"/>
                <a:ext cx="10162735" cy="1842140"/>
              </a:xfrm>
              <a:prstGeom prst="rect">
                <a:avLst/>
              </a:prstGeom>
              <a:blipFill>
                <a:blip r:embed="rId3"/>
                <a:stretch>
                  <a:fillRect l="-873" t="-2055"/>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A0B560F8-260A-6FEF-6264-8C8CC7CB3966}"/>
              </a:ext>
            </a:extLst>
          </p:cNvPr>
          <p:cNvSpPr txBox="1"/>
          <p:nvPr/>
        </p:nvSpPr>
        <p:spPr>
          <a:xfrm>
            <a:off x="814378" y="5110006"/>
            <a:ext cx="10281513" cy="461665"/>
          </a:xfrm>
          <a:prstGeom prst="rect">
            <a:avLst/>
          </a:prstGeom>
          <a:noFill/>
        </p:spPr>
        <p:txBody>
          <a:bodyPr wrap="square">
            <a:spAutoFit/>
          </a:bodyPr>
          <a:lstStyle/>
          <a:p>
            <a:r>
              <a:rPr lang="en-US" sz="2400" dirty="0"/>
              <a:t>Proved using the Fourier tail bound of (</a:t>
            </a:r>
            <a:r>
              <a:rPr lang="en-US" sz="2400" dirty="0" err="1"/>
              <a:t>Dinur</a:t>
            </a:r>
            <a:r>
              <a:rPr lang="en-US" sz="2400" dirty="0"/>
              <a:t>, </a:t>
            </a:r>
            <a:r>
              <a:rPr lang="en-US" sz="2400" dirty="0" err="1"/>
              <a:t>Friedgut</a:t>
            </a:r>
            <a:r>
              <a:rPr lang="en-US" sz="2400" dirty="0"/>
              <a:t>, Kindler, O’Donnell ‘06).</a:t>
            </a:r>
          </a:p>
        </p:txBody>
      </p:sp>
      <p:sp>
        <p:nvSpPr>
          <p:cNvPr id="10" name="TextBox 9">
            <a:extLst>
              <a:ext uri="{FF2B5EF4-FFF2-40B4-BE49-F238E27FC236}">
                <a16:creationId xmlns:a16="http://schemas.microsoft.com/office/drawing/2014/main" id="{DA25143E-2372-46EB-C452-CD2DAC353DE5}"/>
              </a:ext>
            </a:extLst>
          </p:cNvPr>
          <p:cNvSpPr txBox="1"/>
          <p:nvPr/>
        </p:nvSpPr>
        <p:spPr>
          <a:xfrm>
            <a:off x="933156" y="1408717"/>
            <a:ext cx="10162735" cy="523220"/>
          </a:xfrm>
          <a:prstGeom prst="rect">
            <a:avLst/>
          </a:prstGeom>
          <a:noFill/>
        </p:spPr>
        <p:txBody>
          <a:bodyPr wrap="square" rtlCol="0">
            <a:spAutoFit/>
          </a:bodyPr>
          <a:lstStyle/>
          <a:p>
            <a:r>
              <a:rPr lang="en-US" sz="2800" b="1" u="sng" dirty="0"/>
              <a:t>Theorem</a:t>
            </a:r>
            <a:r>
              <a:rPr lang="en-US" sz="2400" b="1" dirty="0"/>
              <a:t> </a:t>
            </a:r>
            <a:r>
              <a:rPr lang="en-US" sz="2000" b="1" dirty="0"/>
              <a:t>(weaker version of warmup conjecture)</a:t>
            </a:r>
            <a:endParaRPr lang="en-US" sz="2000" dirty="0"/>
          </a:p>
        </p:txBody>
      </p:sp>
    </p:spTree>
    <p:extLst>
      <p:ext uri="{BB962C8B-B14F-4D97-AF65-F5344CB8AC3E}">
        <p14:creationId xmlns:p14="http://schemas.microsoft.com/office/powerpoint/2010/main" val="6838239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7F82CD-8FF9-97E7-7D05-40F9C6EE3D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999814-2149-A378-28A0-9FE0BE1F72F4}"/>
              </a:ext>
            </a:extLst>
          </p:cNvPr>
          <p:cNvSpPr>
            <a:spLocks noGrp="1"/>
          </p:cNvSpPr>
          <p:nvPr>
            <p:ph type="title"/>
          </p:nvPr>
        </p:nvSpPr>
        <p:spPr/>
        <p:txBody>
          <a:bodyPr/>
          <a:lstStyle/>
          <a:p>
            <a:r>
              <a:rPr lang="en-US" dirty="0"/>
              <a:t>Permutation oracles and distributions</a:t>
            </a:r>
            <a:endParaRPr lang="en-US" dirty="0">
              <a:solidFill>
                <a:srgbClr val="FFC000"/>
              </a:solidFill>
            </a:endParaRPr>
          </a:p>
        </p:txBody>
      </p:sp>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B609E747-803F-BC43-5369-72A70AEF404E}"/>
                  </a:ext>
                </a:extLst>
              </p:cNvPr>
              <p:cNvSpPr txBox="1">
                <a:spLocks/>
              </p:cNvSpPr>
              <p:nvPr/>
            </p:nvSpPr>
            <p:spPr>
              <a:xfrm>
                <a:off x="838200" y="1690688"/>
                <a:ext cx="10515600" cy="24424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We consider algorithms that query permutations </a:t>
                </a:r>
                <a14:m>
                  <m:oMath xmlns:m="http://schemas.openxmlformats.org/officeDocument/2006/math">
                    <m:r>
                      <a:rPr lang="en-US" sz="2400" b="0" i="1" smtClean="0">
                        <a:latin typeface="Cambria Math" panose="02040503050406030204" pitchFamily="18" charset="0"/>
                      </a:rPr>
                      <m:t>𝑃</m:t>
                    </m:r>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𝑁</m:t>
                        </m:r>
                      </m:e>
                    </m:d>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𝑁</m:t>
                        </m:r>
                      </m:e>
                    </m:d>
                  </m:oMath>
                </a14:m>
                <a:r>
                  <a:rPr lang="en-US" sz="2400" dirty="0"/>
                  <a:t> and their inverses. Quantum algorithms can call the following unitary operations:</a:t>
                </a:r>
              </a:p>
              <a:p>
                <a:pPr marL="0" indent="0">
                  <a:buNone/>
                </a:pPr>
                <a:endParaRPr lang="en-US" sz="2400" dirty="0"/>
              </a:p>
              <a:p>
                <a:pPr marL="0" indent="0">
                  <a:buNone/>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𝑈</m:t>
                          </m:r>
                        </m:e>
                        <m:sub>
                          <m:r>
                            <a:rPr lang="en-US" sz="2400" b="0" i="1" smtClean="0">
                              <a:latin typeface="Cambria Math" panose="02040503050406030204" pitchFamily="18" charset="0"/>
                            </a:rPr>
                            <m:t>𝑃</m:t>
                          </m:r>
                        </m:sub>
                      </m:sSub>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e>
                      </m:d>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e>
                          </m:d>
                        </m:e>
                      </m:d>
                      <m:r>
                        <a:rPr lang="en-US" sz="2400" b="0" i="1" smtClean="0">
                          <a:latin typeface="Cambria Math" panose="02040503050406030204" pitchFamily="18" charset="0"/>
                        </a:rPr>
                        <m:t>              </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𝑈</m:t>
                          </m:r>
                        </m:e>
                        <m:sub>
                          <m:r>
                            <a:rPr lang="en-US" sz="2400" b="0" i="1" smtClean="0">
                              <a:latin typeface="Cambria Math" panose="02040503050406030204" pitchFamily="18" charset="0"/>
                            </a:rPr>
                            <m:t>𝑃</m:t>
                          </m:r>
                        </m:sub>
                        <m:sup>
                          <m:r>
                            <a:rPr lang="en-US" sz="2400" b="0" i="1" smtClean="0">
                              <a:latin typeface="Cambria Math" panose="02040503050406030204" pitchFamily="18" charset="0"/>
                            </a:rPr>
                            <m:t>−1</m:t>
                          </m:r>
                        </m:sup>
                      </m:sSubSup>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e>
                      </m:d>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𝑃</m:t>
                          </m:r>
                        </m:e>
                        <m:sup>
                          <m:r>
                            <a:rPr lang="en-US" sz="2400" b="0" i="1" smtClean="0">
                              <a:latin typeface="Cambria Math" panose="02040503050406030204" pitchFamily="18" charset="0"/>
                            </a:rPr>
                            <m:t>−1</m:t>
                          </m:r>
                        </m:sup>
                      </m:sSup>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e>
                      </m:d>
                      <m:r>
                        <a:rPr lang="en-US" sz="2400" b="0" i="1" smtClean="0">
                          <a:latin typeface="Cambria Math" panose="02040503050406030204" pitchFamily="18" charset="0"/>
                        </a:rPr>
                        <m:t>⟩</m:t>
                      </m:r>
                    </m:oMath>
                  </m:oMathPara>
                </a14:m>
                <a:endParaRPr lang="en-US" sz="2400" dirty="0"/>
              </a:p>
            </p:txBody>
          </p:sp>
        </mc:Choice>
        <mc:Fallback xmlns="">
          <p:sp>
            <p:nvSpPr>
              <p:cNvPr id="5" name="Content Placeholder 2">
                <a:extLst>
                  <a:ext uri="{FF2B5EF4-FFF2-40B4-BE49-F238E27FC236}">
                    <a16:creationId xmlns:a16="http://schemas.microsoft.com/office/drawing/2014/main" id="{B609E747-803F-BC43-5369-72A70AEF404E}"/>
                  </a:ext>
                </a:extLst>
              </p:cNvPr>
              <p:cNvSpPr txBox="1">
                <a:spLocks noRot="1" noChangeAspect="1" noMove="1" noResize="1" noEditPoints="1" noAdjustHandles="1" noChangeArrowheads="1" noChangeShapeType="1" noTextEdit="1"/>
              </p:cNvSpPr>
              <p:nvPr/>
            </p:nvSpPr>
            <p:spPr>
              <a:xfrm>
                <a:off x="838200" y="1690688"/>
                <a:ext cx="10515600" cy="2442400"/>
              </a:xfrm>
              <a:prstGeom prst="rect">
                <a:avLst/>
              </a:prstGeom>
              <a:blipFill>
                <a:blip r:embed="rId2"/>
                <a:stretch>
                  <a:fillRect l="-965" t="-30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8493D258-8E69-A5B6-EBA8-5B1DB7FCEA99}"/>
                  </a:ext>
                </a:extLst>
              </p:cNvPr>
              <p:cNvSpPr txBox="1">
                <a:spLocks/>
              </p:cNvSpPr>
              <p:nvPr/>
            </p:nvSpPr>
            <p:spPr>
              <a:xfrm>
                <a:off x="838200" y="3819016"/>
                <a:ext cx="10515600" cy="21977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rgbClr val="FFC000"/>
                    </a:solidFill>
                  </a:rPr>
                  <a:t>Definition:</a:t>
                </a:r>
                <a:r>
                  <a:rPr lang="en-US" sz="2400" dirty="0"/>
                  <a:t> A random permutation </a:t>
                </a:r>
                <a14:m>
                  <m:oMath xmlns:m="http://schemas.openxmlformats.org/officeDocument/2006/math">
                    <m:r>
                      <a:rPr lang="en-US" sz="2400" b="0" i="1" smtClean="0">
                        <a:latin typeface="Cambria Math" panose="02040503050406030204" pitchFamily="18" charset="0"/>
                      </a:rPr>
                      <m:t>𝑃</m:t>
                    </m:r>
                    <m:r>
                      <a:rPr lang="en-US" sz="2400" i="1">
                        <a:latin typeface="Cambria Math" panose="02040503050406030204" pitchFamily="18" charset="0"/>
                      </a:rPr>
                      <m:t> </m:t>
                    </m:r>
                  </m:oMath>
                </a14:m>
                <a:r>
                  <a:rPr lang="en-US" sz="2400" dirty="0"/>
                  <a:t>over </a:t>
                </a:r>
                <a14:m>
                  <m:oMath xmlns:m="http://schemas.openxmlformats.org/officeDocument/2006/math">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𝑁</m:t>
                    </m:r>
                    <m:r>
                      <a:rPr lang="en-US" sz="2400" b="0" i="1" smtClean="0">
                        <a:solidFill>
                          <a:schemeClr val="tx1"/>
                        </a:solidFill>
                        <a:latin typeface="Cambria Math" panose="02040503050406030204" pitchFamily="18" charset="0"/>
                      </a:rPr>
                      <m:t>]</m:t>
                    </m:r>
                  </m:oMath>
                </a14:m>
                <a:r>
                  <a:rPr lang="en-US" sz="2400" dirty="0"/>
                  <a:t> is </a:t>
                </a:r>
                <a14:m>
                  <m:oMath xmlns:m="http://schemas.openxmlformats.org/officeDocument/2006/math">
                    <m:r>
                      <a:rPr lang="en-US" sz="2400" b="0" i="1" smtClean="0">
                        <a:latin typeface="Cambria Math" panose="02040503050406030204" pitchFamily="18" charset="0"/>
                      </a:rPr>
                      <m:t>𝛿</m:t>
                    </m:r>
                  </m:oMath>
                </a14:m>
                <a:r>
                  <a:rPr lang="en-US" sz="2400" dirty="0"/>
                  <a:t>-dense if for all subsets </a:t>
                </a:r>
                <a:br>
                  <a:rPr lang="en-US" sz="2400" dirty="0"/>
                </a:br>
                <a14:m>
                  <m:oMath xmlns:m="http://schemas.openxmlformats.org/officeDocument/2006/math">
                    <m:r>
                      <a:rPr lang="en-US" sz="2400" b="0" i="1" smtClean="0">
                        <a:latin typeface="Cambria Math" panose="02040503050406030204" pitchFamily="18" charset="0"/>
                      </a:rPr>
                      <m:t>𝑆</m:t>
                    </m:r>
                    <m:r>
                      <a:rPr lang="en-US" sz="2400" b="0" i="1" smtClean="0">
                        <a:latin typeface="Cambria Math" panose="02040503050406030204" pitchFamily="18" charset="0"/>
                      </a:rPr>
                      <m:t>⊆[</m:t>
                    </m:r>
                    <m:r>
                      <a:rPr lang="en-US" sz="2400" b="0" i="1" smtClean="0">
                        <a:latin typeface="Cambria Math" panose="02040503050406030204" pitchFamily="18" charset="0"/>
                      </a:rPr>
                      <m:t>𝑁</m:t>
                    </m:r>
                    <m:r>
                      <a:rPr lang="en-US" sz="2400" b="0" i="1" smtClean="0">
                        <a:latin typeface="Cambria Math" panose="02040503050406030204" pitchFamily="18" charset="0"/>
                      </a:rPr>
                      <m:t>]</m:t>
                    </m:r>
                  </m:oMath>
                </a14:m>
                <a:r>
                  <a:rPr lang="en-US" sz="2400" dirty="0"/>
                  <a:t> of coordinates, </a:t>
                </a:r>
              </a:p>
              <a:p>
                <a:pPr marL="0" indent="0">
                  <a:buNone/>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𝐻</m:t>
                          </m:r>
                        </m:e>
                        <m:sub>
                          <m:r>
                            <a:rPr lang="en-US" sz="2400" b="0" i="1" smtClean="0">
                              <a:latin typeface="Cambria Math" panose="02040503050406030204" pitchFamily="18" charset="0"/>
                            </a:rPr>
                            <m:t>𝑚𝑖𝑛</m:t>
                          </m:r>
                        </m:sub>
                      </m:sSub>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𝑃</m:t>
                          </m:r>
                          <m:r>
                            <a:rPr lang="en-US" sz="2400" b="0" i="1" smtClean="0">
                              <a:latin typeface="Cambria Math" panose="02040503050406030204" pitchFamily="18" charset="0"/>
                            </a:rPr>
                            <m:t>(</m:t>
                          </m:r>
                          <m:r>
                            <a:rPr lang="en-US" sz="2400" b="0" i="1" smtClean="0">
                              <a:latin typeface="Cambria Math" panose="02040503050406030204" pitchFamily="18" charset="0"/>
                            </a:rPr>
                            <m:t>𝑆</m:t>
                          </m:r>
                          <m:r>
                            <a:rPr lang="en-US" sz="2400" b="0" i="1" smtClean="0">
                              <a:latin typeface="Cambria Math" panose="02040503050406030204" pitchFamily="18" charset="0"/>
                            </a:rPr>
                            <m:t>)</m:t>
                          </m:r>
                        </m:e>
                      </m:d>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1−</m:t>
                          </m:r>
                          <m:r>
                            <a:rPr lang="en-US" sz="2400" b="0" i="1" smtClean="0">
                              <a:latin typeface="Cambria Math" panose="02040503050406030204" pitchFamily="18" charset="0"/>
                            </a:rPr>
                            <m:t>𝛿</m:t>
                          </m:r>
                        </m:e>
                      </m:d>
                      <m:r>
                        <a:rPr lang="en-US" sz="2400" b="0" i="1" smtClean="0">
                          <a:latin typeface="Cambria Math" panose="02040503050406030204" pitchFamily="18" charset="0"/>
                        </a:rPr>
                        <m:t>⋅</m:t>
                      </m:r>
                      <m:nary>
                        <m:naryPr>
                          <m:chr m:val="∑"/>
                          <m:ctrlPr>
                            <a:rPr lang="en-US" sz="2400" b="0" i="1" smtClean="0">
                              <a:latin typeface="Cambria Math" panose="02040503050406030204" pitchFamily="18" charset="0"/>
                            </a:rPr>
                          </m:ctrlPr>
                        </m:naryPr>
                        <m:sub>
                          <m:r>
                            <m:rPr>
                              <m:brk m:alnAt="7"/>
                            </m:rPr>
                            <a:rPr lang="en-US" sz="2400" b="0" i="1" smtClean="0">
                              <a:latin typeface="Cambria Math" panose="02040503050406030204" pitchFamily="18" charset="0"/>
                            </a:rPr>
                            <m:t>𝑗</m:t>
                          </m:r>
                          <m:r>
                            <a:rPr lang="en-US" sz="2400" b="0" i="1" smtClean="0">
                              <a:latin typeface="Cambria Math" panose="02040503050406030204" pitchFamily="18" charset="0"/>
                            </a:rPr>
                            <m:t>=0</m:t>
                          </m:r>
                        </m:sub>
                        <m:sup>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𝑆</m:t>
                              </m:r>
                            </m:e>
                          </m:d>
                          <m:r>
                            <a:rPr lang="en-US" sz="2400" b="0" i="1" smtClean="0">
                              <a:latin typeface="Cambria Math" panose="02040503050406030204" pitchFamily="18" charset="0"/>
                            </a:rPr>
                            <m:t>−1</m:t>
                          </m:r>
                        </m:sup>
                        <m:e>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log</m:t>
                              </m:r>
                            </m:fName>
                            <m:e>
                              <m:r>
                                <a:rPr lang="en-US" sz="2400" b="0" i="1" smtClean="0">
                                  <a:latin typeface="Cambria Math" panose="02040503050406030204" pitchFamily="18" charset="0"/>
                                </a:rPr>
                                <m:t>(</m:t>
                              </m:r>
                              <m:r>
                                <a:rPr lang="en-US" sz="2400" b="0" i="1" smtClean="0">
                                  <a:latin typeface="Cambria Math" panose="02040503050406030204" pitchFamily="18" charset="0"/>
                                </a:rPr>
                                <m:t>𝑁</m:t>
                              </m:r>
                              <m:r>
                                <a:rPr lang="en-US" sz="2400" b="0" i="1" smtClean="0">
                                  <a:latin typeface="Cambria Math" panose="02040503050406030204" pitchFamily="18" charset="0"/>
                                </a:rPr>
                                <m:t>−</m:t>
                              </m:r>
                              <m:r>
                                <a:rPr lang="en-US" sz="2400" b="0" i="1" smtClean="0">
                                  <a:latin typeface="Cambria Math" panose="02040503050406030204" pitchFamily="18" charset="0"/>
                                </a:rPr>
                                <m:t>𝑗</m:t>
                              </m:r>
                              <m:r>
                                <a:rPr lang="en-US" sz="2400" b="0" i="1" smtClean="0">
                                  <a:latin typeface="Cambria Math" panose="02040503050406030204" pitchFamily="18" charset="0"/>
                                </a:rPr>
                                <m:t>)</m:t>
                              </m:r>
                            </m:e>
                          </m:func>
                        </m:e>
                      </m:nary>
                    </m:oMath>
                  </m:oMathPara>
                </a14:m>
                <a:endParaRPr lang="en-US" sz="2400" dirty="0"/>
              </a:p>
            </p:txBody>
          </p:sp>
        </mc:Choice>
        <mc:Fallback xmlns="">
          <p:sp>
            <p:nvSpPr>
              <p:cNvPr id="6" name="Content Placeholder 2">
                <a:extLst>
                  <a:ext uri="{FF2B5EF4-FFF2-40B4-BE49-F238E27FC236}">
                    <a16:creationId xmlns:a16="http://schemas.microsoft.com/office/drawing/2014/main" id="{8493D258-8E69-A5B6-EBA8-5B1DB7FCEA99}"/>
                  </a:ext>
                </a:extLst>
              </p:cNvPr>
              <p:cNvSpPr txBox="1">
                <a:spLocks noRot="1" noChangeAspect="1" noMove="1" noResize="1" noEditPoints="1" noAdjustHandles="1" noChangeArrowheads="1" noChangeShapeType="1" noTextEdit="1"/>
              </p:cNvSpPr>
              <p:nvPr/>
            </p:nvSpPr>
            <p:spPr>
              <a:xfrm>
                <a:off x="838200" y="3819016"/>
                <a:ext cx="10515600" cy="2197735"/>
              </a:xfrm>
              <a:prstGeom prst="rect">
                <a:avLst/>
              </a:prstGeom>
              <a:blipFill>
                <a:blip r:embed="rId3"/>
                <a:stretch>
                  <a:fillRect l="-965" t="-25862" b="-60345"/>
                </a:stretch>
              </a:blipFill>
            </p:spPr>
            <p:txBody>
              <a:bodyPr/>
              <a:lstStyle/>
              <a:p>
                <a:r>
                  <a:rPr lang="en-US">
                    <a:noFill/>
                  </a:rPr>
                  <a:t> </a:t>
                </a:r>
              </a:p>
            </p:txBody>
          </p:sp>
        </mc:Fallback>
      </mc:AlternateContent>
    </p:spTree>
    <p:extLst>
      <p:ext uri="{BB962C8B-B14F-4D97-AF65-F5344CB8AC3E}">
        <p14:creationId xmlns:p14="http://schemas.microsoft.com/office/powerpoint/2010/main" val="653773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B86B95-90DB-12FE-EE46-8048706B1FB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0F04E6A-BC48-3C94-C6EC-A7E1F90C94BE}"/>
              </a:ext>
            </a:extLst>
          </p:cNvPr>
          <p:cNvSpPr>
            <a:spLocks noGrp="1"/>
          </p:cNvSpPr>
          <p:nvPr>
            <p:ph type="title"/>
          </p:nvPr>
        </p:nvSpPr>
        <p:spPr>
          <a:xfrm>
            <a:off x="831850" y="1736726"/>
            <a:ext cx="10515600" cy="2852737"/>
          </a:xfrm>
        </p:spPr>
        <p:txBody>
          <a:bodyPr>
            <a:normAutofit/>
          </a:bodyPr>
          <a:lstStyle/>
          <a:p>
            <a:br>
              <a:rPr lang="en-US" sz="5400" dirty="0">
                <a:solidFill>
                  <a:schemeClr val="accent6">
                    <a:lumMod val="40000"/>
                    <a:lumOff val="60000"/>
                  </a:schemeClr>
                </a:solidFill>
              </a:rPr>
            </a:br>
            <a:r>
              <a:rPr lang="en-US" sz="5400" dirty="0"/>
              <a:t>Quantum refresher</a:t>
            </a:r>
            <a:endParaRPr lang="en-US" sz="5400" dirty="0">
              <a:solidFill>
                <a:srgbClr val="FFC000"/>
              </a:solidFill>
            </a:endParaRPr>
          </a:p>
        </p:txBody>
      </p:sp>
      <p:sp>
        <p:nvSpPr>
          <p:cNvPr id="5" name="Text Placeholder 4">
            <a:extLst>
              <a:ext uri="{FF2B5EF4-FFF2-40B4-BE49-F238E27FC236}">
                <a16:creationId xmlns:a16="http://schemas.microsoft.com/office/drawing/2014/main" id="{620AFAB6-E537-1252-7093-A6E3F133B83A}"/>
              </a:ext>
            </a:extLst>
          </p:cNvPr>
          <p:cNvSpPr>
            <a:spLocks noGrp="1"/>
          </p:cNvSpPr>
          <p:nvPr>
            <p:ph type="body" idx="1"/>
          </p:nvPr>
        </p:nvSpPr>
        <p:spPr/>
        <p:txBody>
          <a:bodyPr/>
          <a:lstStyle/>
          <a:p>
            <a:endParaRPr lang="en-US" dirty="0">
              <a:solidFill>
                <a:srgbClr val="FFC000"/>
              </a:solidFill>
            </a:endParaRPr>
          </a:p>
        </p:txBody>
      </p:sp>
    </p:spTree>
    <p:extLst>
      <p:ext uri="{BB962C8B-B14F-4D97-AF65-F5344CB8AC3E}">
        <p14:creationId xmlns:p14="http://schemas.microsoft.com/office/powerpoint/2010/main" val="33148694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AF76EF-4A55-E448-9568-07FC5D39C9E4}"/>
            </a:ext>
          </a:extLst>
        </p:cNvPr>
        <p:cNvGrpSpPr/>
        <p:nvPr/>
      </p:nvGrpSpPr>
      <p:grpSpPr>
        <a:xfrm>
          <a:off x="0" y="0"/>
          <a:ext cx="0" cy="0"/>
          <a:chOff x="0" y="0"/>
          <a:chExt cx="0" cy="0"/>
        </a:xfrm>
      </p:grpSpPr>
      <p:sp>
        <p:nvSpPr>
          <p:cNvPr id="3" name="Rounded Rectangle 2">
            <a:extLst>
              <a:ext uri="{FF2B5EF4-FFF2-40B4-BE49-F238E27FC236}">
                <a16:creationId xmlns:a16="http://schemas.microsoft.com/office/drawing/2014/main" id="{A9AE2F6C-270D-B3C1-D46A-FE67F2F209AA}"/>
              </a:ext>
            </a:extLst>
          </p:cNvPr>
          <p:cNvSpPr/>
          <p:nvPr/>
        </p:nvSpPr>
        <p:spPr>
          <a:xfrm>
            <a:off x="675249" y="1005841"/>
            <a:ext cx="10678551" cy="3913632"/>
          </a:xfrm>
          <a:prstGeom prst="roundRect">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AEB4F7C8-2E1B-66F9-2BDD-98E8221AB643}"/>
                  </a:ext>
                </a:extLst>
              </p:cNvPr>
              <p:cNvSpPr txBox="1">
                <a:spLocks/>
              </p:cNvSpPr>
              <p:nvPr/>
            </p:nvSpPr>
            <p:spPr>
              <a:xfrm>
                <a:off x="1014632" y="2162932"/>
                <a:ext cx="10162735" cy="25736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chemeClr val="tx1"/>
                    </a:solidFill>
                  </a:rPr>
                  <a:t>For all </a:t>
                </a:r>
                <a14:m>
                  <m:oMath xmlns:m="http://schemas.openxmlformats.org/officeDocument/2006/math">
                    <m:r>
                      <a:rPr lang="en-US" sz="2400" b="0" i="1" smtClean="0">
                        <a:latin typeface="Cambria Math" panose="02040503050406030204" pitchFamily="18" charset="0"/>
                      </a:rPr>
                      <m:t>𝑇</m:t>
                    </m:r>
                  </m:oMath>
                </a14:m>
                <a:r>
                  <a:rPr lang="en-US" sz="2400" dirty="0">
                    <a:solidFill>
                      <a:schemeClr val="tx1"/>
                    </a:solidFill>
                  </a:rPr>
                  <a:t>-query quantum algorithms</a:t>
                </a:r>
                <a:r>
                  <a:rPr lang="en-US" sz="2400" dirty="0"/>
                  <a:t> </a:t>
                </a:r>
                <a14:m>
                  <m:oMath xmlns:m="http://schemas.openxmlformats.org/officeDocument/2006/math">
                    <m:r>
                      <a:rPr lang="en-US" sz="2400" b="0" i="1" smtClean="0">
                        <a:latin typeface="Cambria Math" panose="02040503050406030204" pitchFamily="18" charset="0"/>
                      </a:rPr>
                      <m:t>𝐴</m:t>
                    </m:r>
                  </m:oMath>
                </a14:m>
                <a:r>
                  <a:rPr lang="en-US" sz="2400" dirty="0">
                    <a:solidFill>
                      <a:schemeClr val="tx1"/>
                    </a:solidFill>
                  </a:rPr>
                  <a:t>, for all </a:t>
                </a:r>
                <a14:m>
                  <m:oMath xmlns:m="http://schemas.openxmlformats.org/officeDocument/2006/math">
                    <m:r>
                      <a:rPr lang="en-US" sz="2400" b="0" i="1" smtClean="0">
                        <a:solidFill>
                          <a:schemeClr val="tx1"/>
                        </a:solidFill>
                        <a:latin typeface="Cambria Math" panose="02040503050406030204" pitchFamily="18" charset="0"/>
                      </a:rPr>
                      <m:t>𝛿</m:t>
                    </m:r>
                  </m:oMath>
                </a14:m>
                <a:r>
                  <a:rPr lang="en-US" sz="2400" dirty="0">
                    <a:solidFill>
                      <a:schemeClr val="tx1"/>
                    </a:solidFill>
                  </a:rPr>
                  <a:t>-dense random permutations </a:t>
                </a:r>
                <a14:m>
                  <m:oMath xmlns:m="http://schemas.openxmlformats.org/officeDocument/2006/math">
                    <m:r>
                      <a:rPr lang="en-US" sz="2400" b="0" i="1" smtClean="0">
                        <a:latin typeface="Cambria Math" panose="02040503050406030204" pitchFamily="18" charset="0"/>
                      </a:rPr>
                      <m:t>𝑃</m:t>
                    </m:r>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𝑁</m:t>
                        </m:r>
                      </m:e>
                    </m:d>
                    <m:r>
                      <a:rPr lang="en-US" sz="2400" b="0" i="1" smtClean="0">
                        <a:latin typeface="Cambria Math" panose="02040503050406030204" pitchFamily="18" charset="0"/>
                      </a:rPr>
                      <m:t>→[</m:t>
                    </m:r>
                    <m:r>
                      <a:rPr lang="en-US" sz="2400" b="0" i="1" smtClean="0">
                        <a:latin typeface="Cambria Math" panose="02040503050406030204" pitchFamily="18" charset="0"/>
                      </a:rPr>
                      <m:t>𝑁</m:t>
                    </m:r>
                    <m:r>
                      <a:rPr lang="en-US" sz="2400" b="0" i="1" smtClean="0">
                        <a:latin typeface="Cambria Math" panose="02040503050406030204" pitchFamily="18" charset="0"/>
                      </a:rPr>
                      <m:t>]</m:t>
                    </m:r>
                  </m:oMath>
                </a14:m>
                <a:r>
                  <a:rPr lang="en-US" sz="2400" dirty="0">
                    <a:solidFill>
                      <a:schemeClr val="tx1"/>
                    </a:solidFill>
                  </a:rPr>
                  <a:t>,  </a:t>
                </a:r>
                <a:br>
                  <a:rPr lang="en-US" sz="2400" dirty="0">
                    <a:solidFill>
                      <a:schemeClr val="tx1"/>
                    </a:solidFill>
                  </a:rPr>
                </a:br>
                <a:br>
                  <a:rPr lang="en-US" sz="2400" dirty="0">
                    <a:solidFill>
                      <a:schemeClr val="tx1"/>
                    </a:solidFill>
                  </a:rPr>
                </a:br>
                <a14:m>
                  <m:oMathPara xmlns:m="http://schemas.openxmlformats.org/officeDocument/2006/math">
                    <m:oMathParaPr>
                      <m:jc m:val="centerGroup"/>
                    </m:oMathParaPr>
                    <m:oMath xmlns:m="http://schemas.openxmlformats.org/officeDocument/2006/math">
                      <m:d>
                        <m:dPr>
                          <m:begChr m:val="|"/>
                          <m:endChr m:val="|"/>
                          <m:ctrlPr>
                            <a:rPr lang="en-US" sz="2400" b="0" i="1" smtClean="0">
                              <a:latin typeface="Cambria Math" panose="02040503050406030204" pitchFamily="18" charset="0"/>
                            </a:rPr>
                          </m:ctrlPr>
                        </m:dPr>
                        <m:e>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Pr</m:t>
                                  </m:r>
                                </m:e>
                                <m:lim>
                                  <m:r>
                                    <a:rPr lang="en-US" sz="2400" b="0" i="1" smtClean="0">
                                      <a:latin typeface="Cambria Math" panose="02040503050406030204" pitchFamily="18" charset="0"/>
                                    </a:rPr>
                                    <m:t>𝑃</m:t>
                                  </m:r>
                                </m:lim>
                              </m:limLow>
                            </m:fName>
                            <m:e>
                              <m:d>
                                <m:dPr>
                                  <m:begChr m:val="["/>
                                  <m:endChr m:val="]"/>
                                  <m:ctrlPr>
                                    <a:rPr lang="en-US" sz="2400" b="0" i="1" smtClean="0">
                                      <a:latin typeface="Cambria Math" panose="02040503050406030204" pitchFamily="18" charset="0"/>
                                    </a:rPr>
                                  </m:ctrlPr>
                                </m:dPr>
                                <m:e>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𝐴</m:t>
                                      </m:r>
                                    </m:e>
                                    <m:sup>
                                      <m:r>
                                        <a:rPr lang="en-US" sz="2400" b="0" i="1" smtClean="0">
                                          <a:latin typeface="Cambria Math" panose="02040503050406030204" pitchFamily="18" charset="0"/>
                                        </a:rPr>
                                        <m:t>𝑃</m:t>
                                      </m:r>
                                    </m:sup>
                                  </m:sSup>
                                  <m:r>
                                    <a:rPr lang="en-US" sz="2400" b="0" i="1" smtClean="0">
                                      <a:latin typeface="Cambria Math" panose="02040503050406030204" pitchFamily="18" charset="0"/>
                                    </a:rPr>
                                    <m:t>=1</m:t>
                                  </m:r>
                                </m:e>
                              </m:d>
                              <m:r>
                                <a:rPr lang="en-US" sz="2400" b="0" i="1" smtClean="0">
                                  <a:latin typeface="Cambria Math" panose="02040503050406030204" pitchFamily="18" charset="0"/>
                                </a:rPr>
                                <m:t>−</m:t>
                              </m:r>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Pr</m:t>
                                      </m:r>
                                    </m:e>
                                    <m:lim>
                                      <m:r>
                                        <a:rPr lang="en-US" sz="2400" b="0" i="1" smtClean="0">
                                          <a:latin typeface="Cambria Math" panose="02040503050406030204" pitchFamily="18" charset="0"/>
                                        </a:rPr>
                                        <m:t>𝑈</m:t>
                                      </m:r>
                                    </m:lim>
                                  </m:limLow>
                                </m:fName>
                                <m:e>
                                  <m:d>
                                    <m:dPr>
                                      <m:begChr m:val="["/>
                                      <m:endChr m:val="]"/>
                                      <m:ctrlPr>
                                        <a:rPr lang="en-US" sz="2400" b="0" i="1" smtClean="0">
                                          <a:latin typeface="Cambria Math" panose="02040503050406030204" pitchFamily="18" charset="0"/>
                                        </a:rPr>
                                      </m:ctrlPr>
                                    </m:dPr>
                                    <m:e>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𝐴</m:t>
                                          </m:r>
                                        </m:e>
                                        <m:sup>
                                          <m:r>
                                            <a:rPr lang="en-US" sz="2400" b="0" i="1" smtClean="0">
                                              <a:latin typeface="Cambria Math" panose="02040503050406030204" pitchFamily="18" charset="0"/>
                                            </a:rPr>
                                            <m:t>𝑈</m:t>
                                          </m:r>
                                        </m:sup>
                                      </m:sSup>
                                      <m:r>
                                        <a:rPr lang="en-US" sz="2400" b="0" i="1" smtClean="0">
                                          <a:latin typeface="Cambria Math" panose="02040503050406030204" pitchFamily="18" charset="0"/>
                                        </a:rPr>
                                        <m:t>=1</m:t>
                                      </m:r>
                                    </m:e>
                                  </m:d>
                                </m:e>
                              </m:func>
                            </m:e>
                          </m:func>
                        </m:e>
                      </m:d>
                      <m:r>
                        <a:rPr lang="en-US" sz="2400" b="0" i="1" smtClean="0">
                          <a:latin typeface="Cambria Math" panose="02040503050406030204" pitchFamily="18" charset="0"/>
                        </a:rPr>
                        <m:t>≤</m:t>
                      </m:r>
                      <m:r>
                        <a:rPr lang="en-US" sz="2400" b="0" i="1" smtClean="0">
                          <a:latin typeface="Cambria Math" panose="02040503050406030204" pitchFamily="18" charset="0"/>
                        </a:rPr>
                        <m:t>𝑝𝑜𝑙𝑦</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𝑇</m:t>
                          </m:r>
                          <m:r>
                            <a:rPr lang="en-US" sz="2400" b="0" i="1" smtClean="0">
                              <a:latin typeface="Cambria Math" panose="02040503050406030204" pitchFamily="18" charset="0"/>
                            </a:rPr>
                            <m:t>,</m:t>
                          </m:r>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log</m:t>
                              </m:r>
                            </m:fName>
                            <m:e>
                              <m:r>
                                <a:rPr lang="en-US" sz="2400" b="0" i="1" smtClean="0">
                                  <a:latin typeface="Cambria Math" panose="02040503050406030204" pitchFamily="18" charset="0"/>
                                </a:rPr>
                                <m:t>𝑁</m:t>
                              </m:r>
                            </m:e>
                          </m:func>
                        </m:e>
                      </m:d>
                      <m:r>
                        <a:rPr lang="en-US" sz="2400" b="0" i="1" smtClean="0">
                          <a:latin typeface="Cambria Math" panose="02040503050406030204" pitchFamily="18" charset="0"/>
                        </a:rPr>
                        <m:t>⋅</m:t>
                      </m:r>
                      <m:r>
                        <a:rPr lang="en-US" sz="2400" b="0" i="1" smtClean="0">
                          <a:latin typeface="Cambria Math" panose="02040503050406030204" pitchFamily="18" charset="0"/>
                        </a:rPr>
                        <m:t>𝑝𝑜𝑙𝑦</m:t>
                      </m:r>
                      <m:r>
                        <a:rPr lang="en-US" sz="2400" b="0" i="1" smtClean="0">
                          <a:latin typeface="Cambria Math" panose="02040503050406030204" pitchFamily="18" charset="0"/>
                        </a:rPr>
                        <m:t>(</m:t>
                      </m:r>
                      <m:r>
                        <a:rPr lang="en-US" sz="2400" b="0" i="1" smtClean="0">
                          <a:latin typeface="Cambria Math" panose="02040503050406030204" pitchFamily="18" charset="0"/>
                        </a:rPr>
                        <m:t>𝛿</m:t>
                      </m:r>
                      <m:r>
                        <a:rPr lang="en-US" sz="2400" b="0" i="1" smtClean="0">
                          <a:latin typeface="Cambria Math" panose="02040503050406030204" pitchFamily="18" charset="0"/>
                        </a:rPr>
                        <m:t>)</m:t>
                      </m:r>
                    </m:oMath>
                  </m:oMathPara>
                </a14:m>
                <a:endParaRPr lang="en-US" sz="2400" dirty="0">
                  <a:solidFill>
                    <a:schemeClr val="tx1"/>
                  </a:solidFill>
                </a:endParaRPr>
              </a:p>
              <a:p>
                <a:pPr marL="0" indent="0">
                  <a:buNone/>
                </a:pPr>
                <a:endParaRPr lang="en-US" sz="1000" dirty="0"/>
              </a:p>
              <a:p>
                <a:pPr marL="0" indent="0">
                  <a:buNone/>
                </a:pPr>
                <a:r>
                  <a:rPr lang="en-US" sz="2400" dirty="0"/>
                  <a:t>where </a:t>
                </a:r>
                <a14:m>
                  <m:oMath xmlns:m="http://schemas.openxmlformats.org/officeDocument/2006/math">
                    <m:r>
                      <a:rPr lang="en-US" sz="2400" b="0" i="1" smtClean="0">
                        <a:latin typeface="Cambria Math" panose="02040503050406030204" pitchFamily="18" charset="0"/>
                      </a:rPr>
                      <m:t>𝑈</m:t>
                    </m:r>
                    <m:r>
                      <a:rPr lang="en-US" sz="2400" b="0" i="1" smtClean="0">
                        <a:latin typeface="Cambria Math" panose="02040503050406030204" pitchFamily="18" charset="0"/>
                      </a:rPr>
                      <m:t>=</m:t>
                    </m:r>
                  </m:oMath>
                </a14:m>
                <a:r>
                  <a:rPr lang="en-US" sz="2400" dirty="0"/>
                  <a:t> uniformly random permutation over </a:t>
                </a:r>
                <a14:m>
                  <m:oMath xmlns:m="http://schemas.openxmlformats.org/officeDocument/2006/math">
                    <m:r>
                      <a:rPr lang="en-US" sz="2400" b="0" i="1" smtClean="0">
                        <a:latin typeface="Cambria Math" panose="02040503050406030204" pitchFamily="18" charset="0"/>
                      </a:rPr>
                      <m:t>[</m:t>
                    </m:r>
                    <m:r>
                      <a:rPr lang="en-US" sz="2400" b="0" i="1" smtClean="0">
                        <a:latin typeface="Cambria Math" panose="02040503050406030204" pitchFamily="18" charset="0"/>
                      </a:rPr>
                      <m:t>𝑁</m:t>
                    </m:r>
                    <m:r>
                      <a:rPr lang="en-US" sz="2400" b="0" i="1" smtClean="0">
                        <a:latin typeface="Cambria Math" panose="02040503050406030204" pitchFamily="18" charset="0"/>
                      </a:rPr>
                      <m:t>].</m:t>
                    </m:r>
                  </m:oMath>
                </a14:m>
                <a:endParaRPr lang="en-US" sz="2400" dirty="0"/>
              </a:p>
            </p:txBody>
          </p:sp>
        </mc:Choice>
        <mc:Fallback xmlns="">
          <p:sp>
            <p:nvSpPr>
              <p:cNvPr id="4" name="Content Placeholder 2">
                <a:extLst>
                  <a:ext uri="{FF2B5EF4-FFF2-40B4-BE49-F238E27FC236}">
                    <a16:creationId xmlns:a16="http://schemas.microsoft.com/office/drawing/2014/main" id="{AEB4F7C8-2E1B-66F9-2BDD-98E8221AB643}"/>
                  </a:ext>
                </a:extLst>
              </p:cNvPr>
              <p:cNvSpPr txBox="1">
                <a:spLocks noRot="1" noChangeAspect="1" noMove="1" noResize="1" noEditPoints="1" noAdjustHandles="1" noChangeArrowheads="1" noChangeShapeType="1" noTextEdit="1"/>
              </p:cNvSpPr>
              <p:nvPr/>
            </p:nvSpPr>
            <p:spPr>
              <a:xfrm>
                <a:off x="1014632" y="2162932"/>
                <a:ext cx="10162735" cy="2573659"/>
              </a:xfrm>
              <a:prstGeom prst="rect">
                <a:avLst/>
              </a:prstGeom>
              <a:blipFill>
                <a:blip r:embed="rId2"/>
                <a:stretch>
                  <a:fillRect l="-873" t="-3448"/>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244A2AA7-AAA9-38EC-EFB2-298BBB2130BC}"/>
              </a:ext>
            </a:extLst>
          </p:cNvPr>
          <p:cNvSpPr txBox="1"/>
          <p:nvPr/>
        </p:nvSpPr>
        <p:spPr>
          <a:xfrm>
            <a:off x="895854" y="5232763"/>
            <a:ext cx="10281513" cy="830997"/>
          </a:xfrm>
          <a:prstGeom prst="rect">
            <a:avLst/>
          </a:prstGeom>
          <a:noFill/>
        </p:spPr>
        <p:txBody>
          <a:bodyPr wrap="square">
            <a:spAutoFit/>
          </a:bodyPr>
          <a:lstStyle/>
          <a:p>
            <a:r>
              <a:rPr lang="en-US" sz="2400" dirty="0" err="1"/>
              <a:t>Coretti</a:t>
            </a:r>
            <a:r>
              <a:rPr lang="en-US" sz="2400" dirty="0"/>
              <a:t>, </a:t>
            </a:r>
            <a:r>
              <a:rPr lang="en-US" sz="2400" dirty="0" err="1"/>
              <a:t>Dodis</a:t>
            </a:r>
            <a:r>
              <a:rPr lang="en-US" sz="2400" dirty="0"/>
              <a:t>, Guo 2018 proved this for classical algorithms, with applications to cryptography.</a:t>
            </a:r>
          </a:p>
        </p:txBody>
      </p:sp>
      <p:sp>
        <p:nvSpPr>
          <p:cNvPr id="8" name="TextBox 7">
            <a:extLst>
              <a:ext uri="{FF2B5EF4-FFF2-40B4-BE49-F238E27FC236}">
                <a16:creationId xmlns:a16="http://schemas.microsoft.com/office/drawing/2014/main" id="{32E02904-07E0-33CF-4D54-9770D20962AD}"/>
              </a:ext>
            </a:extLst>
          </p:cNvPr>
          <p:cNvSpPr txBox="1"/>
          <p:nvPr/>
        </p:nvSpPr>
        <p:spPr>
          <a:xfrm>
            <a:off x="933156" y="1456830"/>
            <a:ext cx="10162735" cy="523220"/>
          </a:xfrm>
          <a:prstGeom prst="rect">
            <a:avLst/>
          </a:prstGeom>
          <a:noFill/>
        </p:spPr>
        <p:txBody>
          <a:bodyPr wrap="square" rtlCol="0">
            <a:spAutoFit/>
          </a:bodyPr>
          <a:lstStyle/>
          <a:p>
            <a:r>
              <a:rPr lang="en-US" sz="2800" b="1" u="sng" dirty="0"/>
              <a:t>Quantum </a:t>
            </a:r>
            <a:r>
              <a:rPr lang="en-US" sz="2800" b="1" u="sng" dirty="0" err="1"/>
              <a:t>Pseudorandomness</a:t>
            </a:r>
            <a:r>
              <a:rPr lang="en-US" sz="2800" b="1" u="sng" dirty="0"/>
              <a:t> Conjecture</a:t>
            </a:r>
            <a:endParaRPr lang="en-US" sz="2800" u="sng" dirty="0"/>
          </a:p>
        </p:txBody>
      </p:sp>
    </p:spTree>
    <p:extLst>
      <p:ext uri="{BB962C8B-B14F-4D97-AF65-F5344CB8AC3E}">
        <p14:creationId xmlns:p14="http://schemas.microsoft.com/office/powerpoint/2010/main" val="3916116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861060-2110-94E0-65EE-A436066CE36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43335FA-4A4B-E362-79D4-5A1CE0619ADD}"/>
              </a:ext>
            </a:extLst>
          </p:cNvPr>
          <p:cNvSpPr>
            <a:spLocks noGrp="1"/>
          </p:cNvSpPr>
          <p:nvPr>
            <p:ph type="title"/>
          </p:nvPr>
        </p:nvSpPr>
        <p:spPr>
          <a:xfrm>
            <a:off x="831850" y="1736726"/>
            <a:ext cx="10515600" cy="2852737"/>
          </a:xfrm>
        </p:spPr>
        <p:txBody>
          <a:bodyPr/>
          <a:lstStyle/>
          <a:p>
            <a:r>
              <a:rPr lang="en-US" dirty="0">
                <a:solidFill>
                  <a:schemeClr val="accent4"/>
                </a:solidFill>
              </a:rPr>
              <a:t>Conditionally</a:t>
            </a:r>
            <a:br>
              <a:rPr lang="en-US" dirty="0">
                <a:solidFill>
                  <a:schemeClr val="accent6">
                    <a:lumMod val="40000"/>
                    <a:lumOff val="60000"/>
                  </a:schemeClr>
                </a:solidFill>
              </a:rPr>
            </a:br>
            <a:r>
              <a:rPr lang="en-US" dirty="0"/>
              <a:t>separating QMA from QCMA</a:t>
            </a:r>
          </a:p>
        </p:txBody>
      </p:sp>
      <p:sp>
        <p:nvSpPr>
          <p:cNvPr id="5" name="Text Placeholder 4">
            <a:extLst>
              <a:ext uri="{FF2B5EF4-FFF2-40B4-BE49-F238E27FC236}">
                <a16:creationId xmlns:a16="http://schemas.microsoft.com/office/drawing/2014/main" id="{8F3D9201-8400-1570-598E-193AC5FFBC91}"/>
              </a:ext>
            </a:extLst>
          </p:cNvPr>
          <p:cNvSpPr>
            <a:spLocks noGrp="1"/>
          </p:cNvSpPr>
          <p:nvPr>
            <p:ph type="body" idx="1"/>
          </p:nvPr>
        </p:nvSpPr>
        <p:spPr/>
        <p:txBody>
          <a:bodyPr/>
          <a:lstStyle/>
          <a:p>
            <a:endParaRPr lang="en-US" dirty="0">
              <a:solidFill>
                <a:srgbClr val="FFC000"/>
              </a:solidFill>
            </a:endParaRPr>
          </a:p>
        </p:txBody>
      </p:sp>
    </p:spTree>
    <p:extLst>
      <p:ext uri="{BB962C8B-B14F-4D97-AF65-F5344CB8AC3E}">
        <p14:creationId xmlns:p14="http://schemas.microsoft.com/office/powerpoint/2010/main" val="40785395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DA0F8E-E091-E57B-D077-6DD092E351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BDE369-ADBF-9629-4FCD-71B7E77DBC31}"/>
              </a:ext>
            </a:extLst>
          </p:cNvPr>
          <p:cNvSpPr>
            <a:spLocks noGrp="1"/>
          </p:cNvSpPr>
          <p:nvPr>
            <p:ph type="title"/>
          </p:nvPr>
        </p:nvSpPr>
        <p:spPr/>
        <p:txBody>
          <a:bodyPr/>
          <a:lstStyle/>
          <a:p>
            <a:r>
              <a:rPr lang="en-US" dirty="0"/>
              <a:t>QCMA lower bound for </a:t>
            </a:r>
            <a:r>
              <a:rPr lang="en-US" sz="4400" dirty="0">
                <a:solidFill>
                  <a:srgbClr val="FFC000"/>
                </a:solidFill>
                <a:latin typeface="American Typewriter" panose="02090604020004020304" pitchFamily="18" charset="77"/>
              </a:rPr>
              <a:t>Components</a:t>
            </a:r>
            <a:endParaRPr lang="en-US" dirty="0"/>
          </a:p>
        </p:txBody>
      </p:sp>
      <p:sp>
        <p:nvSpPr>
          <p:cNvPr id="4" name="Rounded Rectangle 3">
            <a:extLst>
              <a:ext uri="{FF2B5EF4-FFF2-40B4-BE49-F238E27FC236}">
                <a16:creationId xmlns:a16="http://schemas.microsoft.com/office/drawing/2014/main" id="{EA6D21C1-E663-91B4-8A07-C3384C8A4CB6}"/>
              </a:ext>
            </a:extLst>
          </p:cNvPr>
          <p:cNvSpPr/>
          <p:nvPr/>
        </p:nvSpPr>
        <p:spPr>
          <a:xfrm>
            <a:off x="675249" y="1940760"/>
            <a:ext cx="10678551" cy="2182062"/>
          </a:xfrm>
          <a:prstGeom prst="roundRect">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2D209268-0F1B-A9CF-537E-0DEFCFFB92E8}"/>
                  </a:ext>
                </a:extLst>
              </p:cNvPr>
              <p:cNvSpPr txBox="1">
                <a:spLocks/>
              </p:cNvSpPr>
              <p:nvPr/>
            </p:nvSpPr>
            <p:spPr>
              <a:xfrm>
                <a:off x="933155" y="2791934"/>
                <a:ext cx="10162735" cy="17757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chemeClr val="tx1"/>
                    </a:solidFill>
                  </a:rPr>
                  <a:t>Assuming the </a:t>
                </a:r>
                <a:r>
                  <a:rPr lang="en-US" sz="2400" b="1" dirty="0">
                    <a:solidFill>
                      <a:srgbClr val="FFFF00"/>
                    </a:solidFill>
                  </a:rPr>
                  <a:t>quantum </a:t>
                </a:r>
                <a:r>
                  <a:rPr lang="en-US" sz="2400" b="1" dirty="0" err="1">
                    <a:solidFill>
                      <a:srgbClr val="FFFF00"/>
                    </a:solidFill>
                  </a:rPr>
                  <a:t>pseudorandomness</a:t>
                </a:r>
                <a:r>
                  <a:rPr lang="en-US" sz="2400" b="1" dirty="0">
                    <a:solidFill>
                      <a:srgbClr val="FFFF00"/>
                    </a:solidFill>
                  </a:rPr>
                  <a:t> conjecture</a:t>
                </a:r>
                <a:r>
                  <a:rPr lang="en-US" sz="2400" dirty="0">
                    <a:solidFill>
                      <a:schemeClr val="tx1"/>
                    </a:solidFill>
                  </a:rPr>
                  <a:t>, any QCMA protocol for </a:t>
                </a:r>
                <a:r>
                  <a:rPr lang="en-US" sz="2400" dirty="0">
                    <a:solidFill>
                      <a:srgbClr val="FFC000"/>
                    </a:solidFill>
                    <a:latin typeface="American Typewriter" panose="02090604020004020304" pitchFamily="18" charset="77"/>
                  </a:rPr>
                  <a:t>Components</a:t>
                </a:r>
                <a:r>
                  <a:rPr lang="en-US" sz="2400" dirty="0">
                    <a:solidFill>
                      <a:schemeClr val="tx1"/>
                    </a:solidFill>
                  </a:rPr>
                  <a:t> must either make </a:t>
                </a:r>
                <a14:m>
                  <m:oMath xmlns:m="http://schemas.openxmlformats.org/officeDocument/2006/math">
                    <m:sSup>
                      <m:sSupPr>
                        <m:ctrlPr>
                          <a:rPr lang="en-US" sz="2400" b="0" i="1" smtClean="0">
                            <a:solidFill>
                              <a:schemeClr val="tx1"/>
                            </a:solidFill>
                            <a:latin typeface="Cambria Math" panose="02040503050406030204" pitchFamily="18" charset="0"/>
                          </a:rPr>
                        </m:ctrlPr>
                      </m:sSupPr>
                      <m:e>
                        <m:r>
                          <a:rPr lang="en-US" sz="2400" b="0" i="1" smtClean="0">
                            <a:solidFill>
                              <a:schemeClr val="tx1"/>
                            </a:solidFill>
                            <a:latin typeface="Cambria Math" panose="02040503050406030204" pitchFamily="18" charset="0"/>
                          </a:rPr>
                          <m:t>𝑁</m:t>
                        </m:r>
                      </m:e>
                      <m:sup>
                        <m:r>
                          <m:rPr>
                            <m:sty m:val="p"/>
                          </m:rPr>
                          <a:rPr lang="en-US" sz="2400" b="0" i="0" smtClean="0">
                            <a:solidFill>
                              <a:schemeClr val="tx1"/>
                            </a:solidFill>
                            <a:latin typeface="Cambria Math" panose="02040503050406030204" pitchFamily="18" charset="0"/>
                          </a:rPr>
                          <m:t>Ω</m:t>
                        </m:r>
                        <m:r>
                          <a:rPr lang="en-US" sz="2400" b="0" i="1" smtClean="0">
                            <a:solidFill>
                              <a:schemeClr val="tx1"/>
                            </a:solidFill>
                            <a:latin typeface="Cambria Math" panose="02040503050406030204" pitchFamily="18" charset="0"/>
                          </a:rPr>
                          <m:t>(1)</m:t>
                        </m:r>
                      </m:sup>
                    </m:sSup>
                  </m:oMath>
                </a14:m>
                <a:r>
                  <a:rPr lang="en-US" sz="2400" dirty="0">
                    <a:solidFill>
                      <a:schemeClr val="tx1"/>
                    </a:solidFill>
                  </a:rPr>
                  <a:t> queries to the graph oracle </a:t>
                </a:r>
                <a14:m>
                  <m:oMath xmlns:m="http://schemas.openxmlformats.org/officeDocument/2006/math">
                    <m:r>
                      <a:rPr lang="en-US" sz="2400" b="0" i="1" smtClean="0">
                        <a:solidFill>
                          <a:schemeClr val="tx1"/>
                        </a:solidFill>
                        <a:latin typeface="Cambria Math" panose="02040503050406030204" pitchFamily="18" charset="0"/>
                      </a:rPr>
                      <m:t>𝐹</m:t>
                    </m:r>
                  </m:oMath>
                </a14:m>
                <a:r>
                  <a:rPr lang="en-US" sz="2400" dirty="0">
                    <a:solidFill>
                      <a:schemeClr val="tx1"/>
                    </a:solidFill>
                  </a:rPr>
                  <a:t>, </a:t>
                </a:r>
                <a:br>
                  <a:rPr lang="en-US" sz="2400" dirty="0">
                    <a:solidFill>
                      <a:schemeClr val="tx1"/>
                    </a:solidFill>
                  </a:rPr>
                </a:br>
                <a:r>
                  <a:rPr lang="en-US" sz="2400" dirty="0">
                    <a:solidFill>
                      <a:schemeClr val="tx1"/>
                    </a:solidFill>
                  </a:rPr>
                  <a:t>or receive a classical witness of length </a:t>
                </a:r>
                <a14:m>
                  <m:oMath xmlns:m="http://schemas.openxmlformats.org/officeDocument/2006/math">
                    <m:sSup>
                      <m:sSupPr>
                        <m:ctrlPr>
                          <a:rPr lang="en-US" sz="2400" b="0" i="1" smtClean="0">
                            <a:solidFill>
                              <a:schemeClr val="tx1"/>
                            </a:solidFill>
                            <a:latin typeface="Cambria Math" panose="02040503050406030204" pitchFamily="18" charset="0"/>
                          </a:rPr>
                        </m:ctrlPr>
                      </m:sSupPr>
                      <m:e>
                        <m:r>
                          <a:rPr lang="en-US" sz="2400" b="0" i="1" smtClean="0">
                            <a:solidFill>
                              <a:schemeClr val="tx1"/>
                            </a:solidFill>
                            <a:latin typeface="Cambria Math" panose="02040503050406030204" pitchFamily="18" charset="0"/>
                          </a:rPr>
                          <m:t>𝑁</m:t>
                        </m:r>
                      </m:e>
                      <m:sup>
                        <m:r>
                          <m:rPr>
                            <m:sty m:val="p"/>
                          </m:rPr>
                          <a:rPr lang="en-US" sz="2400" b="0" i="0" smtClean="0">
                            <a:solidFill>
                              <a:schemeClr val="tx1"/>
                            </a:solidFill>
                            <a:latin typeface="Cambria Math" panose="02040503050406030204" pitchFamily="18" charset="0"/>
                          </a:rPr>
                          <m:t>Ω</m:t>
                        </m:r>
                        <m:d>
                          <m:dPr>
                            <m:ctrlPr>
                              <a:rPr lang="en-US" sz="2400" b="0" i="1" smtClean="0">
                                <a:solidFill>
                                  <a:schemeClr val="tx1"/>
                                </a:solidFill>
                                <a:latin typeface="Cambria Math" panose="02040503050406030204" pitchFamily="18" charset="0"/>
                              </a:rPr>
                            </m:ctrlPr>
                          </m:dPr>
                          <m:e>
                            <m:r>
                              <a:rPr lang="en-US" sz="2400" b="0" i="1" smtClean="0">
                                <a:solidFill>
                                  <a:schemeClr val="tx1"/>
                                </a:solidFill>
                                <a:latin typeface="Cambria Math" panose="02040503050406030204" pitchFamily="18" charset="0"/>
                              </a:rPr>
                              <m:t>1</m:t>
                            </m:r>
                          </m:e>
                        </m:d>
                      </m:sup>
                    </m:sSup>
                  </m:oMath>
                </a14:m>
                <a:r>
                  <a:rPr lang="en-US" sz="2400" dirty="0">
                    <a:solidFill>
                      <a:schemeClr val="tx1"/>
                    </a:solidFill>
                  </a:rPr>
                  <a:t>.</a:t>
                </a:r>
              </a:p>
            </p:txBody>
          </p:sp>
        </mc:Choice>
        <mc:Fallback xmlns="">
          <p:sp>
            <p:nvSpPr>
              <p:cNvPr id="5" name="Content Placeholder 2">
                <a:extLst>
                  <a:ext uri="{FF2B5EF4-FFF2-40B4-BE49-F238E27FC236}">
                    <a16:creationId xmlns:a16="http://schemas.microsoft.com/office/drawing/2014/main" id="{2D209268-0F1B-A9CF-537E-0DEFCFFB92E8}"/>
                  </a:ext>
                </a:extLst>
              </p:cNvPr>
              <p:cNvSpPr txBox="1">
                <a:spLocks noRot="1" noChangeAspect="1" noMove="1" noResize="1" noEditPoints="1" noAdjustHandles="1" noChangeArrowheads="1" noChangeShapeType="1" noTextEdit="1"/>
              </p:cNvSpPr>
              <p:nvPr/>
            </p:nvSpPr>
            <p:spPr>
              <a:xfrm>
                <a:off x="933155" y="2791934"/>
                <a:ext cx="10162735" cy="1775704"/>
              </a:xfrm>
              <a:prstGeom prst="rect">
                <a:avLst/>
              </a:prstGeom>
              <a:blipFill>
                <a:blip r:embed="rId2"/>
                <a:stretch>
                  <a:fillRect l="-999" t="-4255"/>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853A85A8-37E4-6828-C28A-26F8B66617C5}"/>
              </a:ext>
            </a:extLst>
          </p:cNvPr>
          <p:cNvSpPr txBox="1"/>
          <p:nvPr/>
        </p:nvSpPr>
        <p:spPr>
          <a:xfrm>
            <a:off x="933155" y="2137102"/>
            <a:ext cx="10162735" cy="523220"/>
          </a:xfrm>
          <a:prstGeom prst="rect">
            <a:avLst/>
          </a:prstGeom>
          <a:noFill/>
        </p:spPr>
        <p:txBody>
          <a:bodyPr wrap="square" rtlCol="0">
            <a:spAutoFit/>
          </a:bodyPr>
          <a:lstStyle/>
          <a:p>
            <a:r>
              <a:rPr lang="en-US" sz="2800" b="1" u="sng" dirty="0"/>
              <a:t>Main Theorem</a:t>
            </a:r>
            <a:r>
              <a:rPr lang="en-US" sz="2400" b="1" dirty="0"/>
              <a:t> </a:t>
            </a:r>
            <a:r>
              <a:rPr lang="en-US" sz="2000" dirty="0"/>
              <a:t>(Liu, </a:t>
            </a:r>
            <a:r>
              <a:rPr lang="en-US" sz="2000" dirty="0" err="1"/>
              <a:t>Mutreja</a:t>
            </a:r>
            <a:r>
              <a:rPr lang="en-US" sz="2000" dirty="0"/>
              <a:t>, Y.)</a:t>
            </a:r>
          </a:p>
        </p:txBody>
      </p:sp>
      <p:sp>
        <p:nvSpPr>
          <p:cNvPr id="3" name="TextBox 2">
            <a:extLst>
              <a:ext uri="{FF2B5EF4-FFF2-40B4-BE49-F238E27FC236}">
                <a16:creationId xmlns:a16="http://schemas.microsoft.com/office/drawing/2014/main" id="{1DA3663F-8636-6851-8A5E-E6AC9A1D3E46}"/>
              </a:ext>
            </a:extLst>
          </p:cNvPr>
          <p:cNvSpPr txBox="1"/>
          <p:nvPr/>
        </p:nvSpPr>
        <p:spPr>
          <a:xfrm>
            <a:off x="814377" y="4567638"/>
            <a:ext cx="10281513" cy="1200329"/>
          </a:xfrm>
          <a:prstGeom prst="rect">
            <a:avLst/>
          </a:prstGeom>
          <a:noFill/>
        </p:spPr>
        <p:txBody>
          <a:bodyPr wrap="square">
            <a:spAutoFit/>
          </a:bodyPr>
          <a:lstStyle/>
          <a:p>
            <a:r>
              <a:rPr lang="en-US" sz="2400" b="1" dirty="0">
                <a:solidFill>
                  <a:srgbClr val="00B0F0"/>
                </a:solidFill>
              </a:rPr>
              <a:t>A win-win situation</a:t>
            </a:r>
            <a:r>
              <a:rPr lang="en-US" sz="2400" dirty="0"/>
              <a:t>: </a:t>
            </a:r>
            <a:r>
              <a:rPr lang="en-US" sz="2400" i="1" dirty="0"/>
              <a:t>either </a:t>
            </a:r>
            <a:r>
              <a:rPr lang="en-US" sz="2400" dirty="0"/>
              <a:t>there is a classical oracle separation between QMA/QCMA, </a:t>
            </a:r>
            <a:r>
              <a:rPr lang="en-US" sz="2400" i="1" dirty="0"/>
              <a:t>or</a:t>
            </a:r>
            <a:r>
              <a:rPr lang="en-US" sz="2400" dirty="0"/>
              <a:t> there is quantum advantage in distinguishing dense permutations from uniform permutations.</a:t>
            </a:r>
          </a:p>
        </p:txBody>
      </p:sp>
    </p:spTree>
    <p:extLst>
      <p:ext uri="{BB962C8B-B14F-4D97-AF65-F5344CB8AC3E}">
        <p14:creationId xmlns:p14="http://schemas.microsoft.com/office/powerpoint/2010/main" val="3227660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64F093-7837-CE93-6361-E919C39075FE}"/>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BA0E49BF-C6DC-3F7F-E3F7-154E3091CB57}"/>
                  </a:ext>
                </a:extLst>
              </p:cNvPr>
              <p:cNvSpPr txBox="1">
                <a:spLocks/>
              </p:cNvSpPr>
              <p:nvPr/>
            </p:nvSpPr>
            <p:spPr>
              <a:xfrm>
                <a:off x="838200" y="857357"/>
                <a:ext cx="10515600" cy="9622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Suppose QCMA verifier solved the </a:t>
                </a:r>
                <a:r>
                  <a:rPr lang="en-US" sz="2400" dirty="0">
                    <a:solidFill>
                      <a:srgbClr val="FFC000"/>
                    </a:solidFill>
                    <a:latin typeface="American Typewriter" panose="02090604020004020304" pitchFamily="18" charset="77"/>
                  </a:rPr>
                  <a:t>Components</a:t>
                </a:r>
                <a:r>
                  <a:rPr lang="en-US" sz="2400" dirty="0"/>
                  <a:t> problem with</a:t>
                </a:r>
                <a:br>
                  <a:rPr lang="en-US" sz="2400" dirty="0"/>
                </a:br>
                <a:r>
                  <a:rPr lang="en-US" sz="2400" dirty="0"/>
                  <a:t> </a:t>
                </a:r>
                <a14:m>
                  <m:oMath xmlns:m="http://schemas.openxmlformats.org/officeDocument/2006/math">
                    <m:r>
                      <a:rPr lang="en-US" sz="2400" i="1">
                        <a:latin typeface="Cambria Math" panose="02040503050406030204" pitchFamily="18" charset="0"/>
                      </a:rPr>
                      <m:t>𝑇</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𝑁</m:t>
                        </m:r>
                      </m:e>
                      <m:sup>
                        <m:r>
                          <a:rPr lang="en-US" sz="2400" b="0" i="1" smtClean="0">
                            <a:latin typeface="Cambria Math" panose="02040503050406030204" pitchFamily="18" charset="0"/>
                          </a:rPr>
                          <m:t>𝑜</m:t>
                        </m:r>
                        <m:r>
                          <a:rPr lang="en-US" sz="2400" b="0" i="1" smtClean="0">
                            <a:latin typeface="Cambria Math" panose="02040503050406030204" pitchFamily="18" charset="0"/>
                          </a:rPr>
                          <m:t>(1)</m:t>
                        </m:r>
                      </m:sup>
                    </m:sSup>
                    <m:r>
                      <a:rPr lang="en-US" sz="2400" i="1">
                        <a:latin typeface="Cambria Math" panose="02040503050406030204" pitchFamily="18" charset="0"/>
                      </a:rPr>
                      <m:t> </m:t>
                    </m:r>
                  </m:oMath>
                </a14:m>
                <a:r>
                  <a:rPr lang="en-US" sz="2400" dirty="0"/>
                  <a:t>queries and </a:t>
                </a:r>
                <a14:m>
                  <m:oMath xmlns:m="http://schemas.openxmlformats.org/officeDocument/2006/math">
                    <m:r>
                      <a:rPr lang="en-US" sz="2400" i="1">
                        <a:latin typeface="Cambria Math" panose="02040503050406030204" pitchFamily="18" charset="0"/>
                      </a:rPr>
                      <m:t>𝑄</m:t>
                    </m:r>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𝑁</m:t>
                        </m:r>
                      </m:e>
                      <m:sup>
                        <m:r>
                          <a:rPr lang="en-US" sz="2400" i="1">
                            <a:latin typeface="Cambria Math" panose="02040503050406030204" pitchFamily="18" charset="0"/>
                          </a:rPr>
                          <m:t>𝑜</m:t>
                        </m:r>
                        <m:r>
                          <a:rPr lang="en-US" sz="2400" i="1">
                            <a:latin typeface="Cambria Math" panose="02040503050406030204" pitchFamily="18" charset="0"/>
                          </a:rPr>
                          <m:t>(1)</m:t>
                        </m:r>
                      </m:sup>
                    </m:sSup>
                  </m:oMath>
                </a14:m>
                <a:r>
                  <a:rPr lang="en-US" sz="2400" dirty="0"/>
                  <a:t> proof length.</a:t>
                </a:r>
              </a:p>
            </p:txBody>
          </p:sp>
        </mc:Choice>
        <mc:Fallback xmlns="">
          <p:sp>
            <p:nvSpPr>
              <p:cNvPr id="6" name="Content Placeholder 2">
                <a:extLst>
                  <a:ext uri="{FF2B5EF4-FFF2-40B4-BE49-F238E27FC236}">
                    <a16:creationId xmlns:a16="http://schemas.microsoft.com/office/drawing/2014/main" id="{BA0E49BF-C6DC-3F7F-E3F7-154E3091CB57}"/>
                  </a:ext>
                </a:extLst>
              </p:cNvPr>
              <p:cNvSpPr txBox="1">
                <a:spLocks noRot="1" noChangeAspect="1" noMove="1" noResize="1" noEditPoints="1" noAdjustHandles="1" noChangeArrowheads="1" noChangeShapeType="1" noTextEdit="1"/>
              </p:cNvSpPr>
              <p:nvPr/>
            </p:nvSpPr>
            <p:spPr>
              <a:xfrm>
                <a:off x="838200" y="857357"/>
                <a:ext cx="10515600" cy="962299"/>
              </a:xfrm>
              <a:prstGeom prst="rect">
                <a:avLst/>
              </a:prstGeom>
              <a:blipFill>
                <a:blip r:embed="rId2"/>
                <a:stretch>
                  <a:fillRect l="-965" t="-9091"/>
                </a:stretch>
              </a:blipFill>
            </p:spPr>
            <p:txBody>
              <a:bodyPr/>
              <a:lstStyle/>
              <a:p>
                <a:r>
                  <a:rPr lang="en-US">
                    <a:noFill/>
                  </a:rPr>
                  <a:t> </a:t>
                </a:r>
              </a:p>
            </p:txBody>
          </p:sp>
        </mc:Fallback>
      </mc:AlternateContent>
      <p:pic>
        <p:nvPicPr>
          <p:cNvPr id="3" name="Picture 2" descr="The Sorcerer's Apprentice&quot; Mickey Mouse Sericel (Walt Disney, | Lot #14192  | Heritage Auctions">
            <a:extLst>
              <a:ext uri="{FF2B5EF4-FFF2-40B4-BE49-F238E27FC236}">
                <a16:creationId xmlns:a16="http://schemas.microsoft.com/office/drawing/2014/main" id="{034CA241-3C3A-E549-E3AD-BEB99475B84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762634" y="3609175"/>
            <a:ext cx="1966823" cy="1812723"/>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Arrow Connector 9">
            <a:extLst>
              <a:ext uri="{FF2B5EF4-FFF2-40B4-BE49-F238E27FC236}">
                <a16:creationId xmlns:a16="http://schemas.microsoft.com/office/drawing/2014/main" id="{3F808C7C-AE21-060B-FD09-F7312DEEA5FC}"/>
              </a:ext>
            </a:extLst>
          </p:cNvPr>
          <p:cNvCxnSpPr>
            <a:cxnSpLocks/>
          </p:cNvCxnSpPr>
          <p:nvPr/>
        </p:nvCxnSpPr>
        <p:spPr>
          <a:xfrm flipH="1" flipV="1">
            <a:off x="1591047" y="3274529"/>
            <a:ext cx="1042823" cy="583782"/>
          </a:xfrm>
          <a:prstGeom prst="straightConnector1">
            <a:avLst/>
          </a:prstGeom>
          <a:ln w="7620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AC54C2C3-66E9-B63B-5616-9C230EE48AF9}"/>
              </a:ext>
            </a:extLst>
          </p:cNvPr>
          <p:cNvSpPr/>
          <p:nvPr/>
        </p:nvSpPr>
        <p:spPr>
          <a:xfrm>
            <a:off x="661821" y="1959316"/>
            <a:ext cx="1058951" cy="1142701"/>
          </a:xfrm>
          <a:prstGeom prst="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F0058D3-F7B4-2069-B0C3-2B45FD62E11C}"/>
              </a:ext>
            </a:extLst>
          </p:cNvPr>
          <p:cNvSpPr txBox="1"/>
          <p:nvPr/>
        </p:nvSpPr>
        <p:spPr>
          <a:xfrm>
            <a:off x="782100" y="2207500"/>
            <a:ext cx="938672" cy="646331"/>
          </a:xfrm>
          <a:prstGeom prst="rect">
            <a:avLst/>
          </a:prstGeom>
          <a:noFill/>
        </p:spPr>
        <p:txBody>
          <a:bodyPr wrap="square" rtlCol="0">
            <a:spAutoFit/>
          </a:bodyPr>
          <a:lstStyle/>
          <a:p>
            <a:r>
              <a:rPr lang="en-US" dirty="0"/>
              <a:t>Graph</a:t>
            </a:r>
            <a:br>
              <a:rPr lang="en-US" dirty="0"/>
            </a:br>
            <a:r>
              <a:rPr lang="en-US" dirty="0"/>
              <a:t>oracle</a:t>
            </a:r>
          </a:p>
        </p:txBody>
      </p:sp>
      <p:sp>
        <p:nvSpPr>
          <p:cNvPr id="9" name="Rectangle 8">
            <a:extLst>
              <a:ext uri="{FF2B5EF4-FFF2-40B4-BE49-F238E27FC236}">
                <a16:creationId xmlns:a16="http://schemas.microsoft.com/office/drawing/2014/main" id="{9B075A69-9E6C-2A94-B33D-6ED27DBBA845}"/>
              </a:ext>
            </a:extLst>
          </p:cNvPr>
          <p:cNvSpPr/>
          <p:nvPr/>
        </p:nvSpPr>
        <p:spPr>
          <a:xfrm>
            <a:off x="4673940" y="1852933"/>
            <a:ext cx="2556631" cy="2072944"/>
          </a:xfrm>
          <a:prstGeom prst="rect">
            <a:avLst/>
          </a:prstGeom>
          <a:pattFill prst="pct5">
            <a:fgClr>
              <a:schemeClr val="accent1"/>
            </a:fgClr>
            <a:bgClr>
              <a:schemeClr val="bg1"/>
            </a:bgClr>
          </a:patt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schemeClr>
              </a:solidFill>
            </a:endParaRP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B8B43B50-827C-D96C-9D75-535DBF260C11}"/>
                  </a:ext>
                </a:extLst>
              </p:cNvPr>
              <p:cNvSpPr txBox="1"/>
              <p:nvPr/>
            </p:nvSpPr>
            <p:spPr>
              <a:xfrm>
                <a:off x="4673940" y="3424509"/>
                <a:ext cx="77491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ℒ</m:t>
                          </m:r>
                        </m:e>
                        <m:sub>
                          <m:r>
                            <a:rPr lang="en-US" sz="1800" b="0" i="1" smtClean="0">
                              <a:latin typeface="Cambria Math" panose="02040503050406030204" pitchFamily="18" charset="0"/>
                            </a:rPr>
                            <m:t>𝑌𝐸𝑆</m:t>
                          </m:r>
                        </m:sub>
                      </m:sSub>
                    </m:oMath>
                  </m:oMathPara>
                </a14:m>
                <a:endParaRPr lang="en-US" dirty="0"/>
              </a:p>
            </p:txBody>
          </p:sp>
        </mc:Choice>
        <mc:Fallback xmlns="">
          <p:sp>
            <p:nvSpPr>
              <p:cNvPr id="17" name="TextBox 16">
                <a:extLst>
                  <a:ext uri="{FF2B5EF4-FFF2-40B4-BE49-F238E27FC236}">
                    <a16:creationId xmlns:a16="http://schemas.microsoft.com/office/drawing/2014/main" id="{B8B43B50-827C-D96C-9D75-535DBF260C11}"/>
                  </a:ext>
                </a:extLst>
              </p:cNvPr>
              <p:cNvSpPr txBox="1">
                <a:spLocks noRot="1" noChangeAspect="1" noMove="1" noResize="1" noEditPoints="1" noAdjustHandles="1" noChangeArrowheads="1" noChangeShapeType="1" noTextEdit="1"/>
              </p:cNvSpPr>
              <p:nvPr/>
            </p:nvSpPr>
            <p:spPr>
              <a:xfrm>
                <a:off x="4673940" y="3424509"/>
                <a:ext cx="774915" cy="369332"/>
              </a:xfrm>
              <a:prstGeom prst="rect">
                <a:avLst/>
              </a:prstGeom>
              <a:blipFill>
                <a:blip r:embed="rId5"/>
                <a:stretch>
                  <a:fillRect/>
                </a:stretch>
              </a:blipFill>
            </p:spPr>
            <p:txBody>
              <a:bodyPr/>
              <a:lstStyle/>
              <a:p>
                <a:r>
                  <a:rPr lang="en-US">
                    <a:noFill/>
                  </a:rPr>
                  <a:t> </a:t>
                </a:r>
              </a:p>
            </p:txBody>
          </p:sp>
        </mc:Fallback>
      </mc:AlternateContent>
      <p:sp>
        <p:nvSpPr>
          <p:cNvPr id="21" name="Rectangle 20">
            <a:extLst>
              <a:ext uri="{FF2B5EF4-FFF2-40B4-BE49-F238E27FC236}">
                <a16:creationId xmlns:a16="http://schemas.microsoft.com/office/drawing/2014/main" id="{D17B62C8-EF81-A0B1-864B-3F7F9C7079CC}"/>
              </a:ext>
            </a:extLst>
          </p:cNvPr>
          <p:cNvSpPr/>
          <p:nvPr/>
        </p:nvSpPr>
        <p:spPr>
          <a:xfrm>
            <a:off x="9092310" y="1814414"/>
            <a:ext cx="2556631" cy="2072944"/>
          </a:xfrm>
          <a:prstGeom prst="rect">
            <a:avLst/>
          </a:prstGeom>
          <a:pattFill prst="pct5">
            <a:fgClr>
              <a:schemeClr val="accent1"/>
            </a:fgClr>
            <a:bgClr>
              <a:schemeClr val="bg1"/>
            </a:bgClr>
          </a:patt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schemeClr>
              </a:solidFill>
            </a:endParaRP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D3716658-78E3-F4E0-8B90-5026DAC6868D}"/>
                  </a:ext>
                </a:extLst>
              </p:cNvPr>
              <p:cNvSpPr txBox="1"/>
              <p:nvPr/>
            </p:nvSpPr>
            <p:spPr>
              <a:xfrm>
                <a:off x="9092310" y="3385990"/>
                <a:ext cx="77491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ℒ</m:t>
                          </m:r>
                        </m:e>
                        <m:sub>
                          <m:r>
                            <a:rPr lang="en-US" sz="1800" b="0" i="1" smtClean="0">
                              <a:latin typeface="Cambria Math" panose="02040503050406030204" pitchFamily="18" charset="0"/>
                            </a:rPr>
                            <m:t>𝑁𝑂</m:t>
                          </m:r>
                        </m:sub>
                      </m:sSub>
                    </m:oMath>
                  </m:oMathPara>
                </a14:m>
                <a:endParaRPr lang="en-US" dirty="0"/>
              </a:p>
            </p:txBody>
          </p:sp>
        </mc:Choice>
        <mc:Fallback xmlns="">
          <p:sp>
            <p:nvSpPr>
              <p:cNvPr id="22" name="TextBox 21">
                <a:extLst>
                  <a:ext uri="{FF2B5EF4-FFF2-40B4-BE49-F238E27FC236}">
                    <a16:creationId xmlns:a16="http://schemas.microsoft.com/office/drawing/2014/main" id="{D3716658-78E3-F4E0-8B90-5026DAC6868D}"/>
                  </a:ext>
                </a:extLst>
              </p:cNvPr>
              <p:cNvSpPr txBox="1">
                <a:spLocks noRot="1" noChangeAspect="1" noMove="1" noResize="1" noEditPoints="1" noAdjustHandles="1" noChangeArrowheads="1" noChangeShapeType="1" noTextEdit="1"/>
              </p:cNvSpPr>
              <p:nvPr/>
            </p:nvSpPr>
            <p:spPr>
              <a:xfrm>
                <a:off x="9092310" y="3385990"/>
                <a:ext cx="774915" cy="369332"/>
              </a:xfrm>
              <a:prstGeom prst="rect">
                <a:avLst/>
              </a:prstGeom>
              <a:blipFill>
                <a:blip r:embed="rId6"/>
                <a:stretch>
                  <a:fillRect/>
                </a:stretch>
              </a:blipFill>
            </p:spPr>
            <p:txBody>
              <a:bodyPr/>
              <a:lstStyle/>
              <a:p>
                <a:r>
                  <a:rPr lang="en-US">
                    <a:noFill/>
                  </a:rPr>
                  <a:t> </a:t>
                </a:r>
              </a:p>
            </p:txBody>
          </p:sp>
        </mc:Fallback>
      </mc:AlternateContent>
      <p:sp>
        <p:nvSpPr>
          <p:cNvPr id="23" name="TextBox 22">
            <a:extLst>
              <a:ext uri="{FF2B5EF4-FFF2-40B4-BE49-F238E27FC236}">
                <a16:creationId xmlns:a16="http://schemas.microsoft.com/office/drawing/2014/main" id="{27D38150-0CB1-0642-EF68-20C281DA068C}"/>
              </a:ext>
            </a:extLst>
          </p:cNvPr>
          <p:cNvSpPr txBox="1"/>
          <p:nvPr/>
        </p:nvSpPr>
        <p:spPr>
          <a:xfrm>
            <a:off x="7870236" y="2681580"/>
            <a:ext cx="774915" cy="461665"/>
          </a:xfrm>
          <a:prstGeom prst="rect">
            <a:avLst/>
          </a:prstGeom>
          <a:noFill/>
        </p:spPr>
        <p:txBody>
          <a:bodyPr wrap="square" rtlCol="0">
            <a:spAutoFit/>
          </a:bodyPr>
          <a:lstStyle/>
          <a:p>
            <a:r>
              <a:rPr lang="en-US" sz="2400" b="1" dirty="0"/>
              <a:t>vs</a:t>
            </a:r>
            <a:endParaRPr lang="en-US" sz="2400" dirty="0"/>
          </a:p>
        </p:txBody>
      </p:sp>
      <p:sp>
        <p:nvSpPr>
          <p:cNvPr id="24" name="Triangle 23">
            <a:extLst>
              <a:ext uri="{FF2B5EF4-FFF2-40B4-BE49-F238E27FC236}">
                <a16:creationId xmlns:a16="http://schemas.microsoft.com/office/drawing/2014/main" id="{AC85DE08-E9E4-ACA1-E66C-8F95164E673B}"/>
              </a:ext>
            </a:extLst>
          </p:cNvPr>
          <p:cNvSpPr/>
          <p:nvPr/>
        </p:nvSpPr>
        <p:spPr>
          <a:xfrm rot="5400000">
            <a:off x="3308652" y="319063"/>
            <a:ext cx="1199467" cy="4375229"/>
          </a:xfrm>
          <a:prstGeom prst="triangle">
            <a:avLst>
              <a:gd name="adj" fmla="val 52595"/>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a:extLst>
              <a:ext uri="{FF2B5EF4-FFF2-40B4-BE49-F238E27FC236}">
                <a16:creationId xmlns:a16="http://schemas.microsoft.com/office/drawing/2014/main" id="{1FBAA53C-F8C9-2AB5-7110-4108B7A68B1D}"/>
              </a:ext>
            </a:extLst>
          </p:cNvPr>
          <p:cNvSpPr/>
          <p:nvPr/>
        </p:nvSpPr>
        <p:spPr>
          <a:xfrm>
            <a:off x="1226874" y="4311552"/>
            <a:ext cx="657726" cy="555117"/>
          </a:xfrm>
          <a:prstGeom prst="righ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31773F31-EED6-C774-C2AC-F18466B19FD9}"/>
                  </a:ext>
                </a:extLst>
              </p:cNvPr>
              <p:cNvSpPr txBox="1"/>
              <p:nvPr/>
            </p:nvSpPr>
            <p:spPr>
              <a:xfrm>
                <a:off x="140524" y="4259650"/>
                <a:ext cx="1966823" cy="830997"/>
              </a:xfrm>
              <a:prstGeom prst="rect">
                <a:avLst/>
              </a:prstGeom>
              <a:noFill/>
            </p:spPr>
            <p:txBody>
              <a:bodyPr wrap="square">
                <a:spAutoFit/>
              </a:bodyPr>
              <a:lstStyle/>
              <a:p>
                <a:r>
                  <a:rPr lang="en-US" sz="2400" b="0" dirty="0"/>
                  <a:t>Proof </a:t>
                </a:r>
                <a:br>
                  <a:rPr lang="en-US" sz="2400" b="0" dirty="0"/>
                </a:br>
                <a:r>
                  <a:rPr lang="en-US" sz="2400" b="0" dirty="0"/>
                  <a:t>string </a:t>
                </a:r>
                <a14:m>
                  <m:oMath xmlns:m="http://schemas.openxmlformats.org/officeDocument/2006/math">
                    <m:r>
                      <a:rPr lang="en-US" sz="2400" b="0" i="1" smtClean="0">
                        <a:latin typeface="Cambria Math" panose="02040503050406030204" pitchFamily="18" charset="0"/>
                      </a:rPr>
                      <m:t>𝑤</m:t>
                    </m:r>
                  </m:oMath>
                </a14:m>
                <a:endParaRPr lang="en-US" sz="2400" dirty="0"/>
              </a:p>
            </p:txBody>
          </p:sp>
        </mc:Choice>
        <mc:Fallback xmlns="">
          <p:sp>
            <p:nvSpPr>
              <p:cNvPr id="27" name="TextBox 26">
                <a:extLst>
                  <a:ext uri="{FF2B5EF4-FFF2-40B4-BE49-F238E27FC236}">
                    <a16:creationId xmlns:a16="http://schemas.microsoft.com/office/drawing/2014/main" id="{31773F31-EED6-C774-C2AC-F18466B19FD9}"/>
                  </a:ext>
                </a:extLst>
              </p:cNvPr>
              <p:cNvSpPr txBox="1">
                <a:spLocks noRot="1" noChangeAspect="1" noMove="1" noResize="1" noEditPoints="1" noAdjustHandles="1" noChangeArrowheads="1" noChangeShapeType="1" noTextEdit="1"/>
              </p:cNvSpPr>
              <p:nvPr/>
            </p:nvSpPr>
            <p:spPr>
              <a:xfrm>
                <a:off x="140524" y="4259650"/>
                <a:ext cx="1966823" cy="830997"/>
              </a:xfrm>
              <a:prstGeom prst="rect">
                <a:avLst/>
              </a:prstGeom>
              <a:blipFill>
                <a:blip r:embed="rId7"/>
                <a:stretch>
                  <a:fillRect l="-5128" t="-6061" b="-16667"/>
                </a:stretch>
              </a:blipFill>
            </p:spPr>
            <p:txBody>
              <a:bodyPr/>
              <a:lstStyle/>
              <a:p>
                <a:r>
                  <a:rPr lang="en-US">
                    <a:noFill/>
                  </a:rPr>
                  <a:t> </a:t>
                </a:r>
              </a:p>
            </p:txBody>
          </p:sp>
        </mc:Fallback>
      </mc:AlternateContent>
      <p:sp>
        <p:nvSpPr>
          <p:cNvPr id="28" name="Oval Callout 27">
            <a:extLst>
              <a:ext uri="{FF2B5EF4-FFF2-40B4-BE49-F238E27FC236}">
                <a16:creationId xmlns:a16="http://schemas.microsoft.com/office/drawing/2014/main" id="{F3C5A3E4-6697-1A52-E8B0-42F1DA605D40}"/>
              </a:ext>
            </a:extLst>
          </p:cNvPr>
          <p:cNvSpPr/>
          <p:nvPr/>
        </p:nvSpPr>
        <p:spPr>
          <a:xfrm>
            <a:off x="3195569" y="5311833"/>
            <a:ext cx="2155998" cy="1225658"/>
          </a:xfrm>
          <a:prstGeom prst="wedgeEllipseCallout">
            <a:avLst>
              <a:gd name="adj1" fmla="val -57975"/>
              <a:gd name="adj2" fmla="val -43384"/>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3335F5B-A042-0573-0546-09E4BFDB9834}"/>
              </a:ext>
            </a:extLst>
          </p:cNvPr>
          <p:cNvSpPr txBox="1"/>
          <p:nvPr/>
        </p:nvSpPr>
        <p:spPr>
          <a:xfrm>
            <a:off x="3375930" y="5509163"/>
            <a:ext cx="1795275" cy="830997"/>
          </a:xfrm>
          <a:prstGeom prst="rect">
            <a:avLst/>
          </a:prstGeom>
          <a:noFill/>
        </p:spPr>
        <p:txBody>
          <a:bodyPr wrap="square" rtlCol="0">
            <a:spAutoFit/>
          </a:bodyPr>
          <a:lstStyle/>
          <a:p>
            <a:pPr algn="ctr"/>
            <a:r>
              <a:rPr lang="en-US" sz="2400" b="1" dirty="0">
                <a:solidFill>
                  <a:srgbClr val="FF0000"/>
                </a:solidFill>
              </a:rPr>
              <a:t>YES instance</a:t>
            </a:r>
          </a:p>
        </p:txBody>
      </p:sp>
    </p:spTree>
    <p:extLst>
      <p:ext uri="{BB962C8B-B14F-4D97-AF65-F5344CB8AC3E}">
        <p14:creationId xmlns:p14="http://schemas.microsoft.com/office/powerpoint/2010/main" val="3482965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24" grpId="0" animBg="1"/>
      <p:bldP spid="26" grpId="0" animBg="1"/>
      <p:bldP spid="27" grpId="0"/>
      <p:bldP spid="28" grpId="0" animBg="1"/>
      <p:bldP spid="2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78B2B8-263C-E936-DBB6-7B38E81E8109}"/>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F220AEE0-8AE1-E0A3-87D1-AAF7CD942294}"/>
                  </a:ext>
                </a:extLst>
              </p:cNvPr>
              <p:cNvSpPr txBox="1">
                <a:spLocks/>
              </p:cNvSpPr>
              <p:nvPr/>
            </p:nvSpPr>
            <p:spPr>
              <a:xfrm>
                <a:off x="838200" y="857357"/>
                <a:ext cx="10515600" cy="9622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Suppose QCMA verifier solved the </a:t>
                </a:r>
                <a:r>
                  <a:rPr lang="en-US" sz="2400" dirty="0">
                    <a:solidFill>
                      <a:srgbClr val="FFC000"/>
                    </a:solidFill>
                    <a:latin typeface="American Typewriter" panose="02090604020004020304" pitchFamily="18" charset="77"/>
                  </a:rPr>
                  <a:t>Components</a:t>
                </a:r>
                <a:r>
                  <a:rPr lang="en-US" sz="2400" dirty="0"/>
                  <a:t> problem with</a:t>
                </a:r>
                <a:br>
                  <a:rPr lang="en-US" sz="2400" dirty="0"/>
                </a:br>
                <a:r>
                  <a:rPr lang="en-US" sz="2400" dirty="0"/>
                  <a:t> </a:t>
                </a:r>
                <a14:m>
                  <m:oMath xmlns:m="http://schemas.openxmlformats.org/officeDocument/2006/math">
                    <m:r>
                      <a:rPr lang="en-US" sz="2400" i="1">
                        <a:latin typeface="Cambria Math" panose="02040503050406030204" pitchFamily="18" charset="0"/>
                      </a:rPr>
                      <m:t>𝑇</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𝑁</m:t>
                        </m:r>
                      </m:e>
                      <m:sup>
                        <m:r>
                          <a:rPr lang="en-US" sz="2400" b="0" i="1" smtClean="0">
                            <a:latin typeface="Cambria Math" panose="02040503050406030204" pitchFamily="18" charset="0"/>
                          </a:rPr>
                          <m:t>𝑜</m:t>
                        </m:r>
                        <m:r>
                          <a:rPr lang="en-US" sz="2400" b="0" i="1" smtClean="0">
                            <a:latin typeface="Cambria Math" panose="02040503050406030204" pitchFamily="18" charset="0"/>
                          </a:rPr>
                          <m:t>(1)</m:t>
                        </m:r>
                      </m:sup>
                    </m:sSup>
                    <m:r>
                      <a:rPr lang="en-US" sz="2400" i="1">
                        <a:latin typeface="Cambria Math" panose="02040503050406030204" pitchFamily="18" charset="0"/>
                      </a:rPr>
                      <m:t> </m:t>
                    </m:r>
                  </m:oMath>
                </a14:m>
                <a:r>
                  <a:rPr lang="en-US" sz="2400" dirty="0"/>
                  <a:t>queries and </a:t>
                </a:r>
                <a14:m>
                  <m:oMath xmlns:m="http://schemas.openxmlformats.org/officeDocument/2006/math">
                    <m:r>
                      <a:rPr lang="en-US" sz="2400" i="1">
                        <a:latin typeface="Cambria Math" panose="02040503050406030204" pitchFamily="18" charset="0"/>
                      </a:rPr>
                      <m:t>𝑄</m:t>
                    </m:r>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𝑁</m:t>
                        </m:r>
                      </m:e>
                      <m:sup>
                        <m:r>
                          <a:rPr lang="en-US" sz="2400" i="1">
                            <a:latin typeface="Cambria Math" panose="02040503050406030204" pitchFamily="18" charset="0"/>
                          </a:rPr>
                          <m:t>𝑜</m:t>
                        </m:r>
                        <m:r>
                          <a:rPr lang="en-US" sz="2400" i="1">
                            <a:latin typeface="Cambria Math" panose="02040503050406030204" pitchFamily="18" charset="0"/>
                          </a:rPr>
                          <m:t>(1)</m:t>
                        </m:r>
                      </m:sup>
                    </m:sSup>
                  </m:oMath>
                </a14:m>
                <a:r>
                  <a:rPr lang="en-US" sz="2400" dirty="0"/>
                  <a:t> proof length.</a:t>
                </a:r>
              </a:p>
            </p:txBody>
          </p:sp>
        </mc:Choice>
        <mc:Fallback xmlns="">
          <p:sp>
            <p:nvSpPr>
              <p:cNvPr id="6" name="Content Placeholder 2">
                <a:extLst>
                  <a:ext uri="{FF2B5EF4-FFF2-40B4-BE49-F238E27FC236}">
                    <a16:creationId xmlns:a16="http://schemas.microsoft.com/office/drawing/2014/main" id="{F220AEE0-8AE1-E0A3-87D1-AAF7CD942294}"/>
                  </a:ext>
                </a:extLst>
              </p:cNvPr>
              <p:cNvSpPr txBox="1">
                <a:spLocks noRot="1" noChangeAspect="1" noMove="1" noResize="1" noEditPoints="1" noAdjustHandles="1" noChangeArrowheads="1" noChangeShapeType="1" noTextEdit="1"/>
              </p:cNvSpPr>
              <p:nvPr/>
            </p:nvSpPr>
            <p:spPr>
              <a:xfrm>
                <a:off x="838200" y="857357"/>
                <a:ext cx="10515600" cy="962299"/>
              </a:xfrm>
              <a:prstGeom prst="rect">
                <a:avLst/>
              </a:prstGeom>
              <a:blipFill>
                <a:blip r:embed="rId2"/>
                <a:stretch>
                  <a:fillRect l="-965" t="-9091"/>
                </a:stretch>
              </a:blipFill>
            </p:spPr>
            <p:txBody>
              <a:bodyPr/>
              <a:lstStyle/>
              <a:p>
                <a:r>
                  <a:rPr lang="en-US">
                    <a:noFill/>
                  </a:rPr>
                  <a:t> </a:t>
                </a:r>
              </a:p>
            </p:txBody>
          </p:sp>
        </mc:Fallback>
      </mc:AlternateContent>
      <p:pic>
        <p:nvPicPr>
          <p:cNvPr id="3" name="Picture 2" descr="The Sorcerer's Apprentice&quot; Mickey Mouse Sericel (Walt Disney, | Lot #14192  | Heritage Auctions">
            <a:extLst>
              <a:ext uri="{FF2B5EF4-FFF2-40B4-BE49-F238E27FC236}">
                <a16:creationId xmlns:a16="http://schemas.microsoft.com/office/drawing/2014/main" id="{E199C8EC-2728-37D2-BBBD-C74D546E291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762634" y="3609175"/>
            <a:ext cx="1966823" cy="1812723"/>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Arrow Connector 9">
            <a:extLst>
              <a:ext uri="{FF2B5EF4-FFF2-40B4-BE49-F238E27FC236}">
                <a16:creationId xmlns:a16="http://schemas.microsoft.com/office/drawing/2014/main" id="{6AA310E1-85E4-D465-25D4-5BA7CC35EFEB}"/>
              </a:ext>
            </a:extLst>
          </p:cNvPr>
          <p:cNvCxnSpPr>
            <a:cxnSpLocks/>
          </p:cNvCxnSpPr>
          <p:nvPr/>
        </p:nvCxnSpPr>
        <p:spPr>
          <a:xfrm flipH="1" flipV="1">
            <a:off x="1591047" y="3274529"/>
            <a:ext cx="1042823" cy="583782"/>
          </a:xfrm>
          <a:prstGeom prst="straightConnector1">
            <a:avLst/>
          </a:prstGeom>
          <a:ln w="7620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E585EBD7-D9DA-CC68-4F85-654B643D6BC7}"/>
              </a:ext>
            </a:extLst>
          </p:cNvPr>
          <p:cNvSpPr/>
          <p:nvPr/>
        </p:nvSpPr>
        <p:spPr>
          <a:xfrm>
            <a:off x="661821" y="1959316"/>
            <a:ext cx="1058951" cy="1142701"/>
          </a:xfrm>
          <a:prstGeom prst="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AEDD3C6-0A59-D9CF-8427-C856601D9614}"/>
              </a:ext>
            </a:extLst>
          </p:cNvPr>
          <p:cNvSpPr txBox="1"/>
          <p:nvPr/>
        </p:nvSpPr>
        <p:spPr>
          <a:xfrm>
            <a:off x="782100" y="2207500"/>
            <a:ext cx="938672" cy="646331"/>
          </a:xfrm>
          <a:prstGeom prst="rect">
            <a:avLst/>
          </a:prstGeom>
          <a:noFill/>
        </p:spPr>
        <p:txBody>
          <a:bodyPr wrap="square" rtlCol="0">
            <a:spAutoFit/>
          </a:bodyPr>
          <a:lstStyle/>
          <a:p>
            <a:r>
              <a:rPr lang="en-US" dirty="0"/>
              <a:t>Graph</a:t>
            </a:r>
            <a:br>
              <a:rPr lang="en-US" dirty="0"/>
            </a:br>
            <a:r>
              <a:rPr lang="en-US" dirty="0"/>
              <a:t>oracle</a:t>
            </a:r>
          </a:p>
        </p:txBody>
      </p:sp>
      <p:sp>
        <p:nvSpPr>
          <p:cNvPr id="9" name="Rectangle 8">
            <a:extLst>
              <a:ext uri="{FF2B5EF4-FFF2-40B4-BE49-F238E27FC236}">
                <a16:creationId xmlns:a16="http://schemas.microsoft.com/office/drawing/2014/main" id="{7E251E39-FB72-CFF4-6DF6-75D7E6A3E21A}"/>
              </a:ext>
            </a:extLst>
          </p:cNvPr>
          <p:cNvSpPr/>
          <p:nvPr/>
        </p:nvSpPr>
        <p:spPr>
          <a:xfrm>
            <a:off x="4673940" y="1852933"/>
            <a:ext cx="2556631" cy="2072944"/>
          </a:xfrm>
          <a:prstGeom prst="rect">
            <a:avLst/>
          </a:prstGeom>
          <a:pattFill prst="pct5">
            <a:fgClr>
              <a:schemeClr val="accent1"/>
            </a:fgClr>
            <a:bgClr>
              <a:schemeClr val="bg1"/>
            </a:bgClr>
          </a:patt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schemeClr>
              </a:solidFill>
            </a:endParaRP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84590CB5-61A8-E023-9CCE-FC867B180C5A}"/>
                  </a:ext>
                </a:extLst>
              </p:cNvPr>
              <p:cNvSpPr txBox="1"/>
              <p:nvPr/>
            </p:nvSpPr>
            <p:spPr>
              <a:xfrm>
                <a:off x="4673940" y="3424509"/>
                <a:ext cx="77491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ℒ</m:t>
                          </m:r>
                        </m:e>
                        <m:sub>
                          <m:r>
                            <a:rPr lang="en-US" sz="1800" b="0" i="1" smtClean="0">
                              <a:latin typeface="Cambria Math" panose="02040503050406030204" pitchFamily="18" charset="0"/>
                            </a:rPr>
                            <m:t>𝑌𝐸𝑆</m:t>
                          </m:r>
                        </m:sub>
                      </m:sSub>
                    </m:oMath>
                  </m:oMathPara>
                </a14:m>
                <a:endParaRPr lang="en-US" dirty="0"/>
              </a:p>
            </p:txBody>
          </p:sp>
        </mc:Choice>
        <mc:Fallback xmlns="">
          <p:sp>
            <p:nvSpPr>
              <p:cNvPr id="17" name="TextBox 16">
                <a:extLst>
                  <a:ext uri="{FF2B5EF4-FFF2-40B4-BE49-F238E27FC236}">
                    <a16:creationId xmlns:a16="http://schemas.microsoft.com/office/drawing/2014/main" id="{84590CB5-61A8-E023-9CCE-FC867B180C5A}"/>
                  </a:ext>
                </a:extLst>
              </p:cNvPr>
              <p:cNvSpPr txBox="1">
                <a:spLocks noRot="1" noChangeAspect="1" noMove="1" noResize="1" noEditPoints="1" noAdjustHandles="1" noChangeArrowheads="1" noChangeShapeType="1" noTextEdit="1"/>
              </p:cNvSpPr>
              <p:nvPr/>
            </p:nvSpPr>
            <p:spPr>
              <a:xfrm>
                <a:off x="4673940" y="3424509"/>
                <a:ext cx="774915" cy="369332"/>
              </a:xfrm>
              <a:prstGeom prst="rect">
                <a:avLst/>
              </a:prstGeom>
              <a:blipFill>
                <a:blip r:embed="rId5"/>
                <a:stretch>
                  <a:fillRect/>
                </a:stretch>
              </a:blipFill>
            </p:spPr>
            <p:txBody>
              <a:bodyPr/>
              <a:lstStyle/>
              <a:p>
                <a:r>
                  <a:rPr lang="en-US">
                    <a:noFill/>
                  </a:rPr>
                  <a:t> </a:t>
                </a:r>
              </a:p>
            </p:txBody>
          </p:sp>
        </mc:Fallback>
      </mc:AlternateContent>
      <p:sp>
        <p:nvSpPr>
          <p:cNvPr id="21" name="Rectangle 20">
            <a:extLst>
              <a:ext uri="{FF2B5EF4-FFF2-40B4-BE49-F238E27FC236}">
                <a16:creationId xmlns:a16="http://schemas.microsoft.com/office/drawing/2014/main" id="{5D5B6962-E2BA-ECBF-CB93-65E0CD12E88C}"/>
              </a:ext>
            </a:extLst>
          </p:cNvPr>
          <p:cNvSpPr/>
          <p:nvPr/>
        </p:nvSpPr>
        <p:spPr>
          <a:xfrm>
            <a:off x="9092310" y="1814414"/>
            <a:ext cx="2556631" cy="2072944"/>
          </a:xfrm>
          <a:prstGeom prst="rect">
            <a:avLst/>
          </a:prstGeom>
          <a:pattFill prst="pct5">
            <a:fgClr>
              <a:schemeClr val="accent1"/>
            </a:fgClr>
            <a:bgClr>
              <a:schemeClr val="bg1"/>
            </a:bgClr>
          </a:patt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schemeClr>
              </a:solidFill>
            </a:endParaRP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5E96C180-E643-3FE2-208C-2963D114A611}"/>
                  </a:ext>
                </a:extLst>
              </p:cNvPr>
              <p:cNvSpPr txBox="1"/>
              <p:nvPr/>
            </p:nvSpPr>
            <p:spPr>
              <a:xfrm>
                <a:off x="9092310" y="3385990"/>
                <a:ext cx="77491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ℒ</m:t>
                          </m:r>
                        </m:e>
                        <m:sub>
                          <m:r>
                            <a:rPr lang="en-US" sz="1800" b="0" i="1" smtClean="0">
                              <a:latin typeface="Cambria Math" panose="02040503050406030204" pitchFamily="18" charset="0"/>
                            </a:rPr>
                            <m:t>𝑁𝑂</m:t>
                          </m:r>
                        </m:sub>
                      </m:sSub>
                    </m:oMath>
                  </m:oMathPara>
                </a14:m>
                <a:endParaRPr lang="en-US" dirty="0"/>
              </a:p>
            </p:txBody>
          </p:sp>
        </mc:Choice>
        <mc:Fallback xmlns="">
          <p:sp>
            <p:nvSpPr>
              <p:cNvPr id="22" name="TextBox 21">
                <a:extLst>
                  <a:ext uri="{FF2B5EF4-FFF2-40B4-BE49-F238E27FC236}">
                    <a16:creationId xmlns:a16="http://schemas.microsoft.com/office/drawing/2014/main" id="{5E96C180-E643-3FE2-208C-2963D114A611}"/>
                  </a:ext>
                </a:extLst>
              </p:cNvPr>
              <p:cNvSpPr txBox="1">
                <a:spLocks noRot="1" noChangeAspect="1" noMove="1" noResize="1" noEditPoints="1" noAdjustHandles="1" noChangeArrowheads="1" noChangeShapeType="1" noTextEdit="1"/>
              </p:cNvSpPr>
              <p:nvPr/>
            </p:nvSpPr>
            <p:spPr>
              <a:xfrm>
                <a:off x="9092310" y="3385990"/>
                <a:ext cx="774915" cy="369332"/>
              </a:xfrm>
              <a:prstGeom prst="rect">
                <a:avLst/>
              </a:prstGeom>
              <a:blipFill>
                <a:blip r:embed="rId6"/>
                <a:stretch>
                  <a:fillRect/>
                </a:stretch>
              </a:blipFill>
            </p:spPr>
            <p:txBody>
              <a:bodyPr/>
              <a:lstStyle/>
              <a:p>
                <a:r>
                  <a:rPr lang="en-US">
                    <a:noFill/>
                  </a:rPr>
                  <a:t> </a:t>
                </a:r>
              </a:p>
            </p:txBody>
          </p:sp>
        </mc:Fallback>
      </mc:AlternateContent>
      <p:sp>
        <p:nvSpPr>
          <p:cNvPr id="23" name="TextBox 22">
            <a:extLst>
              <a:ext uri="{FF2B5EF4-FFF2-40B4-BE49-F238E27FC236}">
                <a16:creationId xmlns:a16="http://schemas.microsoft.com/office/drawing/2014/main" id="{97DEF3EB-A0AA-CA5D-EA08-03A30BF8C0BD}"/>
              </a:ext>
            </a:extLst>
          </p:cNvPr>
          <p:cNvSpPr txBox="1"/>
          <p:nvPr/>
        </p:nvSpPr>
        <p:spPr>
          <a:xfrm>
            <a:off x="7870236" y="2681580"/>
            <a:ext cx="774915" cy="461665"/>
          </a:xfrm>
          <a:prstGeom prst="rect">
            <a:avLst/>
          </a:prstGeom>
          <a:noFill/>
        </p:spPr>
        <p:txBody>
          <a:bodyPr wrap="square" rtlCol="0">
            <a:spAutoFit/>
          </a:bodyPr>
          <a:lstStyle/>
          <a:p>
            <a:r>
              <a:rPr lang="en-US" sz="2400" b="1" dirty="0"/>
              <a:t>vs</a:t>
            </a:r>
            <a:endParaRPr lang="en-US" sz="2400" dirty="0"/>
          </a:p>
        </p:txBody>
      </p:sp>
      <p:sp>
        <p:nvSpPr>
          <p:cNvPr id="24" name="Triangle 23">
            <a:extLst>
              <a:ext uri="{FF2B5EF4-FFF2-40B4-BE49-F238E27FC236}">
                <a16:creationId xmlns:a16="http://schemas.microsoft.com/office/drawing/2014/main" id="{6C478981-DFBE-1954-8A9D-32D1A651F746}"/>
              </a:ext>
            </a:extLst>
          </p:cNvPr>
          <p:cNvSpPr/>
          <p:nvPr/>
        </p:nvSpPr>
        <p:spPr>
          <a:xfrm rot="5400000">
            <a:off x="5649980" y="-2022266"/>
            <a:ext cx="1225657" cy="9084078"/>
          </a:xfrm>
          <a:prstGeom prst="triangle">
            <a:avLst>
              <a:gd name="adj" fmla="val 52595"/>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a:extLst>
              <a:ext uri="{FF2B5EF4-FFF2-40B4-BE49-F238E27FC236}">
                <a16:creationId xmlns:a16="http://schemas.microsoft.com/office/drawing/2014/main" id="{E8073442-66DB-6695-5207-57E8473F015C}"/>
              </a:ext>
            </a:extLst>
          </p:cNvPr>
          <p:cNvSpPr/>
          <p:nvPr/>
        </p:nvSpPr>
        <p:spPr>
          <a:xfrm>
            <a:off x="1226874" y="4311552"/>
            <a:ext cx="657726" cy="555117"/>
          </a:xfrm>
          <a:prstGeom prst="righ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C4E229CE-759D-E6B7-8EDF-00B65AF55656}"/>
                  </a:ext>
                </a:extLst>
              </p:cNvPr>
              <p:cNvSpPr txBox="1"/>
              <p:nvPr/>
            </p:nvSpPr>
            <p:spPr>
              <a:xfrm>
                <a:off x="140524" y="4259650"/>
                <a:ext cx="1966823" cy="830997"/>
              </a:xfrm>
              <a:prstGeom prst="rect">
                <a:avLst/>
              </a:prstGeom>
              <a:noFill/>
            </p:spPr>
            <p:txBody>
              <a:bodyPr wrap="square">
                <a:spAutoFit/>
              </a:bodyPr>
              <a:lstStyle/>
              <a:p>
                <a:r>
                  <a:rPr lang="en-US" sz="2400" b="0" dirty="0"/>
                  <a:t>Proof </a:t>
                </a:r>
                <a:br>
                  <a:rPr lang="en-US" sz="2400" b="0" dirty="0"/>
                </a:br>
                <a:r>
                  <a:rPr lang="en-US" sz="2400" b="0" dirty="0"/>
                  <a:t>string </a:t>
                </a:r>
                <a14:m>
                  <m:oMath xmlns:m="http://schemas.openxmlformats.org/officeDocument/2006/math">
                    <m:r>
                      <a:rPr lang="en-US" sz="2400" b="0" i="1" smtClean="0">
                        <a:latin typeface="Cambria Math" panose="02040503050406030204" pitchFamily="18" charset="0"/>
                      </a:rPr>
                      <m:t>𝑤</m:t>
                    </m:r>
                  </m:oMath>
                </a14:m>
                <a:endParaRPr lang="en-US" sz="2400" dirty="0"/>
              </a:p>
            </p:txBody>
          </p:sp>
        </mc:Choice>
        <mc:Fallback xmlns="">
          <p:sp>
            <p:nvSpPr>
              <p:cNvPr id="27" name="TextBox 26">
                <a:extLst>
                  <a:ext uri="{FF2B5EF4-FFF2-40B4-BE49-F238E27FC236}">
                    <a16:creationId xmlns:a16="http://schemas.microsoft.com/office/drawing/2014/main" id="{C4E229CE-759D-E6B7-8EDF-00B65AF55656}"/>
                  </a:ext>
                </a:extLst>
              </p:cNvPr>
              <p:cNvSpPr txBox="1">
                <a:spLocks noRot="1" noChangeAspect="1" noMove="1" noResize="1" noEditPoints="1" noAdjustHandles="1" noChangeArrowheads="1" noChangeShapeType="1" noTextEdit="1"/>
              </p:cNvSpPr>
              <p:nvPr/>
            </p:nvSpPr>
            <p:spPr>
              <a:xfrm>
                <a:off x="140524" y="4259650"/>
                <a:ext cx="1966823" cy="830997"/>
              </a:xfrm>
              <a:prstGeom prst="rect">
                <a:avLst/>
              </a:prstGeom>
              <a:blipFill>
                <a:blip r:embed="rId7"/>
                <a:stretch>
                  <a:fillRect l="-5128" t="-6061" b="-16667"/>
                </a:stretch>
              </a:blipFill>
            </p:spPr>
            <p:txBody>
              <a:bodyPr/>
              <a:lstStyle/>
              <a:p>
                <a:r>
                  <a:rPr lang="en-US">
                    <a:noFill/>
                  </a:rPr>
                  <a:t> </a:t>
                </a:r>
              </a:p>
            </p:txBody>
          </p:sp>
        </mc:Fallback>
      </mc:AlternateContent>
      <p:sp>
        <p:nvSpPr>
          <p:cNvPr id="28" name="Oval Callout 27">
            <a:extLst>
              <a:ext uri="{FF2B5EF4-FFF2-40B4-BE49-F238E27FC236}">
                <a16:creationId xmlns:a16="http://schemas.microsoft.com/office/drawing/2014/main" id="{FE74EA1D-359F-5496-B482-AADB9605A1C3}"/>
              </a:ext>
            </a:extLst>
          </p:cNvPr>
          <p:cNvSpPr/>
          <p:nvPr/>
        </p:nvSpPr>
        <p:spPr>
          <a:xfrm>
            <a:off x="3195569" y="5311833"/>
            <a:ext cx="2155998" cy="1225658"/>
          </a:xfrm>
          <a:prstGeom prst="wedgeEllipseCallout">
            <a:avLst>
              <a:gd name="adj1" fmla="val -57975"/>
              <a:gd name="adj2" fmla="val -43384"/>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2E40D7-63C2-1409-BF3C-25138D445123}"/>
              </a:ext>
            </a:extLst>
          </p:cNvPr>
          <p:cNvSpPr txBox="1"/>
          <p:nvPr/>
        </p:nvSpPr>
        <p:spPr>
          <a:xfrm>
            <a:off x="3375930" y="5509163"/>
            <a:ext cx="1795275" cy="830997"/>
          </a:xfrm>
          <a:prstGeom prst="rect">
            <a:avLst/>
          </a:prstGeom>
          <a:noFill/>
        </p:spPr>
        <p:txBody>
          <a:bodyPr wrap="square" rtlCol="0">
            <a:spAutoFit/>
          </a:bodyPr>
          <a:lstStyle/>
          <a:p>
            <a:pPr algn="ctr"/>
            <a:r>
              <a:rPr lang="en-US" sz="2400" b="1" dirty="0">
                <a:solidFill>
                  <a:srgbClr val="FF0000"/>
                </a:solidFill>
              </a:rPr>
              <a:t>NO</a:t>
            </a:r>
          </a:p>
          <a:p>
            <a:pPr algn="ctr"/>
            <a:r>
              <a:rPr lang="en-US" sz="2400" b="1" dirty="0">
                <a:solidFill>
                  <a:srgbClr val="FF0000"/>
                </a:solidFill>
              </a:rPr>
              <a:t>instance</a:t>
            </a:r>
          </a:p>
        </p:txBody>
      </p:sp>
    </p:spTree>
    <p:extLst>
      <p:ext uri="{BB962C8B-B14F-4D97-AF65-F5344CB8AC3E}">
        <p14:creationId xmlns:p14="http://schemas.microsoft.com/office/powerpoint/2010/main" val="1511325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P spid="28" grpId="0" animBg="1"/>
      <p:bldP spid="2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1935A8-8464-3685-E6A8-361867429328}"/>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6C665075-3558-584D-2F53-C472736CDD5F}"/>
                  </a:ext>
                </a:extLst>
              </p:cNvPr>
              <p:cNvSpPr txBox="1">
                <a:spLocks/>
              </p:cNvSpPr>
              <p:nvPr/>
            </p:nvSpPr>
            <p:spPr>
              <a:xfrm>
                <a:off x="838200" y="857357"/>
                <a:ext cx="10515600" cy="9622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Suppose QCMA verifier solved the </a:t>
                </a:r>
                <a:r>
                  <a:rPr lang="en-US" sz="2400" dirty="0">
                    <a:solidFill>
                      <a:srgbClr val="FFC000"/>
                    </a:solidFill>
                    <a:latin typeface="American Typewriter" panose="02090604020004020304" pitchFamily="18" charset="77"/>
                  </a:rPr>
                  <a:t>Components</a:t>
                </a:r>
                <a:r>
                  <a:rPr lang="en-US" sz="2400" dirty="0"/>
                  <a:t> problem with</a:t>
                </a:r>
                <a:br>
                  <a:rPr lang="en-US" sz="2400" dirty="0"/>
                </a:br>
                <a:r>
                  <a:rPr lang="en-US" sz="2400" dirty="0"/>
                  <a:t> </a:t>
                </a:r>
                <a14:m>
                  <m:oMath xmlns:m="http://schemas.openxmlformats.org/officeDocument/2006/math">
                    <m:r>
                      <a:rPr lang="en-US" sz="2400" i="1">
                        <a:latin typeface="Cambria Math" panose="02040503050406030204" pitchFamily="18" charset="0"/>
                      </a:rPr>
                      <m:t>𝑇</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𝑁</m:t>
                        </m:r>
                      </m:e>
                      <m:sup>
                        <m:r>
                          <a:rPr lang="en-US" sz="2400" b="0" i="1" smtClean="0">
                            <a:latin typeface="Cambria Math" panose="02040503050406030204" pitchFamily="18" charset="0"/>
                          </a:rPr>
                          <m:t>𝑜</m:t>
                        </m:r>
                        <m:r>
                          <a:rPr lang="en-US" sz="2400" b="0" i="1" smtClean="0">
                            <a:latin typeface="Cambria Math" panose="02040503050406030204" pitchFamily="18" charset="0"/>
                          </a:rPr>
                          <m:t>(1)</m:t>
                        </m:r>
                      </m:sup>
                    </m:sSup>
                    <m:r>
                      <a:rPr lang="en-US" sz="2400" i="1">
                        <a:latin typeface="Cambria Math" panose="02040503050406030204" pitchFamily="18" charset="0"/>
                      </a:rPr>
                      <m:t> </m:t>
                    </m:r>
                  </m:oMath>
                </a14:m>
                <a:r>
                  <a:rPr lang="en-US" sz="2400" dirty="0"/>
                  <a:t>queries and </a:t>
                </a:r>
                <a14:m>
                  <m:oMath xmlns:m="http://schemas.openxmlformats.org/officeDocument/2006/math">
                    <m:r>
                      <a:rPr lang="en-US" sz="2400" i="1">
                        <a:latin typeface="Cambria Math" panose="02040503050406030204" pitchFamily="18" charset="0"/>
                      </a:rPr>
                      <m:t>𝑄</m:t>
                    </m:r>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𝑁</m:t>
                        </m:r>
                      </m:e>
                      <m:sup>
                        <m:r>
                          <a:rPr lang="en-US" sz="2400" i="1">
                            <a:latin typeface="Cambria Math" panose="02040503050406030204" pitchFamily="18" charset="0"/>
                          </a:rPr>
                          <m:t>𝑜</m:t>
                        </m:r>
                        <m:r>
                          <a:rPr lang="en-US" sz="2400" i="1">
                            <a:latin typeface="Cambria Math" panose="02040503050406030204" pitchFamily="18" charset="0"/>
                          </a:rPr>
                          <m:t>(1)</m:t>
                        </m:r>
                      </m:sup>
                    </m:sSup>
                  </m:oMath>
                </a14:m>
                <a:r>
                  <a:rPr lang="en-US" sz="2400" dirty="0"/>
                  <a:t> proof length.</a:t>
                </a:r>
              </a:p>
            </p:txBody>
          </p:sp>
        </mc:Choice>
        <mc:Fallback xmlns="">
          <p:sp>
            <p:nvSpPr>
              <p:cNvPr id="6" name="Content Placeholder 2">
                <a:extLst>
                  <a:ext uri="{FF2B5EF4-FFF2-40B4-BE49-F238E27FC236}">
                    <a16:creationId xmlns:a16="http://schemas.microsoft.com/office/drawing/2014/main" id="{6C665075-3558-584D-2F53-C472736CDD5F}"/>
                  </a:ext>
                </a:extLst>
              </p:cNvPr>
              <p:cNvSpPr txBox="1">
                <a:spLocks noRot="1" noChangeAspect="1" noMove="1" noResize="1" noEditPoints="1" noAdjustHandles="1" noChangeArrowheads="1" noChangeShapeType="1" noTextEdit="1"/>
              </p:cNvSpPr>
              <p:nvPr/>
            </p:nvSpPr>
            <p:spPr>
              <a:xfrm>
                <a:off x="838200" y="857357"/>
                <a:ext cx="10515600" cy="962299"/>
              </a:xfrm>
              <a:prstGeom prst="rect">
                <a:avLst/>
              </a:prstGeom>
              <a:blipFill>
                <a:blip r:embed="rId2"/>
                <a:stretch>
                  <a:fillRect l="-965" t="-9091"/>
                </a:stretch>
              </a:blipFill>
            </p:spPr>
            <p:txBody>
              <a:bodyPr/>
              <a:lstStyle/>
              <a:p>
                <a:r>
                  <a:rPr lang="en-US">
                    <a:noFill/>
                  </a:rPr>
                  <a:t> </a:t>
                </a:r>
              </a:p>
            </p:txBody>
          </p:sp>
        </mc:Fallback>
      </mc:AlternateContent>
      <p:pic>
        <p:nvPicPr>
          <p:cNvPr id="3" name="Picture 2" descr="The Sorcerer's Apprentice&quot; Mickey Mouse Sericel (Walt Disney, | Lot #14192  | Heritage Auctions">
            <a:extLst>
              <a:ext uri="{FF2B5EF4-FFF2-40B4-BE49-F238E27FC236}">
                <a16:creationId xmlns:a16="http://schemas.microsoft.com/office/drawing/2014/main" id="{98D0C67A-DA49-895C-DEC2-A6ABA96203E5}"/>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762634" y="3609175"/>
            <a:ext cx="1966823" cy="1812723"/>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Arrow Connector 9">
            <a:extLst>
              <a:ext uri="{FF2B5EF4-FFF2-40B4-BE49-F238E27FC236}">
                <a16:creationId xmlns:a16="http://schemas.microsoft.com/office/drawing/2014/main" id="{243D6355-6FF5-ADD7-D765-A9E708099E49}"/>
              </a:ext>
            </a:extLst>
          </p:cNvPr>
          <p:cNvCxnSpPr>
            <a:cxnSpLocks/>
          </p:cNvCxnSpPr>
          <p:nvPr/>
        </p:nvCxnSpPr>
        <p:spPr>
          <a:xfrm flipH="1" flipV="1">
            <a:off x="1591047" y="3274529"/>
            <a:ext cx="1042823" cy="583782"/>
          </a:xfrm>
          <a:prstGeom prst="straightConnector1">
            <a:avLst/>
          </a:prstGeom>
          <a:ln w="7620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47072755-599E-154C-9CD9-3C8C90B6773C}"/>
              </a:ext>
            </a:extLst>
          </p:cNvPr>
          <p:cNvSpPr/>
          <p:nvPr/>
        </p:nvSpPr>
        <p:spPr>
          <a:xfrm>
            <a:off x="661821" y="1959316"/>
            <a:ext cx="1058951" cy="1142701"/>
          </a:xfrm>
          <a:prstGeom prst="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44C61C7-5E7F-455F-B7B9-157F07D516FD}"/>
              </a:ext>
            </a:extLst>
          </p:cNvPr>
          <p:cNvSpPr txBox="1"/>
          <p:nvPr/>
        </p:nvSpPr>
        <p:spPr>
          <a:xfrm>
            <a:off x="782100" y="2207500"/>
            <a:ext cx="938672" cy="646331"/>
          </a:xfrm>
          <a:prstGeom prst="rect">
            <a:avLst/>
          </a:prstGeom>
          <a:noFill/>
        </p:spPr>
        <p:txBody>
          <a:bodyPr wrap="square" rtlCol="0">
            <a:spAutoFit/>
          </a:bodyPr>
          <a:lstStyle/>
          <a:p>
            <a:r>
              <a:rPr lang="en-US" dirty="0"/>
              <a:t>Graph</a:t>
            </a:r>
            <a:br>
              <a:rPr lang="en-US" dirty="0"/>
            </a:br>
            <a:r>
              <a:rPr lang="en-US" dirty="0"/>
              <a:t>oracle</a:t>
            </a: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8695E7B0-F982-3833-BC7A-8AA33C5FD24C}"/>
                  </a:ext>
                </a:extLst>
              </p:cNvPr>
              <p:cNvSpPr txBox="1"/>
              <p:nvPr/>
            </p:nvSpPr>
            <p:spPr>
              <a:xfrm>
                <a:off x="5638764" y="4709579"/>
                <a:ext cx="6163733" cy="1201547"/>
              </a:xfrm>
              <a:prstGeom prst="rect">
                <a:avLst/>
              </a:prstGeom>
              <a:noFill/>
            </p:spPr>
            <p:txBody>
              <a:bodyPr wrap="square" rtlCol="0">
                <a:spAutoFit/>
              </a:bodyPr>
              <a:lstStyle/>
              <a:p>
                <a:r>
                  <a:rPr lang="en-US" sz="2400" b="1" dirty="0">
                    <a:solidFill>
                      <a:srgbClr val="FFC000"/>
                    </a:solidFill>
                  </a:rPr>
                  <a:t>Step 1</a:t>
                </a:r>
                <a:r>
                  <a:rPr lang="en-US" sz="2400" b="1" dirty="0"/>
                  <a:t>: </a:t>
                </a:r>
                <a:r>
                  <a:rPr lang="en-US" sz="2400" dirty="0"/>
                  <a:t>By counting argument, there exists a proof string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𝑤</m:t>
                        </m:r>
                      </m:e>
                      <m:sup>
                        <m:r>
                          <a:rPr lang="en-US" sz="2400" i="1">
                            <a:latin typeface="Cambria Math" panose="02040503050406030204" pitchFamily="18" charset="0"/>
                          </a:rPr>
                          <m:t>∗</m:t>
                        </m:r>
                      </m:sup>
                    </m:sSup>
                  </m:oMath>
                </a14:m>
                <a:r>
                  <a:rPr lang="en-US" sz="2400" dirty="0"/>
                  <a:t> that works for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2</m:t>
                        </m:r>
                      </m:e>
                      <m:sup>
                        <m:r>
                          <a:rPr lang="en-US" sz="2400" i="1">
                            <a:latin typeface="Cambria Math" panose="02040503050406030204" pitchFamily="18" charset="0"/>
                          </a:rPr>
                          <m:t>−</m:t>
                        </m:r>
                        <m:r>
                          <a:rPr lang="en-US" sz="2400" i="1">
                            <a:latin typeface="Cambria Math" panose="02040503050406030204" pitchFamily="18" charset="0"/>
                          </a:rPr>
                          <m:t>𝑄</m:t>
                        </m:r>
                      </m:sup>
                    </m:sSup>
                  </m:oMath>
                </a14:m>
                <a:r>
                  <a:rPr lang="en-US" sz="2400" dirty="0"/>
                  <a:t> fraction of YES graphs. </a:t>
                </a:r>
                <a:r>
                  <a:rPr lang="en-US" sz="2400" b="1" dirty="0">
                    <a:solidFill>
                      <a:srgbClr val="FFFF00"/>
                    </a:solidFill>
                  </a:rPr>
                  <a:t>Hardcode that into the verifier.</a:t>
                </a:r>
              </a:p>
            </p:txBody>
          </p:sp>
        </mc:Choice>
        <mc:Fallback xmlns="">
          <p:sp>
            <p:nvSpPr>
              <p:cNvPr id="15" name="TextBox 14">
                <a:extLst>
                  <a:ext uri="{FF2B5EF4-FFF2-40B4-BE49-F238E27FC236}">
                    <a16:creationId xmlns:a16="http://schemas.microsoft.com/office/drawing/2014/main" id="{8695E7B0-F982-3833-BC7A-8AA33C5FD24C}"/>
                  </a:ext>
                </a:extLst>
              </p:cNvPr>
              <p:cNvSpPr txBox="1">
                <a:spLocks noRot="1" noChangeAspect="1" noMove="1" noResize="1" noEditPoints="1" noAdjustHandles="1" noChangeArrowheads="1" noChangeShapeType="1" noTextEdit="1"/>
              </p:cNvSpPr>
              <p:nvPr/>
            </p:nvSpPr>
            <p:spPr>
              <a:xfrm>
                <a:off x="5638764" y="4709579"/>
                <a:ext cx="6163733" cy="1201547"/>
              </a:xfrm>
              <a:prstGeom prst="rect">
                <a:avLst/>
              </a:prstGeom>
              <a:blipFill>
                <a:blip r:embed="rId5"/>
                <a:stretch>
                  <a:fillRect l="-1646" t="-5263" b="-11579"/>
                </a:stretch>
              </a:blipFill>
            </p:spPr>
            <p:txBody>
              <a:bodyPr/>
              <a:lstStyle/>
              <a:p>
                <a:r>
                  <a:rPr lang="en-US">
                    <a:noFill/>
                  </a:rPr>
                  <a:t> </a:t>
                </a:r>
              </a:p>
            </p:txBody>
          </p:sp>
        </mc:Fallback>
      </mc:AlternateContent>
      <p:sp>
        <p:nvSpPr>
          <p:cNvPr id="16" name="Rounded Rectangle 15">
            <a:extLst>
              <a:ext uri="{FF2B5EF4-FFF2-40B4-BE49-F238E27FC236}">
                <a16:creationId xmlns:a16="http://schemas.microsoft.com/office/drawing/2014/main" id="{10141617-B490-01BA-61E0-A1F7526C9DDD}"/>
              </a:ext>
            </a:extLst>
          </p:cNvPr>
          <p:cNvSpPr/>
          <p:nvPr/>
        </p:nvSpPr>
        <p:spPr>
          <a:xfrm>
            <a:off x="5319482" y="4252318"/>
            <a:ext cx="6582831" cy="2161574"/>
          </a:xfrm>
          <a:prstGeom prst="roundRect">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CC55D83-5331-8D42-2BDD-2FA2F348974C}"/>
              </a:ext>
            </a:extLst>
          </p:cNvPr>
          <p:cNvSpPr/>
          <p:nvPr/>
        </p:nvSpPr>
        <p:spPr>
          <a:xfrm>
            <a:off x="4673940" y="1852933"/>
            <a:ext cx="2556631" cy="2072944"/>
          </a:xfrm>
          <a:prstGeom prst="rect">
            <a:avLst/>
          </a:prstGeom>
          <a:pattFill prst="pct5">
            <a:fgClr>
              <a:schemeClr val="accent1"/>
            </a:fgClr>
            <a:bgClr>
              <a:schemeClr val="bg1"/>
            </a:bgClr>
          </a:patt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schemeClr>
              </a:solidFill>
            </a:endParaRP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8B724537-D060-BC7D-D79D-C16992886CF2}"/>
                  </a:ext>
                </a:extLst>
              </p:cNvPr>
              <p:cNvSpPr txBox="1"/>
              <p:nvPr/>
            </p:nvSpPr>
            <p:spPr>
              <a:xfrm>
                <a:off x="4673940" y="3424509"/>
                <a:ext cx="77491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ℒ</m:t>
                          </m:r>
                        </m:e>
                        <m:sub>
                          <m:r>
                            <a:rPr lang="en-US" sz="1800" b="0" i="1" smtClean="0">
                              <a:latin typeface="Cambria Math" panose="02040503050406030204" pitchFamily="18" charset="0"/>
                            </a:rPr>
                            <m:t>𝑌𝐸𝑆</m:t>
                          </m:r>
                        </m:sub>
                      </m:sSub>
                    </m:oMath>
                  </m:oMathPara>
                </a14:m>
                <a:endParaRPr lang="en-US" dirty="0"/>
              </a:p>
            </p:txBody>
          </p:sp>
        </mc:Choice>
        <mc:Fallback xmlns="">
          <p:sp>
            <p:nvSpPr>
              <p:cNvPr id="17" name="TextBox 16">
                <a:extLst>
                  <a:ext uri="{FF2B5EF4-FFF2-40B4-BE49-F238E27FC236}">
                    <a16:creationId xmlns:a16="http://schemas.microsoft.com/office/drawing/2014/main" id="{8B724537-D060-BC7D-D79D-C16992886CF2}"/>
                  </a:ext>
                </a:extLst>
              </p:cNvPr>
              <p:cNvSpPr txBox="1">
                <a:spLocks noRot="1" noChangeAspect="1" noMove="1" noResize="1" noEditPoints="1" noAdjustHandles="1" noChangeArrowheads="1" noChangeShapeType="1" noTextEdit="1"/>
              </p:cNvSpPr>
              <p:nvPr/>
            </p:nvSpPr>
            <p:spPr>
              <a:xfrm>
                <a:off x="4673940" y="3424509"/>
                <a:ext cx="774915" cy="369332"/>
              </a:xfrm>
              <a:prstGeom prst="rect">
                <a:avLst/>
              </a:prstGeom>
              <a:blipFill>
                <a:blip r:embed="rId6"/>
                <a:stretch>
                  <a:fillRect/>
                </a:stretch>
              </a:blipFill>
            </p:spPr>
            <p:txBody>
              <a:bodyPr/>
              <a:lstStyle/>
              <a:p>
                <a:r>
                  <a:rPr lang="en-US">
                    <a:noFill/>
                  </a:rPr>
                  <a:t> </a:t>
                </a:r>
              </a:p>
            </p:txBody>
          </p:sp>
        </mc:Fallback>
      </mc:AlternateContent>
      <p:sp>
        <p:nvSpPr>
          <p:cNvPr id="21" name="Rectangle 20">
            <a:extLst>
              <a:ext uri="{FF2B5EF4-FFF2-40B4-BE49-F238E27FC236}">
                <a16:creationId xmlns:a16="http://schemas.microsoft.com/office/drawing/2014/main" id="{9F69D118-4A4C-8D0F-04B8-9F10BC95E3A1}"/>
              </a:ext>
            </a:extLst>
          </p:cNvPr>
          <p:cNvSpPr/>
          <p:nvPr/>
        </p:nvSpPr>
        <p:spPr>
          <a:xfrm>
            <a:off x="9092310" y="1814414"/>
            <a:ext cx="2556631" cy="2072944"/>
          </a:xfrm>
          <a:prstGeom prst="rect">
            <a:avLst/>
          </a:prstGeom>
          <a:pattFill prst="pct5">
            <a:fgClr>
              <a:schemeClr val="accent1"/>
            </a:fgClr>
            <a:bgClr>
              <a:schemeClr val="bg1"/>
            </a:bgClr>
          </a:patt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schemeClr>
              </a:solidFill>
            </a:endParaRP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6AC9FB4C-BD85-EFB7-1219-4F8C75F1495D}"/>
                  </a:ext>
                </a:extLst>
              </p:cNvPr>
              <p:cNvSpPr txBox="1"/>
              <p:nvPr/>
            </p:nvSpPr>
            <p:spPr>
              <a:xfrm>
                <a:off x="9092310" y="3385990"/>
                <a:ext cx="77491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ℒ</m:t>
                          </m:r>
                        </m:e>
                        <m:sub>
                          <m:r>
                            <a:rPr lang="en-US" sz="1800" b="0" i="1" smtClean="0">
                              <a:latin typeface="Cambria Math" panose="02040503050406030204" pitchFamily="18" charset="0"/>
                            </a:rPr>
                            <m:t>𝑁𝑂</m:t>
                          </m:r>
                        </m:sub>
                      </m:sSub>
                    </m:oMath>
                  </m:oMathPara>
                </a14:m>
                <a:endParaRPr lang="en-US" dirty="0"/>
              </a:p>
            </p:txBody>
          </p:sp>
        </mc:Choice>
        <mc:Fallback xmlns="">
          <p:sp>
            <p:nvSpPr>
              <p:cNvPr id="22" name="TextBox 21">
                <a:extLst>
                  <a:ext uri="{FF2B5EF4-FFF2-40B4-BE49-F238E27FC236}">
                    <a16:creationId xmlns:a16="http://schemas.microsoft.com/office/drawing/2014/main" id="{6AC9FB4C-BD85-EFB7-1219-4F8C75F1495D}"/>
                  </a:ext>
                </a:extLst>
              </p:cNvPr>
              <p:cNvSpPr txBox="1">
                <a:spLocks noRot="1" noChangeAspect="1" noMove="1" noResize="1" noEditPoints="1" noAdjustHandles="1" noChangeArrowheads="1" noChangeShapeType="1" noTextEdit="1"/>
              </p:cNvSpPr>
              <p:nvPr/>
            </p:nvSpPr>
            <p:spPr>
              <a:xfrm>
                <a:off x="9092310" y="3385990"/>
                <a:ext cx="774915" cy="369332"/>
              </a:xfrm>
              <a:prstGeom prst="rect">
                <a:avLst/>
              </a:prstGeom>
              <a:blipFill>
                <a:blip r:embed="rId7"/>
                <a:stretch>
                  <a:fillRect/>
                </a:stretch>
              </a:blipFill>
            </p:spPr>
            <p:txBody>
              <a:bodyPr/>
              <a:lstStyle/>
              <a:p>
                <a:r>
                  <a:rPr lang="en-US">
                    <a:noFill/>
                  </a:rPr>
                  <a:t> </a:t>
                </a:r>
              </a:p>
            </p:txBody>
          </p:sp>
        </mc:Fallback>
      </mc:AlternateContent>
      <p:sp>
        <p:nvSpPr>
          <p:cNvPr id="23" name="TextBox 22">
            <a:extLst>
              <a:ext uri="{FF2B5EF4-FFF2-40B4-BE49-F238E27FC236}">
                <a16:creationId xmlns:a16="http://schemas.microsoft.com/office/drawing/2014/main" id="{5B0154DD-7041-19F9-6EB7-340154223ACA}"/>
              </a:ext>
            </a:extLst>
          </p:cNvPr>
          <p:cNvSpPr txBox="1"/>
          <p:nvPr/>
        </p:nvSpPr>
        <p:spPr>
          <a:xfrm>
            <a:off x="7870236" y="2681580"/>
            <a:ext cx="774915" cy="461665"/>
          </a:xfrm>
          <a:prstGeom prst="rect">
            <a:avLst/>
          </a:prstGeom>
          <a:noFill/>
        </p:spPr>
        <p:txBody>
          <a:bodyPr wrap="square" rtlCol="0">
            <a:spAutoFit/>
          </a:bodyPr>
          <a:lstStyle/>
          <a:p>
            <a:r>
              <a:rPr lang="en-US" sz="2400" b="1" dirty="0"/>
              <a:t>vs</a:t>
            </a:r>
            <a:endParaRPr lang="en-US" sz="2400" dirty="0"/>
          </a:p>
        </p:txBody>
      </p:sp>
      <p:sp>
        <p:nvSpPr>
          <p:cNvPr id="2" name="Cloud 1">
            <a:extLst>
              <a:ext uri="{FF2B5EF4-FFF2-40B4-BE49-F238E27FC236}">
                <a16:creationId xmlns:a16="http://schemas.microsoft.com/office/drawing/2014/main" id="{BBBF8FEB-BEC0-993B-77EF-F80D5226E966}"/>
              </a:ext>
            </a:extLst>
          </p:cNvPr>
          <p:cNvSpPr/>
          <p:nvPr/>
        </p:nvSpPr>
        <p:spPr>
          <a:xfrm>
            <a:off x="5638764" y="2207500"/>
            <a:ext cx="1023293" cy="1067029"/>
          </a:xfrm>
          <a:prstGeom prst="cloud">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E2EA5B83-A1F5-95AE-0B81-58028E7BE769}"/>
                  </a:ext>
                </a:extLst>
              </p:cNvPr>
              <p:cNvSpPr txBox="1"/>
              <p:nvPr/>
            </p:nvSpPr>
            <p:spPr>
              <a:xfrm>
                <a:off x="5783942" y="2529749"/>
                <a:ext cx="77491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b="0" i="1" smtClean="0">
                          <a:solidFill>
                            <a:schemeClr val="bg1"/>
                          </a:solidFill>
                          <a:latin typeface="Cambria Math" panose="02040503050406030204" pitchFamily="18" charset="0"/>
                        </a:rPr>
                        <m:t>ℛ</m:t>
                      </m:r>
                    </m:oMath>
                  </m:oMathPara>
                </a14:m>
                <a:endParaRPr lang="en-US" dirty="0">
                  <a:solidFill>
                    <a:schemeClr val="bg1"/>
                  </a:solidFill>
                </a:endParaRPr>
              </a:p>
            </p:txBody>
          </p:sp>
        </mc:Choice>
        <mc:Fallback xmlns="">
          <p:sp>
            <p:nvSpPr>
              <p:cNvPr id="4" name="TextBox 3">
                <a:extLst>
                  <a:ext uri="{FF2B5EF4-FFF2-40B4-BE49-F238E27FC236}">
                    <a16:creationId xmlns:a16="http://schemas.microsoft.com/office/drawing/2014/main" id="{E2EA5B83-A1F5-95AE-0B81-58028E7BE769}"/>
                  </a:ext>
                </a:extLst>
              </p:cNvPr>
              <p:cNvSpPr txBox="1">
                <a:spLocks noRot="1" noChangeAspect="1" noMove="1" noResize="1" noEditPoints="1" noAdjustHandles="1" noChangeArrowheads="1" noChangeShapeType="1" noTextEdit="1"/>
              </p:cNvSpPr>
              <p:nvPr/>
            </p:nvSpPr>
            <p:spPr>
              <a:xfrm>
                <a:off x="5783942" y="2529749"/>
                <a:ext cx="774915"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955C053-DBDA-B44A-69C3-B9144175D549}"/>
                  </a:ext>
                </a:extLst>
              </p:cNvPr>
              <p:cNvSpPr txBox="1"/>
              <p:nvPr/>
            </p:nvSpPr>
            <p:spPr>
              <a:xfrm>
                <a:off x="1978505" y="5333105"/>
                <a:ext cx="2958974" cy="707886"/>
              </a:xfrm>
              <a:prstGeom prst="rect">
                <a:avLst/>
              </a:prstGeom>
              <a:noFill/>
            </p:spPr>
            <p:txBody>
              <a:bodyPr wrap="square">
                <a:spAutoFit/>
              </a:bodyPr>
              <a:lstStyle/>
              <a:p>
                <a:r>
                  <a:rPr lang="en-US" sz="2000" b="0" dirty="0"/>
                  <a:t>Verifier with </a:t>
                </a:r>
                <a:br>
                  <a:rPr lang="en-US" sz="2000" b="0" dirty="0"/>
                </a:br>
                <a:r>
                  <a:rPr lang="en-US" sz="2000" b="0" dirty="0"/>
                  <a:t>hardcoded string </a:t>
                </a:r>
                <a14:m>
                  <m:oMath xmlns:m="http://schemas.openxmlformats.org/officeDocument/2006/math">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𝑤</m:t>
                        </m:r>
                      </m:e>
                      <m:sup>
                        <m:r>
                          <a:rPr lang="en-US" sz="2000" b="0" i="1" smtClean="0">
                            <a:latin typeface="Cambria Math" panose="02040503050406030204" pitchFamily="18" charset="0"/>
                          </a:rPr>
                          <m:t>∗</m:t>
                        </m:r>
                      </m:sup>
                    </m:sSup>
                  </m:oMath>
                </a14:m>
                <a:endParaRPr lang="en-US" sz="2000" dirty="0"/>
              </a:p>
            </p:txBody>
          </p:sp>
        </mc:Choice>
        <mc:Fallback xmlns="">
          <p:sp>
            <p:nvSpPr>
              <p:cNvPr id="5" name="TextBox 4">
                <a:extLst>
                  <a:ext uri="{FF2B5EF4-FFF2-40B4-BE49-F238E27FC236}">
                    <a16:creationId xmlns:a16="http://schemas.microsoft.com/office/drawing/2014/main" id="{8955C053-DBDA-B44A-69C3-B9144175D549}"/>
                  </a:ext>
                </a:extLst>
              </p:cNvPr>
              <p:cNvSpPr txBox="1">
                <a:spLocks noRot="1" noChangeAspect="1" noMove="1" noResize="1" noEditPoints="1" noAdjustHandles="1" noChangeArrowheads="1" noChangeShapeType="1" noTextEdit="1"/>
              </p:cNvSpPr>
              <p:nvPr/>
            </p:nvSpPr>
            <p:spPr>
              <a:xfrm>
                <a:off x="1978505" y="5333105"/>
                <a:ext cx="2958974" cy="707886"/>
              </a:xfrm>
              <a:prstGeom prst="rect">
                <a:avLst/>
              </a:prstGeom>
              <a:blipFill>
                <a:blip r:embed="rId9"/>
                <a:stretch>
                  <a:fillRect l="-2575" t="-5357" b="-14286"/>
                </a:stretch>
              </a:blipFill>
            </p:spPr>
            <p:txBody>
              <a:bodyPr/>
              <a:lstStyle/>
              <a:p>
                <a:r>
                  <a:rPr lang="en-US">
                    <a:noFill/>
                  </a:rPr>
                  <a:t> </a:t>
                </a:r>
              </a:p>
            </p:txBody>
          </p:sp>
        </mc:Fallback>
      </mc:AlternateContent>
    </p:spTree>
    <p:extLst>
      <p:ext uri="{BB962C8B-B14F-4D97-AF65-F5344CB8AC3E}">
        <p14:creationId xmlns:p14="http://schemas.microsoft.com/office/powerpoint/2010/main" val="22286017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878E3-8A1E-3E2E-D74F-8C23A72AE98B}"/>
            </a:ext>
          </a:extLst>
        </p:cNvPr>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6" name="Content Placeholder 2">
                <a:extLst>
                  <a:ext uri="{FF2B5EF4-FFF2-40B4-BE49-F238E27FC236}">
                    <a16:creationId xmlns:a16="http://schemas.microsoft.com/office/drawing/2014/main" id="{8E34FFAA-2B44-D3FC-F6F4-414A1A226936}"/>
                  </a:ext>
                </a:extLst>
              </p:cNvPr>
              <p:cNvSpPr txBox="1">
                <a:spLocks/>
              </p:cNvSpPr>
              <p:nvPr/>
            </p:nvSpPr>
            <p:spPr>
              <a:xfrm>
                <a:off x="838200" y="857357"/>
                <a:ext cx="10515600" cy="9622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After hardcoding, we have  </a:t>
                </a:r>
                <a14:m>
                  <m:oMath xmlns:m="http://schemas.openxmlformats.org/officeDocument/2006/math">
                    <m:r>
                      <a:rPr lang="en-US" sz="2400" i="1">
                        <a:latin typeface="Cambria Math" panose="02040503050406030204" pitchFamily="18" charset="0"/>
                      </a:rPr>
                      <m:t>𝑇</m:t>
                    </m:r>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𝑁</m:t>
                        </m:r>
                      </m:e>
                      <m:sup>
                        <m:r>
                          <a:rPr lang="en-US" sz="2400" i="1">
                            <a:latin typeface="Cambria Math" panose="02040503050406030204" pitchFamily="18" charset="0"/>
                          </a:rPr>
                          <m:t>𝑜</m:t>
                        </m:r>
                        <m:r>
                          <a:rPr lang="en-US" sz="2400" i="1">
                            <a:latin typeface="Cambria Math" panose="02040503050406030204" pitchFamily="18" charset="0"/>
                          </a:rPr>
                          <m:t>(1)</m:t>
                        </m:r>
                      </m:sup>
                    </m:sSup>
                    <m:r>
                      <a:rPr lang="en-US" sz="2400" i="1">
                        <a:latin typeface="Cambria Math" panose="02040503050406030204" pitchFamily="18" charset="0"/>
                      </a:rPr>
                      <m:t> </m:t>
                    </m:r>
                  </m:oMath>
                </a14:m>
                <a:r>
                  <a:rPr lang="en-US" sz="2400" dirty="0"/>
                  <a:t> query algorithm that distinguishes between </a:t>
                </a:r>
                <a14:m>
                  <m:oMath xmlns:m="http://schemas.openxmlformats.org/officeDocument/2006/math">
                    <m:r>
                      <a:rPr lang="en-US" sz="2400" i="1">
                        <a:latin typeface="Cambria Math" panose="02040503050406030204" pitchFamily="18" charset="0"/>
                      </a:rPr>
                      <m:t>ℛ</m:t>
                    </m:r>
                  </m:oMath>
                </a14:m>
                <a:r>
                  <a:rPr lang="en-US" sz="2400" dirty="0"/>
                  <a:t>-instances and all NO instances. </a:t>
                </a:r>
                <a:r>
                  <a:rPr lang="en-US" sz="2400" dirty="0">
                    <a:solidFill>
                      <a:srgbClr val="FFFF00"/>
                    </a:solidFill>
                  </a:rPr>
                  <a:t>We want to show this is impossible.</a:t>
                </a:r>
              </a:p>
            </p:txBody>
          </p:sp>
        </mc:Choice>
        <mc:Fallback>
          <p:sp>
            <p:nvSpPr>
              <p:cNvPr id="6" name="Content Placeholder 2">
                <a:extLst>
                  <a:ext uri="{FF2B5EF4-FFF2-40B4-BE49-F238E27FC236}">
                    <a16:creationId xmlns:a16="http://schemas.microsoft.com/office/drawing/2014/main" id="{8E34FFAA-2B44-D3FC-F6F4-414A1A226936}"/>
                  </a:ext>
                </a:extLst>
              </p:cNvPr>
              <p:cNvSpPr txBox="1">
                <a:spLocks noRot="1" noChangeAspect="1" noMove="1" noResize="1" noEditPoints="1" noAdjustHandles="1" noChangeArrowheads="1" noChangeShapeType="1" noTextEdit="1"/>
              </p:cNvSpPr>
              <p:nvPr/>
            </p:nvSpPr>
            <p:spPr>
              <a:xfrm>
                <a:off x="838200" y="857357"/>
                <a:ext cx="10515600" cy="962299"/>
              </a:xfrm>
              <a:prstGeom prst="rect">
                <a:avLst/>
              </a:prstGeom>
              <a:blipFill>
                <a:blip r:embed="rId2"/>
                <a:stretch>
                  <a:fillRect l="-965" t="-6494"/>
                </a:stretch>
              </a:blipFill>
            </p:spPr>
            <p:txBody>
              <a:bodyPr/>
              <a:lstStyle/>
              <a:p>
                <a:r>
                  <a:rPr lang="en-US">
                    <a:noFill/>
                  </a:rPr>
                  <a:t> </a:t>
                </a:r>
              </a:p>
            </p:txBody>
          </p:sp>
        </mc:Fallback>
      </mc:AlternateContent>
      <p:pic>
        <p:nvPicPr>
          <p:cNvPr id="3" name="Picture 2" descr="The Sorcerer's Apprentice&quot; Mickey Mouse Sericel (Walt Disney, | Lot #14192  | Heritage Auctions">
            <a:extLst>
              <a:ext uri="{FF2B5EF4-FFF2-40B4-BE49-F238E27FC236}">
                <a16:creationId xmlns:a16="http://schemas.microsoft.com/office/drawing/2014/main" id="{717339E2-30DD-0F25-B121-9AC31B7AEE6C}"/>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762634" y="3609175"/>
            <a:ext cx="1966823" cy="1812723"/>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Arrow Connector 9">
            <a:extLst>
              <a:ext uri="{FF2B5EF4-FFF2-40B4-BE49-F238E27FC236}">
                <a16:creationId xmlns:a16="http://schemas.microsoft.com/office/drawing/2014/main" id="{E1318DDC-7A89-6B7E-56CA-6167032B73D8}"/>
              </a:ext>
            </a:extLst>
          </p:cNvPr>
          <p:cNvCxnSpPr>
            <a:cxnSpLocks/>
          </p:cNvCxnSpPr>
          <p:nvPr/>
        </p:nvCxnSpPr>
        <p:spPr>
          <a:xfrm flipH="1" flipV="1">
            <a:off x="1591047" y="3274529"/>
            <a:ext cx="1042823" cy="583782"/>
          </a:xfrm>
          <a:prstGeom prst="straightConnector1">
            <a:avLst/>
          </a:prstGeom>
          <a:ln w="7620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DC1B407B-7A61-7B0D-0612-1031BC35DFB5}"/>
              </a:ext>
            </a:extLst>
          </p:cNvPr>
          <p:cNvSpPr/>
          <p:nvPr/>
        </p:nvSpPr>
        <p:spPr>
          <a:xfrm>
            <a:off x="661821" y="1959316"/>
            <a:ext cx="1058951" cy="1142701"/>
          </a:xfrm>
          <a:prstGeom prst="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690A1F6-23AB-3848-23B7-DC446C1FBA80}"/>
              </a:ext>
            </a:extLst>
          </p:cNvPr>
          <p:cNvSpPr txBox="1"/>
          <p:nvPr/>
        </p:nvSpPr>
        <p:spPr>
          <a:xfrm>
            <a:off x="782100" y="2207500"/>
            <a:ext cx="938672" cy="646331"/>
          </a:xfrm>
          <a:prstGeom prst="rect">
            <a:avLst/>
          </a:prstGeom>
          <a:noFill/>
        </p:spPr>
        <p:txBody>
          <a:bodyPr wrap="square" rtlCol="0">
            <a:spAutoFit/>
          </a:bodyPr>
          <a:lstStyle/>
          <a:p>
            <a:r>
              <a:rPr lang="en-US" dirty="0"/>
              <a:t>Graph</a:t>
            </a:r>
            <a:br>
              <a:rPr lang="en-US" dirty="0"/>
            </a:br>
            <a:r>
              <a:rPr lang="en-US" dirty="0"/>
              <a:t>oracle</a:t>
            </a:r>
          </a:p>
        </p:txBody>
      </p:sp>
      <p:sp>
        <p:nvSpPr>
          <p:cNvPr id="9" name="Rectangle 8">
            <a:extLst>
              <a:ext uri="{FF2B5EF4-FFF2-40B4-BE49-F238E27FC236}">
                <a16:creationId xmlns:a16="http://schemas.microsoft.com/office/drawing/2014/main" id="{0177BD80-CF3F-24FD-3204-4A95F98CE74B}"/>
              </a:ext>
            </a:extLst>
          </p:cNvPr>
          <p:cNvSpPr/>
          <p:nvPr/>
        </p:nvSpPr>
        <p:spPr>
          <a:xfrm>
            <a:off x="4673940" y="1852933"/>
            <a:ext cx="2556631" cy="2072944"/>
          </a:xfrm>
          <a:prstGeom prst="rect">
            <a:avLst/>
          </a:prstGeom>
          <a:pattFill prst="pct5">
            <a:fgClr>
              <a:schemeClr val="accent1"/>
            </a:fgClr>
            <a:bgClr>
              <a:schemeClr val="bg1"/>
            </a:bgClr>
          </a:patt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schemeClr>
              </a:solidFill>
            </a:endParaRP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A20BF9E0-FF80-DCA3-886B-0E8F2C1E632E}"/>
                  </a:ext>
                </a:extLst>
              </p:cNvPr>
              <p:cNvSpPr txBox="1"/>
              <p:nvPr/>
            </p:nvSpPr>
            <p:spPr>
              <a:xfrm>
                <a:off x="4673940" y="3424509"/>
                <a:ext cx="77491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ℒ</m:t>
                          </m:r>
                        </m:e>
                        <m:sub>
                          <m:r>
                            <a:rPr lang="en-US" sz="1800" b="0" i="1" smtClean="0">
                              <a:latin typeface="Cambria Math" panose="02040503050406030204" pitchFamily="18" charset="0"/>
                            </a:rPr>
                            <m:t>𝑌𝐸𝑆</m:t>
                          </m:r>
                        </m:sub>
                      </m:sSub>
                    </m:oMath>
                  </m:oMathPara>
                </a14:m>
                <a:endParaRPr lang="en-US" dirty="0"/>
              </a:p>
            </p:txBody>
          </p:sp>
        </mc:Choice>
        <mc:Fallback xmlns="">
          <p:sp>
            <p:nvSpPr>
              <p:cNvPr id="17" name="TextBox 16">
                <a:extLst>
                  <a:ext uri="{FF2B5EF4-FFF2-40B4-BE49-F238E27FC236}">
                    <a16:creationId xmlns:a16="http://schemas.microsoft.com/office/drawing/2014/main" id="{A20BF9E0-FF80-DCA3-886B-0E8F2C1E632E}"/>
                  </a:ext>
                </a:extLst>
              </p:cNvPr>
              <p:cNvSpPr txBox="1">
                <a:spLocks noRot="1" noChangeAspect="1" noMove="1" noResize="1" noEditPoints="1" noAdjustHandles="1" noChangeArrowheads="1" noChangeShapeType="1" noTextEdit="1"/>
              </p:cNvSpPr>
              <p:nvPr/>
            </p:nvSpPr>
            <p:spPr>
              <a:xfrm>
                <a:off x="4673940" y="3424509"/>
                <a:ext cx="774915" cy="369332"/>
              </a:xfrm>
              <a:prstGeom prst="rect">
                <a:avLst/>
              </a:prstGeom>
              <a:blipFill>
                <a:blip r:embed="rId5"/>
                <a:stretch>
                  <a:fillRect/>
                </a:stretch>
              </a:blipFill>
            </p:spPr>
            <p:txBody>
              <a:bodyPr/>
              <a:lstStyle/>
              <a:p>
                <a:r>
                  <a:rPr lang="en-US">
                    <a:noFill/>
                  </a:rPr>
                  <a:t> </a:t>
                </a:r>
              </a:p>
            </p:txBody>
          </p:sp>
        </mc:Fallback>
      </mc:AlternateContent>
      <p:sp>
        <p:nvSpPr>
          <p:cNvPr id="21" name="Rectangle 20">
            <a:extLst>
              <a:ext uri="{FF2B5EF4-FFF2-40B4-BE49-F238E27FC236}">
                <a16:creationId xmlns:a16="http://schemas.microsoft.com/office/drawing/2014/main" id="{41056874-1D7D-ED61-8D2A-3B0DE81A765F}"/>
              </a:ext>
            </a:extLst>
          </p:cNvPr>
          <p:cNvSpPr/>
          <p:nvPr/>
        </p:nvSpPr>
        <p:spPr>
          <a:xfrm>
            <a:off x="9092310" y="1814414"/>
            <a:ext cx="2556631" cy="2072944"/>
          </a:xfrm>
          <a:prstGeom prst="rect">
            <a:avLst/>
          </a:prstGeom>
          <a:pattFill prst="pct5">
            <a:fgClr>
              <a:schemeClr val="accent1"/>
            </a:fgClr>
            <a:bgClr>
              <a:schemeClr val="bg1"/>
            </a:bgClr>
          </a:patt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schemeClr>
              </a:solidFill>
            </a:endParaRP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13BA304D-2A45-A9EC-00B9-F8315E66931B}"/>
                  </a:ext>
                </a:extLst>
              </p:cNvPr>
              <p:cNvSpPr txBox="1"/>
              <p:nvPr/>
            </p:nvSpPr>
            <p:spPr>
              <a:xfrm>
                <a:off x="9092310" y="3385990"/>
                <a:ext cx="77491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ℒ</m:t>
                          </m:r>
                        </m:e>
                        <m:sub>
                          <m:r>
                            <a:rPr lang="en-US" sz="1800" b="0" i="1" smtClean="0">
                              <a:latin typeface="Cambria Math" panose="02040503050406030204" pitchFamily="18" charset="0"/>
                            </a:rPr>
                            <m:t>𝑁𝑂</m:t>
                          </m:r>
                        </m:sub>
                      </m:sSub>
                    </m:oMath>
                  </m:oMathPara>
                </a14:m>
                <a:endParaRPr lang="en-US" dirty="0"/>
              </a:p>
            </p:txBody>
          </p:sp>
        </mc:Choice>
        <mc:Fallback xmlns="">
          <p:sp>
            <p:nvSpPr>
              <p:cNvPr id="22" name="TextBox 21">
                <a:extLst>
                  <a:ext uri="{FF2B5EF4-FFF2-40B4-BE49-F238E27FC236}">
                    <a16:creationId xmlns:a16="http://schemas.microsoft.com/office/drawing/2014/main" id="{13BA304D-2A45-A9EC-00B9-F8315E66931B}"/>
                  </a:ext>
                </a:extLst>
              </p:cNvPr>
              <p:cNvSpPr txBox="1">
                <a:spLocks noRot="1" noChangeAspect="1" noMove="1" noResize="1" noEditPoints="1" noAdjustHandles="1" noChangeArrowheads="1" noChangeShapeType="1" noTextEdit="1"/>
              </p:cNvSpPr>
              <p:nvPr/>
            </p:nvSpPr>
            <p:spPr>
              <a:xfrm>
                <a:off x="9092310" y="3385990"/>
                <a:ext cx="774915" cy="369332"/>
              </a:xfrm>
              <a:prstGeom prst="rect">
                <a:avLst/>
              </a:prstGeom>
              <a:blipFill>
                <a:blip r:embed="rId6"/>
                <a:stretch>
                  <a:fillRect/>
                </a:stretch>
              </a:blipFill>
            </p:spPr>
            <p:txBody>
              <a:bodyPr/>
              <a:lstStyle/>
              <a:p>
                <a:r>
                  <a:rPr lang="en-US">
                    <a:noFill/>
                  </a:rPr>
                  <a:t> </a:t>
                </a:r>
              </a:p>
            </p:txBody>
          </p:sp>
        </mc:Fallback>
      </mc:AlternateContent>
      <p:sp>
        <p:nvSpPr>
          <p:cNvPr id="23" name="TextBox 22">
            <a:extLst>
              <a:ext uri="{FF2B5EF4-FFF2-40B4-BE49-F238E27FC236}">
                <a16:creationId xmlns:a16="http://schemas.microsoft.com/office/drawing/2014/main" id="{CE2E73B0-6F72-3F9D-34AC-A9A6CAD3A093}"/>
              </a:ext>
            </a:extLst>
          </p:cNvPr>
          <p:cNvSpPr txBox="1"/>
          <p:nvPr/>
        </p:nvSpPr>
        <p:spPr>
          <a:xfrm>
            <a:off x="7870236" y="2681580"/>
            <a:ext cx="774915" cy="461665"/>
          </a:xfrm>
          <a:prstGeom prst="rect">
            <a:avLst/>
          </a:prstGeom>
          <a:noFill/>
        </p:spPr>
        <p:txBody>
          <a:bodyPr wrap="square" rtlCol="0">
            <a:spAutoFit/>
          </a:bodyPr>
          <a:lstStyle/>
          <a:p>
            <a:r>
              <a:rPr lang="en-US" sz="2400" b="1" dirty="0"/>
              <a:t>vs</a:t>
            </a:r>
            <a:endParaRPr lang="en-US" sz="2400" dirty="0"/>
          </a:p>
        </p:txBody>
      </p:sp>
      <p:sp>
        <p:nvSpPr>
          <p:cNvPr id="2" name="Cloud 1">
            <a:extLst>
              <a:ext uri="{FF2B5EF4-FFF2-40B4-BE49-F238E27FC236}">
                <a16:creationId xmlns:a16="http://schemas.microsoft.com/office/drawing/2014/main" id="{72F6EE89-DDAB-E29A-B7B5-C7D6DA03D4ED}"/>
              </a:ext>
            </a:extLst>
          </p:cNvPr>
          <p:cNvSpPr/>
          <p:nvPr/>
        </p:nvSpPr>
        <p:spPr>
          <a:xfrm>
            <a:off x="5638764" y="2207500"/>
            <a:ext cx="1023293" cy="1067029"/>
          </a:xfrm>
          <a:prstGeom prst="cloud">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82670ED-A446-82AE-ABA6-AB275A927225}"/>
                  </a:ext>
                </a:extLst>
              </p:cNvPr>
              <p:cNvSpPr txBox="1"/>
              <p:nvPr/>
            </p:nvSpPr>
            <p:spPr>
              <a:xfrm>
                <a:off x="5783942" y="2529749"/>
                <a:ext cx="77491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b="0" i="1" smtClean="0">
                          <a:solidFill>
                            <a:schemeClr val="bg1"/>
                          </a:solidFill>
                          <a:latin typeface="Cambria Math" panose="02040503050406030204" pitchFamily="18" charset="0"/>
                        </a:rPr>
                        <m:t>ℛ</m:t>
                      </m:r>
                    </m:oMath>
                  </m:oMathPara>
                </a14:m>
                <a:endParaRPr lang="en-US" dirty="0">
                  <a:solidFill>
                    <a:schemeClr val="bg1"/>
                  </a:solidFill>
                </a:endParaRPr>
              </a:p>
            </p:txBody>
          </p:sp>
        </mc:Choice>
        <mc:Fallback xmlns="">
          <p:sp>
            <p:nvSpPr>
              <p:cNvPr id="4" name="TextBox 3">
                <a:extLst>
                  <a:ext uri="{FF2B5EF4-FFF2-40B4-BE49-F238E27FC236}">
                    <a16:creationId xmlns:a16="http://schemas.microsoft.com/office/drawing/2014/main" id="{C82670ED-A446-82AE-ABA6-AB275A927225}"/>
                  </a:ext>
                </a:extLst>
              </p:cNvPr>
              <p:cNvSpPr txBox="1">
                <a:spLocks noRot="1" noChangeAspect="1" noMove="1" noResize="1" noEditPoints="1" noAdjustHandles="1" noChangeArrowheads="1" noChangeShapeType="1" noTextEdit="1"/>
              </p:cNvSpPr>
              <p:nvPr/>
            </p:nvSpPr>
            <p:spPr>
              <a:xfrm>
                <a:off x="5783942" y="2529749"/>
                <a:ext cx="774915"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47F906F-6F41-934A-30C4-B67B8D6F0F83}"/>
                  </a:ext>
                </a:extLst>
              </p:cNvPr>
              <p:cNvSpPr txBox="1"/>
              <p:nvPr/>
            </p:nvSpPr>
            <p:spPr>
              <a:xfrm>
                <a:off x="1978505" y="5333105"/>
                <a:ext cx="2958974" cy="707886"/>
              </a:xfrm>
              <a:prstGeom prst="rect">
                <a:avLst/>
              </a:prstGeom>
              <a:noFill/>
            </p:spPr>
            <p:txBody>
              <a:bodyPr wrap="square">
                <a:spAutoFit/>
              </a:bodyPr>
              <a:lstStyle/>
              <a:p>
                <a:r>
                  <a:rPr lang="en-US" sz="2000" b="0" dirty="0"/>
                  <a:t>Verifier with </a:t>
                </a:r>
                <a:br>
                  <a:rPr lang="en-US" sz="2000" b="0" dirty="0"/>
                </a:br>
                <a:r>
                  <a:rPr lang="en-US" sz="2000" b="0" dirty="0"/>
                  <a:t>hardcoded string </a:t>
                </a:r>
                <a14:m>
                  <m:oMath xmlns:m="http://schemas.openxmlformats.org/officeDocument/2006/math">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𝑤</m:t>
                        </m:r>
                      </m:e>
                      <m:sup>
                        <m:r>
                          <a:rPr lang="en-US" sz="2000" b="0" i="1" smtClean="0">
                            <a:latin typeface="Cambria Math" panose="02040503050406030204" pitchFamily="18" charset="0"/>
                          </a:rPr>
                          <m:t>∗</m:t>
                        </m:r>
                      </m:sup>
                    </m:sSup>
                  </m:oMath>
                </a14:m>
                <a:endParaRPr lang="en-US" sz="2000" dirty="0"/>
              </a:p>
            </p:txBody>
          </p:sp>
        </mc:Choice>
        <mc:Fallback xmlns="">
          <p:sp>
            <p:nvSpPr>
              <p:cNvPr id="5" name="TextBox 4">
                <a:extLst>
                  <a:ext uri="{FF2B5EF4-FFF2-40B4-BE49-F238E27FC236}">
                    <a16:creationId xmlns:a16="http://schemas.microsoft.com/office/drawing/2014/main" id="{747F906F-6F41-934A-30C4-B67B8D6F0F83}"/>
                  </a:ext>
                </a:extLst>
              </p:cNvPr>
              <p:cNvSpPr txBox="1">
                <a:spLocks noRot="1" noChangeAspect="1" noMove="1" noResize="1" noEditPoints="1" noAdjustHandles="1" noChangeArrowheads="1" noChangeShapeType="1" noTextEdit="1"/>
              </p:cNvSpPr>
              <p:nvPr/>
            </p:nvSpPr>
            <p:spPr>
              <a:xfrm>
                <a:off x="1978505" y="5333105"/>
                <a:ext cx="2958974" cy="707886"/>
              </a:xfrm>
              <a:prstGeom prst="rect">
                <a:avLst/>
              </a:prstGeom>
              <a:blipFill>
                <a:blip r:embed="rId8"/>
                <a:stretch>
                  <a:fillRect l="-2575" t="-5357" b="-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3730E84-7CCB-CA44-B48B-04DFF04BA558}"/>
                  </a:ext>
                </a:extLst>
              </p:cNvPr>
              <p:cNvSpPr txBox="1"/>
              <p:nvPr/>
            </p:nvSpPr>
            <p:spPr>
              <a:xfrm>
                <a:off x="4673940" y="4576680"/>
                <a:ext cx="7269244" cy="461665"/>
              </a:xfrm>
              <a:prstGeom prst="rect">
                <a:avLst/>
              </a:prstGeom>
              <a:noFill/>
            </p:spPr>
            <p:txBody>
              <a:bodyPr wrap="square" rtlCol="0">
                <a:spAutoFit/>
              </a:bodyPr>
              <a:lstStyle/>
              <a:p>
                <a:r>
                  <a:rPr lang="en-US" sz="2400" dirty="0"/>
                  <a:t>[</a:t>
                </a:r>
                <a:r>
                  <a:rPr lang="en-US" sz="2400" dirty="0" err="1"/>
                  <a:t>Ambainis</a:t>
                </a:r>
                <a:r>
                  <a:rPr lang="en-US" sz="2400" dirty="0"/>
                  <a:t>, Childs, Liu ‘06]:  impossible when </a:t>
                </a:r>
                <a14:m>
                  <m:oMath xmlns:m="http://schemas.openxmlformats.org/officeDocument/2006/math">
                    <m:r>
                      <a:rPr lang="en-US" sz="2400" i="1" smtClean="0">
                        <a:latin typeface="Cambria Math" panose="02040503050406030204" pitchFamily="18" charset="0"/>
                      </a:rPr>
                      <m:t>ℛ</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ℒ</m:t>
                        </m:r>
                      </m:e>
                      <m:sub>
                        <m:r>
                          <a:rPr lang="en-US" sz="2400" b="0" i="1" smtClean="0">
                            <a:latin typeface="Cambria Math" panose="02040503050406030204" pitchFamily="18" charset="0"/>
                          </a:rPr>
                          <m:t>𝑌𝐸𝑆</m:t>
                        </m:r>
                      </m:sub>
                    </m:sSub>
                  </m:oMath>
                </a14:m>
                <a:endParaRPr lang="en-US" sz="2400" dirty="0"/>
              </a:p>
            </p:txBody>
          </p:sp>
        </mc:Choice>
        <mc:Fallback xmlns="">
          <p:sp>
            <p:nvSpPr>
              <p:cNvPr id="7" name="TextBox 6">
                <a:extLst>
                  <a:ext uri="{FF2B5EF4-FFF2-40B4-BE49-F238E27FC236}">
                    <a16:creationId xmlns:a16="http://schemas.microsoft.com/office/drawing/2014/main" id="{D3730E84-7CCB-CA44-B48B-04DFF04BA558}"/>
                  </a:ext>
                </a:extLst>
              </p:cNvPr>
              <p:cNvSpPr txBox="1">
                <a:spLocks noRot="1" noChangeAspect="1" noMove="1" noResize="1" noEditPoints="1" noAdjustHandles="1" noChangeArrowheads="1" noChangeShapeType="1" noTextEdit="1"/>
              </p:cNvSpPr>
              <p:nvPr/>
            </p:nvSpPr>
            <p:spPr>
              <a:xfrm>
                <a:off x="4673940" y="4576680"/>
                <a:ext cx="7269244" cy="461665"/>
              </a:xfrm>
              <a:prstGeom prst="rect">
                <a:avLst/>
              </a:prstGeom>
              <a:blipFill>
                <a:blip r:embed="rId9"/>
                <a:stretch>
                  <a:fillRect l="-1396" t="-10811" b="-297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F2729D2-5E69-A32B-8E35-9873BC3A2F43}"/>
                  </a:ext>
                </a:extLst>
              </p:cNvPr>
              <p:cNvSpPr txBox="1"/>
              <p:nvPr/>
            </p:nvSpPr>
            <p:spPr>
              <a:xfrm>
                <a:off x="4673940" y="5234308"/>
                <a:ext cx="7269244" cy="832216"/>
              </a:xfrm>
              <a:prstGeom prst="rect">
                <a:avLst/>
              </a:prstGeom>
              <a:noFill/>
            </p:spPr>
            <p:txBody>
              <a:bodyPr wrap="square" rtlCol="0">
                <a:spAutoFit/>
              </a:bodyPr>
              <a:lstStyle/>
              <a:p>
                <a:r>
                  <a:rPr lang="en-US" sz="2400" dirty="0"/>
                  <a:t>What about when </a:t>
                </a:r>
                <a14:m>
                  <m:oMath xmlns:m="http://schemas.openxmlformats.org/officeDocument/2006/math">
                    <m:r>
                      <a:rPr lang="en-US" sz="2400" i="1" smtClean="0">
                        <a:latin typeface="Cambria Math" panose="02040503050406030204" pitchFamily="18" charset="0"/>
                      </a:rPr>
                      <m:t>ℛ</m:t>
                    </m:r>
                  </m:oMath>
                </a14:m>
                <a:r>
                  <a:rPr lang="en-US" sz="2400" dirty="0"/>
                  <a:t> is an arbitrary </a:t>
                </a:r>
                <a14:m>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2</m:t>
                        </m:r>
                      </m:e>
                      <m:sup>
                        <m:r>
                          <a:rPr lang="en-US" sz="2400" b="0" i="1" smtClean="0">
                            <a:latin typeface="Cambria Math" panose="02040503050406030204" pitchFamily="18" charset="0"/>
                          </a:rPr>
                          <m:t>−</m:t>
                        </m:r>
                        <m:r>
                          <a:rPr lang="en-US" sz="2400" b="0" i="1" smtClean="0">
                            <a:latin typeface="Cambria Math" panose="02040503050406030204" pitchFamily="18" charset="0"/>
                          </a:rPr>
                          <m:t>𝑄</m:t>
                        </m:r>
                      </m:sup>
                    </m:sSup>
                  </m:oMath>
                </a14:m>
                <a:r>
                  <a:rPr lang="en-US" sz="2400" dirty="0"/>
                  <a:t> fraction of</a:t>
                </a:r>
                <a:br>
                  <a:rPr lang="en-US" sz="2400" dirty="0"/>
                </a:br>
                <a:r>
                  <a:rPr lang="en-US" sz="2400" dirty="0"/>
                  <a:t>YES instances?</a:t>
                </a:r>
              </a:p>
            </p:txBody>
          </p:sp>
        </mc:Choice>
        <mc:Fallback xmlns="">
          <p:sp>
            <p:nvSpPr>
              <p:cNvPr id="8" name="TextBox 7">
                <a:extLst>
                  <a:ext uri="{FF2B5EF4-FFF2-40B4-BE49-F238E27FC236}">
                    <a16:creationId xmlns:a16="http://schemas.microsoft.com/office/drawing/2014/main" id="{EF2729D2-5E69-A32B-8E35-9873BC3A2F43}"/>
                  </a:ext>
                </a:extLst>
              </p:cNvPr>
              <p:cNvSpPr txBox="1">
                <a:spLocks noRot="1" noChangeAspect="1" noMove="1" noResize="1" noEditPoints="1" noAdjustHandles="1" noChangeArrowheads="1" noChangeShapeType="1" noTextEdit="1"/>
              </p:cNvSpPr>
              <p:nvPr/>
            </p:nvSpPr>
            <p:spPr>
              <a:xfrm>
                <a:off x="4673940" y="5234308"/>
                <a:ext cx="7269244" cy="832216"/>
              </a:xfrm>
              <a:prstGeom prst="rect">
                <a:avLst/>
              </a:prstGeom>
              <a:blipFill>
                <a:blip r:embed="rId10"/>
                <a:stretch>
                  <a:fillRect l="-1396" t="-6061" b="-16667"/>
                </a:stretch>
              </a:blipFill>
            </p:spPr>
            <p:txBody>
              <a:bodyPr/>
              <a:lstStyle/>
              <a:p>
                <a:r>
                  <a:rPr lang="en-US">
                    <a:noFill/>
                  </a:rPr>
                  <a:t> </a:t>
                </a:r>
              </a:p>
            </p:txBody>
          </p:sp>
        </mc:Fallback>
      </mc:AlternateContent>
    </p:spTree>
    <p:extLst>
      <p:ext uri="{BB962C8B-B14F-4D97-AF65-F5344CB8AC3E}">
        <p14:creationId xmlns:p14="http://schemas.microsoft.com/office/powerpoint/2010/main" val="2230745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8C16B6-1647-6B56-BD38-86AB09DDCFCA}"/>
              </a:ext>
            </a:extLst>
          </p:cNvPr>
          <p:cNvSpPr>
            <a:spLocks noGrp="1"/>
          </p:cNvSpPr>
          <p:nvPr>
            <p:ph type="title"/>
          </p:nvPr>
        </p:nvSpPr>
        <p:spPr/>
        <p:txBody>
          <a:bodyPr/>
          <a:lstStyle/>
          <a:p>
            <a:r>
              <a:rPr lang="en-US" dirty="0"/>
              <a:t>From graphs to permutations</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84E3934B-2A94-D5D0-C90C-D0A76B270D1A}"/>
                  </a:ext>
                </a:extLst>
              </p:cNvPr>
              <p:cNvSpPr>
                <a:spLocks noGrp="1"/>
              </p:cNvSpPr>
              <p:nvPr>
                <p:ph idx="1"/>
              </p:nvPr>
            </p:nvSpPr>
            <p:spPr/>
            <p:txBody>
              <a:bodyPr>
                <a:normAutofit/>
              </a:bodyPr>
              <a:lstStyle/>
              <a:p>
                <a:pPr marL="0" indent="0">
                  <a:buNone/>
                </a:pPr>
                <a:r>
                  <a:rPr lang="en-US" sz="2400" dirty="0"/>
                  <a:t>We can view YES graphs </a:t>
                </a:r>
                <a14:m>
                  <m:oMath xmlns:m="http://schemas.openxmlformats.org/officeDocument/2006/math">
                    <m:r>
                      <a:rPr lang="en-US" sz="2400" b="0" i="1" smtClean="0">
                        <a:latin typeface="Cambria Math" panose="02040503050406030204" pitchFamily="18" charset="0"/>
                      </a:rPr>
                      <m:t>𝐹</m:t>
                    </m:r>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𝑅</m:t>
                        </m:r>
                      </m:e>
                    </m:d>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𝑁</m:t>
                        </m:r>
                      </m:e>
                    </m:d>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𝑁</m:t>
                        </m:r>
                      </m:e>
                    </m:d>
                    <m:r>
                      <a:rPr lang="en-US" sz="2400" i="1">
                        <a:latin typeface="Cambria Math" panose="02040503050406030204" pitchFamily="18" charset="0"/>
                      </a:rPr>
                      <m:t> </m:t>
                    </m:r>
                  </m:oMath>
                </a14:m>
                <a:r>
                  <a:rPr lang="en-US" sz="2400" dirty="0"/>
                  <a:t>in </a:t>
                </a:r>
                <a:r>
                  <a:rPr lang="en-US" sz="2400" dirty="0">
                    <a:solidFill>
                      <a:srgbClr val="FFC000"/>
                    </a:solidFill>
                    <a:latin typeface="American Typewriter" panose="02090604020004020304" pitchFamily="18" charset="77"/>
                  </a:rPr>
                  <a:t>Components</a:t>
                </a:r>
                <a:r>
                  <a:rPr lang="en-US" sz="2400" dirty="0"/>
                  <a:t> problem as functions of </a:t>
                </a:r>
                <a:r>
                  <a:rPr lang="en-US" sz="2400" dirty="0">
                    <a:solidFill>
                      <a:srgbClr val="FFFF00"/>
                    </a:solidFill>
                  </a:rPr>
                  <a:t>“raw permutations”</a:t>
                </a:r>
                <a:r>
                  <a:rPr lang="en-US" sz="2400" dirty="0"/>
                  <a:t> </a:t>
                </a:r>
                <a14:m>
                  <m:oMath xmlns:m="http://schemas.openxmlformats.org/officeDocument/2006/math">
                    <m:r>
                      <a:rPr lang="en-US" sz="2400" b="0" i="1" smtClean="0">
                        <a:latin typeface="Cambria Math" panose="02040503050406030204" pitchFamily="18" charset="0"/>
                      </a:rPr>
                      <m:t>𝑋</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𝑌</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𝑌</m:t>
                        </m:r>
                      </m:e>
                      <m:sub>
                        <m:r>
                          <a:rPr lang="en-US" sz="2400" b="0" i="1" smtClean="0">
                            <a:latin typeface="Cambria Math" panose="02040503050406030204" pitchFamily="18" charset="0"/>
                          </a:rPr>
                          <m:t>𝑅</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𝑍</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𝑍</m:t>
                        </m:r>
                      </m:e>
                      <m:sub>
                        <m:r>
                          <a:rPr lang="en-US" sz="2400" b="0" i="1" smtClean="0">
                            <a:latin typeface="Cambria Math" panose="02040503050406030204" pitchFamily="18" charset="0"/>
                          </a:rPr>
                          <m:t>𝑅</m:t>
                        </m:r>
                      </m:sub>
                    </m:sSub>
                  </m:oMath>
                </a14:m>
                <a:endParaRPr lang="en-US" sz="2400" dirty="0"/>
              </a:p>
            </p:txBody>
          </p:sp>
        </mc:Choice>
        <mc:Fallback xmlns="">
          <p:sp>
            <p:nvSpPr>
              <p:cNvPr id="5" name="Content Placeholder 4">
                <a:extLst>
                  <a:ext uri="{FF2B5EF4-FFF2-40B4-BE49-F238E27FC236}">
                    <a16:creationId xmlns:a16="http://schemas.microsoft.com/office/drawing/2014/main" id="{84E3934B-2A94-D5D0-C90C-D0A76B270D1A}"/>
                  </a:ext>
                </a:extLst>
              </p:cNvPr>
              <p:cNvSpPr>
                <a:spLocks noGrp="1" noRot="1" noChangeAspect="1" noMove="1" noResize="1" noEditPoints="1" noAdjustHandles="1" noChangeArrowheads="1" noChangeShapeType="1" noTextEdit="1"/>
              </p:cNvSpPr>
              <p:nvPr>
                <p:ph idx="1"/>
              </p:nvPr>
            </p:nvSpPr>
            <p:spPr>
              <a:blipFill>
                <a:blip r:embed="rId2"/>
                <a:stretch>
                  <a:fillRect l="-965" t="-20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457E50C2-39DF-3DD9-6507-1E5B1EB9D45D}"/>
                  </a:ext>
                </a:extLst>
              </p:cNvPr>
              <p:cNvGraphicFramePr>
                <a:graphicFrameLocks noGrp="1"/>
              </p:cNvGraphicFramePr>
              <p:nvPr>
                <p:extLst>
                  <p:ext uri="{D42A27DB-BD31-4B8C-83A1-F6EECF244321}">
                    <p14:modId xmlns:p14="http://schemas.microsoft.com/office/powerpoint/2010/main" val="116442637"/>
                  </p:ext>
                </p:extLst>
              </p:nvPr>
            </p:nvGraphicFramePr>
            <p:xfrm>
              <a:off x="1112520" y="3011233"/>
              <a:ext cx="1612392" cy="2560320"/>
            </p:xfrm>
            <a:graphic>
              <a:graphicData uri="http://schemas.openxmlformats.org/drawingml/2006/table">
                <a:tbl>
                  <a:tblPr firstRow="1" bandRow="1">
                    <a:tableStyleId>{5C22544A-7EE6-4342-B048-85BDC9FD1C3A}</a:tableStyleId>
                  </a:tblPr>
                  <a:tblGrid>
                    <a:gridCol w="1612392">
                      <a:extLst>
                        <a:ext uri="{9D8B030D-6E8A-4147-A177-3AD203B41FA5}">
                          <a16:colId xmlns:a16="http://schemas.microsoft.com/office/drawing/2014/main" val="655295173"/>
                        </a:ext>
                      </a:extLst>
                    </a:gridCol>
                  </a:tblGrid>
                  <a:tr h="292608">
                    <a:tc>
                      <a:txBody>
                        <a:bodyPr/>
                        <a:lstStyle/>
                        <a:p>
                          <a:pPr algn="ct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𝑿</m:t>
                                </m:r>
                              </m:oMath>
                            </m:oMathPara>
                          </a14:m>
                          <a:endParaRPr lang="en-US" dirty="0"/>
                        </a:p>
                      </a:txBody>
                      <a:tcPr/>
                    </a:tc>
                    <a:extLst>
                      <a:ext uri="{0D108BD9-81ED-4DB2-BD59-A6C34878D82A}">
                        <a16:rowId xmlns:a16="http://schemas.microsoft.com/office/drawing/2014/main" val="1513908645"/>
                      </a:ext>
                    </a:extLst>
                  </a:tr>
                  <a:tr h="0">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(1)</m:t>
                                </m:r>
                              </m:oMath>
                            </m:oMathPara>
                          </a14:m>
                          <a:endParaRPr lang="en-US" dirty="0"/>
                        </a:p>
                      </a:txBody>
                      <a:tcPr/>
                    </a:tc>
                    <a:extLst>
                      <a:ext uri="{0D108BD9-81ED-4DB2-BD59-A6C34878D82A}">
                        <a16:rowId xmlns:a16="http://schemas.microsoft.com/office/drawing/2014/main" val="1931423"/>
                      </a:ext>
                    </a:extLst>
                  </a:tr>
                  <a:tr h="3383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m:oMathPara>
                          </a14:m>
                          <a:endParaRPr kumimoji="0" lang="en-US" sz="1800" b="0" i="0" u="none" strike="noStrike" kern="1200" cap="none" spc="0" normalizeH="0" baseline="0" noProof="0" dirty="0">
                            <a:ln>
                              <a:noFill/>
                            </a:ln>
                            <a:solidFill>
                              <a:prstClr val="black"/>
                            </a:solidFill>
                            <a:effectLst/>
                            <a:uLnTx/>
                            <a:uFillTx/>
                            <a:latin typeface="Franklin Gothic Book" panose="020B0503020102020204"/>
                            <a:ea typeface="+mn-ea"/>
                            <a:cs typeface="+mn-cs"/>
                          </a:endParaRPr>
                        </a:p>
                      </a:txBody>
                      <a:tcPr/>
                    </a:tc>
                    <a:extLst>
                      <a:ext uri="{0D108BD9-81ED-4DB2-BD59-A6C34878D82A}">
                        <a16:rowId xmlns:a16="http://schemas.microsoft.com/office/drawing/2014/main" val="4076026918"/>
                      </a:ext>
                    </a:extLst>
                  </a:tr>
                  <a:tr h="320040">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𝑋</m:t>
                                </m:r>
                                <m:d>
                                  <m:dPr>
                                    <m:ctrlPr>
                                      <a:rPr lang="en-US" b="0" i="1" smtClean="0">
                                        <a:latin typeface="Cambria Math" panose="02040503050406030204" pitchFamily="18" charset="0"/>
                                      </a:rPr>
                                    </m:ctrlPr>
                                  </m:dPr>
                                  <m:e>
                                    <m:r>
                                      <a:rPr lang="en-US" b="0" i="1" smtClean="0">
                                        <a:latin typeface="Cambria Math" panose="02040503050406030204" pitchFamily="18" charset="0"/>
                                      </a:rPr>
                                      <m:t>𝑁</m:t>
                                    </m:r>
                                    <m:r>
                                      <a:rPr lang="en-US" b="0" i="1" smtClean="0">
                                        <a:latin typeface="Cambria Math" panose="02040503050406030204" pitchFamily="18" charset="0"/>
                                      </a:rPr>
                                      <m:t>/2</m:t>
                                    </m:r>
                                  </m:e>
                                </m:d>
                              </m:oMath>
                            </m:oMathPara>
                          </a14:m>
                          <a:endParaRPr lang="en-US" dirty="0"/>
                        </a:p>
                      </a:txBody>
                      <a:tcPr/>
                    </a:tc>
                    <a:extLst>
                      <a:ext uri="{0D108BD9-81ED-4DB2-BD59-A6C34878D82A}">
                        <a16:rowId xmlns:a16="http://schemas.microsoft.com/office/drawing/2014/main" val="2469050588"/>
                      </a:ext>
                    </a:extLst>
                  </a:tr>
                  <a:tr h="338328">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𝑋</m:t>
                                </m:r>
                                <m:d>
                                  <m:dPr>
                                    <m:ctrlPr>
                                      <a:rPr lang="en-US" b="0" i="1" smtClean="0">
                                        <a:latin typeface="Cambria Math" panose="02040503050406030204" pitchFamily="18" charset="0"/>
                                      </a:rPr>
                                    </m:ctrlPr>
                                  </m:dPr>
                                  <m:e>
                                    <m:r>
                                      <a:rPr lang="en-US" b="0" i="1" smtClean="0">
                                        <a:latin typeface="Cambria Math" panose="02040503050406030204" pitchFamily="18" charset="0"/>
                                      </a:rPr>
                                      <m:t>𝑁</m:t>
                                    </m:r>
                                    <m:r>
                                      <a:rPr lang="en-US" b="0" i="1" smtClean="0">
                                        <a:latin typeface="Cambria Math" panose="02040503050406030204" pitchFamily="18" charset="0"/>
                                      </a:rPr>
                                      <m:t>/2+1</m:t>
                                    </m:r>
                                  </m:e>
                                </m:d>
                              </m:oMath>
                            </m:oMathPara>
                          </a14:m>
                          <a:endParaRPr lang="en-US" dirty="0"/>
                        </a:p>
                      </a:txBody>
                      <a:tcPr/>
                    </a:tc>
                    <a:extLst>
                      <a:ext uri="{0D108BD9-81ED-4DB2-BD59-A6C34878D82A}">
                        <a16:rowId xmlns:a16="http://schemas.microsoft.com/office/drawing/2014/main" val="1242954223"/>
                      </a:ext>
                    </a:extLst>
                  </a:tr>
                  <a:tr h="3477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m:oMathPara>
                          </a14:m>
                          <a:endParaRPr kumimoji="0" lang="en-US" sz="1800" b="0" i="0" u="none" strike="noStrike" kern="1200" cap="none" spc="0" normalizeH="0" baseline="0" noProof="0" dirty="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243522766"/>
                      </a:ext>
                    </a:extLst>
                  </a:tr>
                  <a:tr h="35661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𝑁</m:t>
                                </m:r>
                                <m:r>
                                  <a:rPr lang="en-US" b="0" i="1" smtClean="0">
                                    <a:latin typeface="Cambria Math" panose="02040503050406030204" pitchFamily="18" charset="0"/>
                                  </a:rPr>
                                  <m:t>)</m:t>
                                </m:r>
                              </m:oMath>
                            </m:oMathPara>
                          </a14:m>
                          <a:endParaRPr lang="en-US" dirty="0"/>
                        </a:p>
                      </a:txBody>
                      <a:tcPr/>
                    </a:tc>
                    <a:extLst>
                      <a:ext uri="{0D108BD9-81ED-4DB2-BD59-A6C34878D82A}">
                        <a16:rowId xmlns:a16="http://schemas.microsoft.com/office/drawing/2014/main" val="4114561525"/>
                      </a:ext>
                    </a:extLst>
                  </a:tr>
                </a:tbl>
              </a:graphicData>
            </a:graphic>
          </p:graphicFrame>
        </mc:Choice>
        <mc:Fallback xmlns="">
          <p:graphicFrame>
            <p:nvGraphicFramePr>
              <p:cNvPr id="6" name="Table 5">
                <a:extLst>
                  <a:ext uri="{FF2B5EF4-FFF2-40B4-BE49-F238E27FC236}">
                    <a16:creationId xmlns:a16="http://schemas.microsoft.com/office/drawing/2014/main" id="{457E50C2-39DF-3DD9-6507-1E5B1EB9D45D}"/>
                  </a:ext>
                </a:extLst>
              </p:cNvPr>
              <p:cNvGraphicFramePr>
                <a:graphicFrameLocks noGrp="1"/>
              </p:cNvGraphicFramePr>
              <p:nvPr>
                <p:extLst>
                  <p:ext uri="{D42A27DB-BD31-4B8C-83A1-F6EECF244321}">
                    <p14:modId xmlns:p14="http://schemas.microsoft.com/office/powerpoint/2010/main" val="116442637"/>
                  </p:ext>
                </p:extLst>
              </p:nvPr>
            </p:nvGraphicFramePr>
            <p:xfrm>
              <a:off x="1112520" y="3011233"/>
              <a:ext cx="1612392" cy="2560320"/>
            </p:xfrm>
            <a:graphic>
              <a:graphicData uri="http://schemas.openxmlformats.org/drawingml/2006/table">
                <a:tbl>
                  <a:tblPr firstRow="1" bandRow="1">
                    <a:tableStyleId>{5C22544A-7EE6-4342-B048-85BDC9FD1C3A}</a:tableStyleId>
                  </a:tblPr>
                  <a:tblGrid>
                    <a:gridCol w="1612392">
                      <a:extLst>
                        <a:ext uri="{9D8B030D-6E8A-4147-A177-3AD203B41FA5}">
                          <a16:colId xmlns:a16="http://schemas.microsoft.com/office/drawing/2014/main" val="655295173"/>
                        </a:ext>
                      </a:extLst>
                    </a:gridCol>
                  </a:tblGrid>
                  <a:tr h="365760">
                    <a:tc>
                      <a:txBody>
                        <a:bodyPr/>
                        <a:lstStyle/>
                        <a:p>
                          <a:endParaRPr lang="en-US"/>
                        </a:p>
                      </a:txBody>
                      <a:tcPr>
                        <a:blipFill>
                          <a:blip r:embed="rId3"/>
                          <a:stretch>
                            <a:fillRect l="-781" t="-3448" r="-1563" b="-613793"/>
                          </a:stretch>
                        </a:blipFill>
                      </a:tcPr>
                    </a:tc>
                    <a:extLst>
                      <a:ext uri="{0D108BD9-81ED-4DB2-BD59-A6C34878D82A}">
                        <a16:rowId xmlns:a16="http://schemas.microsoft.com/office/drawing/2014/main" val="1513908645"/>
                      </a:ext>
                    </a:extLst>
                  </a:tr>
                  <a:tr h="365760">
                    <a:tc>
                      <a:txBody>
                        <a:bodyPr/>
                        <a:lstStyle/>
                        <a:p>
                          <a:endParaRPr lang="en-US"/>
                        </a:p>
                      </a:txBody>
                      <a:tcPr>
                        <a:blipFill>
                          <a:blip r:embed="rId3"/>
                          <a:stretch>
                            <a:fillRect l="-781" t="-103448" r="-1563" b="-513793"/>
                          </a:stretch>
                        </a:blipFill>
                      </a:tcPr>
                    </a:tc>
                    <a:extLst>
                      <a:ext uri="{0D108BD9-81ED-4DB2-BD59-A6C34878D82A}">
                        <a16:rowId xmlns:a16="http://schemas.microsoft.com/office/drawing/2014/main" val="1931423"/>
                      </a:ext>
                    </a:extLst>
                  </a:tr>
                  <a:tr h="365760">
                    <a:tc>
                      <a:txBody>
                        <a:bodyPr/>
                        <a:lstStyle/>
                        <a:p>
                          <a:endParaRPr lang="en-US"/>
                        </a:p>
                      </a:txBody>
                      <a:tcPr>
                        <a:blipFill>
                          <a:blip r:embed="rId3"/>
                          <a:stretch>
                            <a:fillRect l="-781" t="-203448" r="-1563" b="-413793"/>
                          </a:stretch>
                        </a:blipFill>
                      </a:tcPr>
                    </a:tc>
                    <a:extLst>
                      <a:ext uri="{0D108BD9-81ED-4DB2-BD59-A6C34878D82A}">
                        <a16:rowId xmlns:a16="http://schemas.microsoft.com/office/drawing/2014/main" val="4076026918"/>
                      </a:ext>
                    </a:extLst>
                  </a:tr>
                  <a:tr h="365760">
                    <a:tc>
                      <a:txBody>
                        <a:bodyPr/>
                        <a:lstStyle/>
                        <a:p>
                          <a:endParaRPr lang="en-US"/>
                        </a:p>
                      </a:txBody>
                      <a:tcPr>
                        <a:blipFill>
                          <a:blip r:embed="rId3"/>
                          <a:stretch>
                            <a:fillRect l="-781" t="-314286" r="-1563" b="-328571"/>
                          </a:stretch>
                        </a:blipFill>
                      </a:tcPr>
                    </a:tc>
                    <a:extLst>
                      <a:ext uri="{0D108BD9-81ED-4DB2-BD59-A6C34878D82A}">
                        <a16:rowId xmlns:a16="http://schemas.microsoft.com/office/drawing/2014/main" val="2469050588"/>
                      </a:ext>
                    </a:extLst>
                  </a:tr>
                  <a:tr h="365760">
                    <a:tc>
                      <a:txBody>
                        <a:bodyPr/>
                        <a:lstStyle/>
                        <a:p>
                          <a:endParaRPr lang="en-US"/>
                        </a:p>
                      </a:txBody>
                      <a:tcPr>
                        <a:blipFill>
                          <a:blip r:embed="rId3"/>
                          <a:stretch>
                            <a:fillRect l="-781" t="-400000" r="-1563" b="-217241"/>
                          </a:stretch>
                        </a:blipFill>
                      </a:tcPr>
                    </a:tc>
                    <a:extLst>
                      <a:ext uri="{0D108BD9-81ED-4DB2-BD59-A6C34878D82A}">
                        <a16:rowId xmlns:a16="http://schemas.microsoft.com/office/drawing/2014/main" val="1242954223"/>
                      </a:ext>
                    </a:extLst>
                  </a:tr>
                  <a:tr h="365760">
                    <a:tc>
                      <a:txBody>
                        <a:bodyPr/>
                        <a:lstStyle/>
                        <a:p>
                          <a:endParaRPr lang="en-US"/>
                        </a:p>
                      </a:txBody>
                      <a:tcPr>
                        <a:blipFill>
                          <a:blip r:embed="rId3"/>
                          <a:stretch>
                            <a:fillRect l="-781" t="-500000" r="-1563" b="-117241"/>
                          </a:stretch>
                        </a:blipFill>
                      </a:tcPr>
                    </a:tc>
                    <a:extLst>
                      <a:ext uri="{0D108BD9-81ED-4DB2-BD59-A6C34878D82A}">
                        <a16:rowId xmlns:a16="http://schemas.microsoft.com/office/drawing/2014/main" val="243522766"/>
                      </a:ext>
                    </a:extLst>
                  </a:tr>
                  <a:tr h="365760">
                    <a:tc>
                      <a:txBody>
                        <a:bodyPr/>
                        <a:lstStyle/>
                        <a:p>
                          <a:endParaRPr lang="en-US"/>
                        </a:p>
                      </a:txBody>
                      <a:tcPr>
                        <a:blipFill>
                          <a:blip r:embed="rId3"/>
                          <a:stretch>
                            <a:fillRect l="-781" t="-600000" r="-1563" b="-17241"/>
                          </a:stretch>
                        </a:blipFill>
                      </a:tcPr>
                    </a:tc>
                    <a:extLst>
                      <a:ext uri="{0D108BD9-81ED-4DB2-BD59-A6C34878D82A}">
                        <a16:rowId xmlns:a16="http://schemas.microsoft.com/office/drawing/2014/main" val="4114561525"/>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4" name="Table 13">
                <a:extLst>
                  <a:ext uri="{FF2B5EF4-FFF2-40B4-BE49-F238E27FC236}">
                    <a16:creationId xmlns:a16="http://schemas.microsoft.com/office/drawing/2014/main" id="{7D13B430-2539-1896-2188-74D213579C02}"/>
                  </a:ext>
                </a:extLst>
              </p:cNvPr>
              <p:cNvGraphicFramePr>
                <a:graphicFrameLocks noGrp="1"/>
              </p:cNvGraphicFramePr>
              <p:nvPr>
                <p:extLst>
                  <p:ext uri="{D42A27DB-BD31-4B8C-83A1-F6EECF244321}">
                    <p14:modId xmlns:p14="http://schemas.microsoft.com/office/powerpoint/2010/main" val="2600799574"/>
                  </p:ext>
                </p:extLst>
              </p:nvPr>
            </p:nvGraphicFramePr>
            <p:xfrm>
              <a:off x="3104388" y="3472936"/>
              <a:ext cx="1272540" cy="1463040"/>
            </p:xfrm>
            <a:graphic>
              <a:graphicData uri="http://schemas.openxmlformats.org/drawingml/2006/table">
                <a:tbl>
                  <a:tblPr firstRow="1" bandRow="1">
                    <a:tableStyleId>{21E4AEA4-8DFA-4A89-87EB-49C32662AFE0}</a:tableStyleId>
                  </a:tblPr>
                  <a:tblGrid>
                    <a:gridCol w="1272540">
                      <a:extLst>
                        <a:ext uri="{9D8B030D-6E8A-4147-A177-3AD203B41FA5}">
                          <a16:colId xmlns:a16="http://schemas.microsoft.com/office/drawing/2014/main" val="655295173"/>
                        </a:ext>
                      </a:extLst>
                    </a:gridCol>
                  </a:tblGrid>
                  <a:tr h="292608">
                    <a:tc>
                      <a:txBody>
                        <a:bodyPr/>
                        <a:lstStyle/>
                        <a:p>
                          <a:pPr algn="ct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smtClean="0">
                                        <a:latin typeface="Cambria Math" panose="02040503050406030204" pitchFamily="18" charset="0"/>
                                      </a:rPr>
                                      <m:t>𝒀</m:t>
                                    </m:r>
                                  </m:e>
                                  <m:sub>
                                    <m:r>
                                      <a:rPr lang="en-US" b="1" smtClean="0">
                                        <a:latin typeface="Cambria Math" panose="02040503050406030204" pitchFamily="18" charset="0"/>
                                      </a:rPr>
                                      <m:t>𝟏</m:t>
                                    </m:r>
                                  </m:sub>
                                </m:sSub>
                              </m:oMath>
                            </m:oMathPara>
                          </a14:m>
                          <a:endParaRPr lang="en-US" dirty="0"/>
                        </a:p>
                      </a:txBody>
                      <a:tcPr/>
                    </a:tc>
                    <a:extLst>
                      <a:ext uri="{0D108BD9-81ED-4DB2-BD59-A6C34878D82A}">
                        <a16:rowId xmlns:a16="http://schemas.microsoft.com/office/drawing/2014/main" val="1513908645"/>
                      </a:ext>
                    </a:extLst>
                  </a:tr>
                  <a:tr h="0">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smtClean="0">
                                        <a:latin typeface="Cambria Math" panose="02040503050406030204" pitchFamily="18" charset="0"/>
                                      </a:rPr>
                                      <m:t>𝑌</m:t>
                                    </m:r>
                                  </m:e>
                                  <m:sub>
                                    <m:r>
                                      <a:rPr lang="en-US" b="0" smtClean="0">
                                        <a:latin typeface="Cambria Math" panose="02040503050406030204" pitchFamily="18" charset="0"/>
                                      </a:rPr>
                                      <m:t>1</m:t>
                                    </m:r>
                                  </m:sub>
                                </m:sSub>
                                <m:d>
                                  <m:dPr>
                                    <m:ctrlPr>
                                      <a:rPr lang="en-US" b="0" i="1" smtClean="0">
                                        <a:latin typeface="Cambria Math" panose="02040503050406030204" pitchFamily="18" charset="0"/>
                                      </a:rPr>
                                    </m:ctrlPr>
                                  </m:dPr>
                                  <m:e>
                                    <m:r>
                                      <a:rPr lang="en-US" b="0" smtClean="0">
                                        <a:latin typeface="Cambria Math" panose="02040503050406030204" pitchFamily="18" charset="0"/>
                                      </a:rPr>
                                      <m:t>1</m:t>
                                    </m:r>
                                  </m:e>
                                </m:d>
                              </m:oMath>
                            </m:oMathPara>
                          </a14:m>
                          <a:endParaRPr lang="en-US" dirty="0"/>
                        </a:p>
                      </a:txBody>
                      <a:tcPr/>
                    </a:tc>
                    <a:extLst>
                      <a:ext uri="{0D108BD9-81ED-4DB2-BD59-A6C34878D82A}">
                        <a16:rowId xmlns:a16="http://schemas.microsoft.com/office/drawing/2014/main" val="1931423"/>
                      </a:ext>
                    </a:extLst>
                  </a:tr>
                  <a:tr h="3383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u="none" strike="noStrike" kern="1200" cap="none" spc="0" normalizeH="0" baseline="0" noProof="0" smtClean="0">
                                    <a:ln>
                                      <a:noFill/>
                                    </a:ln>
                                    <a:solidFill>
                                      <a:prstClr val="black"/>
                                    </a:solidFill>
                                    <a:effectLst/>
                                    <a:uLnTx/>
                                    <a:uFillTx/>
                                    <a:latin typeface="Cambria Math" panose="02040503050406030204" pitchFamily="18" charset="0"/>
                                  </a:rPr>
                                  <m:t>⋮</m:t>
                                </m:r>
                              </m:oMath>
                            </m:oMathPara>
                          </a14:m>
                          <a:endParaRPr kumimoji="0" lang="en-US" sz="1800" b="0" i="0" u="none" strike="noStrike" kern="1200" cap="none" spc="0" normalizeH="0" baseline="0" noProof="0" dirty="0">
                            <a:ln>
                              <a:noFill/>
                            </a:ln>
                            <a:solidFill>
                              <a:prstClr val="black"/>
                            </a:solidFill>
                            <a:effectLst/>
                            <a:uLnTx/>
                            <a:uFillTx/>
                            <a:latin typeface="Franklin Gothic Book" panose="020B0503020102020204"/>
                            <a:ea typeface="+mn-ea"/>
                            <a:cs typeface="+mn-cs"/>
                          </a:endParaRPr>
                        </a:p>
                      </a:txBody>
                      <a:tcPr/>
                    </a:tc>
                    <a:extLst>
                      <a:ext uri="{0D108BD9-81ED-4DB2-BD59-A6C34878D82A}">
                        <a16:rowId xmlns:a16="http://schemas.microsoft.com/office/drawing/2014/main" val="4076026918"/>
                      </a:ext>
                    </a:extLst>
                  </a:tr>
                  <a:tr h="320040">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smtClean="0">
                                        <a:latin typeface="Cambria Math" panose="02040503050406030204" pitchFamily="18" charset="0"/>
                                      </a:rPr>
                                      <m:t>𝑌</m:t>
                                    </m:r>
                                  </m:e>
                                  <m:sub>
                                    <m:r>
                                      <a:rPr lang="en-US" b="0" smtClean="0">
                                        <a:latin typeface="Cambria Math" panose="02040503050406030204" pitchFamily="18" charset="0"/>
                                      </a:rPr>
                                      <m:t>1</m:t>
                                    </m:r>
                                  </m:sub>
                                </m:sSub>
                                <m:d>
                                  <m:dPr>
                                    <m:ctrlPr>
                                      <a:rPr lang="en-US" b="0" i="1" smtClean="0">
                                        <a:latin typeface="Cambria Math" panose="02040503050406030204" pitchFamily="18" charset="0"/>
                                      </a:rPr>
                                    </m:ctrlPr>
                                  </m:dPr>
                                  <m:e>
                                    <m:r>
                                      <a:rPr lang="en-US" b="0" smtClean="0">
                                        <a:latin typeface="Cambria Math" panose="02040503050406030204" pitchFamily="18" charset="0"/>
                                      </a:rPr>
                                      <m:t>𝑁</m:t>
                                    </m:r>
                                    <m:r>
                                      <a:rPr lang="en-US" b="0" smtClean="0">
                                        <a:latin typeface="Cambria Math" panose="02040503050406030204" pitchFamily="18" charset="0"/>
                                      </a:rPr>
                                      <m:t>/2</m:t>
                                    </m:r>
                                  </m:e>
                                </m:d>
                              </m:oMath>
                            </m:oMathPara>
                          </a14:m>
                          <a:endParaRPr lang="en-US" dirty="0"/>
                        </a:p>
                      </a:txBody>
                      <a:tcPr/>
                    </a:tc>
                    <a:extLst>
                      <a:ext uri="{0D108BD9-81ED-4DB2-BD59-A6C34878D82A}">
                        <a16:rowId xmlns:a16="http://schemas.microsoft.com/office/drawing/2014/main" val="2469050588"/>
                      </a:ext>
                    </a:extLst>
                  </a:tr>
                </a:tbl>
              </a:graphicData>
            </a:graphic>
          </p:graphicFrame>
        </mc:Choice>
        <mc:Fallback xmlns="">
          <p:graphicFrame>
            <p:nvGraphicFramePr>
              <p:cNvPr id="14" name="Table 13">
                <a:extLst>
                  <a:ext uri="{FF2B5EF4-FFF2-40B4-BE49-F238E27FC236}">
                    <a16:creationId xmlns:a16="http://schemas.microsoft.com/office/drawing/2014/main" id="{7D13B430-2539-1896-2188-74D213579C02}"/>
                  </a:ext>
                </a:extLst>
              </p:cNvPr>
              <p:cNvGraphicFramePr>
                <a:graphicFrameLocks noGrp="1"/>
              </p:cNvGraphicFramePr>
              <p:nvPr>
                <p:extLst>
                  <p:ext uri="{D42A27DB-BD31-4B8C-83A1-F6EECF244321}">
                    <p14:modId xmlns:p14="http://schemas.microsoft.com/office/powerpoint/2010/main" val="2600799574"/>
                  </p:ext>
                </p:extLst>
              </p:nvPr>
            </p:nvGraphicFramePr>
            <p:xfrm>
              <a:off x="3104388" y="3472936"/>
              <a:ext cx="1272540" cy="1463040"/>
            </p:xfrm>
            <a:graphic>
              <a:graphicData uri="http://schemas.openxmlformats.org/drawingml/2006/table">
                <a:tbl>
                  <a:tblPr firstRow="1" bandRow="1">
                    <a:tableStyleId>{21E4AEA4-8DFA-4A89-87EB-49C32662AFE0}</a:tableStyleId>
                  </a:tblPr>
                  <a:tblGrid>
                    <a:gridCol w="1272540">
                      <a:extLst>
                        <a:ext uri="{9D8B030D-6E8A-4147-A177-3AD203B41FA5}">
                          <a16:colId xmlns:a16="http://schemas.microsoft.com/office/drawing/2014/main" val="655295173"/>
                        </a:ext>
                      </a:extLst>
                    </a:gridCol>
                  </a:tblGrid>
                  <a:tr h="365760">
                    <a:tc>
                      <a:txBody>
                        <a:bodyPr/>
                        <a:lstStyle/>
                        <a:p>
                          <a:endParaRPr lang="en-US"/>
                        </a:p>
                      </a:txBody>
                      <a:tcPr>
                        <a:blipFill>
                          <a:blip r:embed="rId4"/>
                          <a:stretch>
                            <a:fillRect l="-990" t="-3448" r="-2970" b="-317241"/>
                          </a:stretch>
                        </a:blipFill>
                      </a:tcPr>
                    </a:tc>
                    <a:extLst>
                      <a:ext uri="{0D108BD9-81ED-4DB2-BD59-A6C34878D82A}">
                        <a16:rowId xmlns:a16="http://schemas.microsoft.com/office/drawing/2014/main" val="1513908645"/>
                      </a:ext>
                    </a:extLst>
                  </a:tr>
                  <a:tr h="365760">
                    <a:tc>
                      <a:txBody>
                        <a:bodyPr/>
                        <a:lstStyle/>
                        <a:p>
                          <a:endParaRPr lang="en-US"/>
                        </a:p>
                      </a:txBody>
                      <a:tcPr>
                        <a:blipFill>
                          <a:blip r:embed="rId4"/>
                          <a:stretch>
                            <a:fillRect l="-990" t="-103448" r="-2970" b="-217241"/>
                          </a:stretch>
                        </a:blipFill>
                      </a:tcPr>
                    </a:tc>
                    <a:extLst>
                      <a:ext uri="{0D108BD9-81ED-4DB2-BD59-A6C34878D82A}">
                        <a16:rowId xmlns:a16="http://schemas.microsoft.com/office/drawing/2014/main" val="1931423"/>
                      </a:ext>
                    </a:extLst>
                  </a:tr>
                  <a:tr h="365760">
                    <a:tc>
                      <a:txBody>
                        <a:bodyPr/>
                        <a:lstStyle/>
                        <a:p>
                          <a:endParaRPr lang="en-US"/>
                        </a:p>
                      </a:txBody>
                      <a:tcPr>
                        <a:blipFill>
                          <a:blip r:embed="rId4"/>
                          <a:stretch>
                            <a:fillRect l="-990" t="-203448" r="-2970" b="-117241"/>
                          </a:stretch>
                        </a:blipFill>
                      </a:tcPr>
                    </a:tc>
                    <a:extLst>
                      <a:ext uri="{0D108BD9-81ED-4DB2-BD59-A6C34878D82A}">
                        <a16:rowId xmlns:a16="http://schemas.microsoft.com/office/drawing/2014/main" val="4076026918"/>
                      </a:ext>
                    </a:extLst>
                  </a:tr>
                  <a:tr h="365760">
                    <a:tc>
                      <a:txBody>
                        <a:bodyPr/>
                        <a:lstStyle/>
                        <a:p>
                          <a:endParaRPr lang="en-US"/>
                        </a:p>
                      </a:txBody>
                      <a:tcPr>
                        <a:blipFill>
                          <a:blip r:embed="rId4"/>
                          <a:stretch>
                            <a:fillRect l="-990" t="-303448" r="-2970" b="-17241"/>
                          </a:stretch>
                        </a:blipFill>
                      </a:tcPr>
                    </a:tc>
                    <a:extLst>
                      <a:ext uri="{0D108BD9-81ED-4DB2-BD59-A6C34878D82A}">
                        <a16:rowId xmlns:a16="http://schemas.microsoft.com/office/drawing/2014/main" val="2469050588"/>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5" name="Table 14">
                <a:extLst>
                  <a:ext uri="{FF2B5EF4-FFF2-40B4-BE49-F238E27FC236}">
                    <a16:creationId xmlns:a16="http://schemas.microsoft.com/office/drawing/2014/main" id="{1E3C5F4C-8E66-8361-7830-63FA77F1211C}"/>
                  </a:ext>
                </a:extLst>
              </p:cNvPr>
              <p:cNvGraphicFramePr>
                <a:graphicFrameLocks noGrp="1"/>
              </p:cNvGraphicFramePr>
              <p:nvPr>
                <p:extLst>
                  <p:ext uri="{D42A27DB-BD31-4B8C-83A1-F6EECF244321}">
                    <p14:modId xmlns:p14="http://schemas.microsoft.com/office/powerpoint/2010/main" val="2548939518"/>
                  </p:ext>
                </p:extLst>
              </p:nvPr>
            </p:nvGraphicFramePr>
            <p:xfrm>
              <a:off x="5504688" y="3472936"/>
              <a:ext cx="1272540" cy="1463040"/>
            </p:xfrm>
            <a:graphic>
              <a:graphicData uri="http://schemas.openxmlformats.org/drawingml/2006/table">
                <a:tbl>
                  <a:tblPr firstRow="1" bandRow="1">
                    <a:tableStyleId>{21E4AEA4-8DFA-4A89-87EB-49C32662AFE0}</a:tableStyleId>
                  </a:tblPr>
                  <a:tblGrid>
                    <a:gridCol w="1272540">
                      <a:extLst>
                        <a:ext uri="{9D8B030D-6E8A-4147-A177-3AD203B41FA5}">
                          <a16:colId xmlns:a16="http://schemas.microsoft.com/office/drawing/2014/main" val="655295173"/>
                        </a:ext>
                      </a:extLst>
                    </a:gridCol>
                  </a:tblGrid>
                  <a:tr h="292608">
                    <a:tc>
                      <a:txBody>
                        <a:bodyPr/>
                        <a:lstStyle/>
                        <a:p>
                          <a:pPr algn="ct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smtClean="0">
                                        <a:latin typeface="Cambria Math" panose="02040503050406030204" pitchFamily="18" charset="0"/>
                                      </a:rPr>
                                      <m:t>𝒀</m:t>
                                    </m:r>
                                  </m:e>
                                  <m:sub>
                                    <m:r>
                                      <a:rPr lang="en-US" b="1" smtClean="0">
                                        <a:latin typeface="Cambria Math" panose="02040503050406030204" pitchFamily="18" charset="0"/>
                                      </a:rPr>
                                      <m:t>𝑹</m:t>
                                    </m:r>
                                  </m:sub>
                                </m:sSub>
                              </m:oMath>
                            </m:oMathPara>
                          </a14:m>
                          <a:endParaRPr lang="en-US" dirty="0"/>
                        </a:p>
                      </a:txBody>
                      <a:tcPr/>
                    </a:tc>
                    <a:extLst>
                      <a:ext uri="{0D108BD9-81ED-4DB2-BD59-A6C34878D82A}">
                        <a16:rowId xmlns:a16="http://schemas.microsoft.com/office/drawing/2014/main" val="1513908645"/>
                      </a:ext>
                    </a:extLst>
                  </a:tr>
                  <a:tr h="0">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smtClean="0">
                                        <a:latin typeface="Cambria Math" panose="02040503050406030204" pitchFamily="18" charset="0"/>
                                      </a:rPr>
                                      <m:t>𝑌</m:t>
                                    </m:r>
                                  </m:e>
                                  <m:sub>
                                    <m:r>
                                      <a:rPr lang="en-US" b="0" smtClean="0">
                                        <a:latin typeface="Cambria Math" panose="02040503050406030204" pitchFamily="18" charset="0"/>
                                      </a:rPr>
                                      <m:t>𝑅</m:t>
                                    </m:r>
                                  </m:sub>
                                </m:sSub>
                                <m:d>
                                  <m:dPr>
                                    <m:ctrlPr>
                                      <a:rPr lang="en-US" b="0" i="1" smtClean="0">
                                        <a:latin typeface="Cambria Math" panose="02040503050406030204" pitchFamily="18" charset="0"/>
                                      </a:rPr>
                                    </m:ctrlPr>
                                  </m:dPr>
                                  <m:e>
                                    <m:r>
                                      <a:rPr lang="en-US" b="0" smtClean="0">
                                        <a:latin typeface="Cambria Math" panose="02040503050406030204" pitchFamily="18" charset="0"/>
                                      </a:rPr>
                                      <m:t>1</m:t>
                                    </m:r>
                                  </m:e>
                                </m:d>
                              </m:oMath>
                            </m:oMathPara>
                          </a14:m>
                          <a:endParaRPr lang="en-US" dirty="0"/>
                        </a:p>
                      </a:txBody>
                      <a:tcPr/>
                    </a:tc>
                    <a:extLst>
                      <a:ext uri="{0D108BD9-81ED-4DB2-BD59-A6C34878D82A}">
                        <a16:rowId xmlns:a16="http://schemas.microsoft.com/office/drawing/2014/main" val="1931423"/>
                      </a:ext>
                    </a:extLst>
                  </a:tr>
                  <a:tr h="3383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u="none" strike="noStrike" kern="1200" cap="none" spc="0" normalizeH="0" baseline="0" noProof="0" smtClean="0">
                                    <a:ln>
                                      <a:noFill/>
                                    </a:ln>
                                    <a:solidFill>
                                      <a:prstClr val="black"/>
                                    </a:solidFill>
                                    <a:effectLst/>
                                    <a:uLnTx/>
                                    <a:uFillTx/>
                                    <a:latin typeface="Cambria Math" panose="02040503050406030204" pitchFamily="18" charset="0"/>
                                  </a:rPr>
                                  <m:t>⋮</m:t>
                                </m:r>
                              </m:oMath>
                            </m:oMathPara>
                          </a14:m>
                          <a:endParaRPr kumimoji="0" lang="en-US" sz="1800" b="0" i="0" u="none" strike="noStrike" kern="1200" cap="none" spc="0" normalizeH="0" baseline="0" noProof="0" dirty="0">
                            <a:ln>
                              <a:noFill/>
                            </a:ln>
                            <a:solidFill>
                              <a:prstClr val="black"/>
                            </a:solidFill>
                            <a:effectLst/>
                            <a:uLnTx/>
                            <a:uFillTx/>
                            <a:latin typeface="Franklin Gothic Book" panose="020B0503020102020204"/>
                            <a:ea typeface="+mn-ea"/>
                            <a:cs typeface="+mn-cs"/>
                          </a:endParaRPr>
                        </a:p>
                      </a:txBody>
                      <a:tcPr/>
                    </a:tc>
                    <a:extLst>
                      <a:ext uri="{0D108BD9-81ED-4DB2-BD59-A6C34878D82A}">
                        <a16:rowId xmlns:a16="http://schemas.microsoft.com/office/drawing/2014/main" val="4076026918"/>
                      </a:ext>
                    </a:extLst>
                  </a:tr>
                  <a:tr h="320040">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smtClean="0">
                                        <a:latin typeface="Cambria Math" panose="02040503050406030204" pitchFamily="18" charset="0"/>
                                      </a:rPr>
                                      <m:t>𝑌</m:t>
                                    </m:r>
                                  </m:e>
                                  <m:sub>
                                    <m:r>
                                      <a:rPr lang="en-US" b="0" smtClean="0">
                                        <a:latin typeface="Cambria Math" panose="02040503050406030204" pitchFamily="18" charset="0"/>
                                      </a:rPr>
                                      <m:t>𝑅</m:t>
                                    </m:r>
                                  </m:sub>
                                </m:sSub>
                                <m:d>
                                  <m:dPr>
                                    <m:ctrlPr>
                                      <a:rPr lang="en-US" b="0" i="1" smtClean="0">
                                        <a:latin typeface="Cambria Math" panose="02040503050406030204" pitchFamily="18" charset="0"/>
                                      </a:rPr>
                                    </m:ctrlPr>
                                  </m:dPr>
                                  <m:e>
                                    <m:r>
                                      <a:rPr lang="en-US" b="0" smtClean="0">
                                        <a:latin typeface="Cambria Math" panose="02040503050406030204" pitchFamily="18" charset="0"/>
                                      </a:rPr>
                                      <m:t>𝑁</m:t>
                                    </m:r>
                                    <m:r>
                                      <a:rPr lang="en-US" b="0" smtClean="0">
                                        <a:latin typeface="Cambria Math" panose="02040503050406030204" pitchFamily="18" charset="0"/>
                                      </a:rPr>
                                      <m:t>/2</m:t>
                                    </m:r>
                                  </m:e>
                                </m:d>
                              </m:oMath>
                            </m:oMathPara>
                          </a14:m>
                          <a:endParaRPr lang="en-US" dirty="0"/>
                        </a:p>
                      </a:txBody>
                      <a:tcPr/>
                    </a:tc>
                    <a:extLst>
                      <a:ext uri="{0D108BD9-81ED-4DB2-BD59-A6C34878D82A}">
                        <a16:rowId xmlns:a16="http://schemas.microsoft.com/office/drawing/2014/main" val="2469050588"/>
                      </a:ext>
                    </a:extLst>
                  </a:tr>
                </a:tbl>
              </a:graphicData>
            </a:graphic>
          </p:graphicFrame>
        </mc:Choice>
        <mc:Fallback xmlns="">
          <p:graphicFrame>
            <p:nvGraphicFramePr>
              <p:cNvPr id="15" name="Table 14">
                <a:extLst>
                  <a:ext uri="{FF2B5EF4-FFF2-40B4-BE49-F238E27FC236}">
                    <a16:creationId xmlns:a16="http://schemas.microsoft.com/office/drawing/2014/main" id="{1E3C5F4C-8E66-8361-7830-63FA77F1211C}"/>
                  </a:ext>
                </a:extLst>
              </p:cNvPr>
              <p:cNvGraphicFramePr>
                <a:graphicFrameLocks noGrp="1"/>
              </p:cNvGraphicFramePr>
              <p:nvPr>
                <p:extLst>
                  <p:ext uri="{D42A27DB-BD31-4B8C-83A1-F6EECF244321}">
                    <p14:modId xmlns:p14="http://schemas.microsoft.com/office/powerpoint/2010/main" val="2548939518"/>
                  </p:ext>
                </p:extLst>
              </p:nvPr>
            </p:nvGraphicFramePr>
            <p:xfrm>
              <a:off x="5504688" y="3472936"/>
              <a:ext cx="1272540" cy="1463040"/>
            </p:xfrm>
            <a:graphic>
              <a:graphicData uri="http://schemas.openxmlformats.org/drawingml/2006/table">
                <a:tbl>
                  <a:tblPr firstRow="1" bandRow="1">
                    <a:tableStyleId>{21E4AEA4-8DFA-4A89-87EB-49C32662AFE0}</a:tableStyleId>
                  </a:tblPr>
                  <a:tblGrid>
                    <a:gridCol w="1272540">
                      <a:extLst>
                        <a:ext uri="{9D8B030D-6E8A-4147-A177-3AD203B41FA5}">
                          <a16:colId xmlns:a16="http://schemas.microsoft.com/office/drawing/2014/main" val="655295173"/>
                        </a:ext>
                      </a:extLst>
                    </a:gridCol>
                  </a:tblGrid>
                  <a:tr h="365760">
                    <a:tc>
                      <a:txBody>
                        <a:bodyPr/>
                        <a:lstStyle/>
                        <a:p>
                          <a:endParaRPr lang="en-US"/>
                        </a:p>
                      </a:txBody>
                      <a:tcPr>
                        <a:blipFill>
                          <a:blip r:embed="rId5"/>
                          <a:stretch>
                            <a:fillRect l="-990" t="-3448" r="-1980" b="-317241"/>
                          </a:stretch>
                        </a:blipFill>
                      </a:tcPr>
                    </a:tc>
                    <a:extLst>
                      <a:ext uri="{0D108BD9-81ED-4DB2-BD59-A6C34878D82A}">
                        <a16:rowId xmlns:a16="http://schemas.microsoft.com/office/drawing/2014/main" val="1513908645"/>
                      </a:ext>
                    </a:extLst>
                  </a:tr>
                  <a:tr h="365760">
                    <a:tc>
                      <a:txBody>
                        <a:bodyPr/>
                        <a:lstStyle/>
                        <a:p>
                          <a:endParaRPr lang="en-US"/>
                        </a:p>
                      </a:txBody>
                      <a:tcPr>
                        <a:blipFill>
                          <a:blip r:embed="rId5"/>
                          <a:stretch>
                            <a:fillRect l="-990" t="-103448" r="-1980" b="-217241"/>
                          </a:stretch>
                        </a:blipFill>
                      </a:tcPr>
                    </a:tc>
                    <a:extLst>
                      <a:ext uri="{0D108BD9-81ED-4DB2-BD59-A6C34878D82A}">
                        <a16:rowId xmlns:a16="http://schemas.microsoft.com/office/drawing/2014/main" val="1931423"/>
                      </a:ext>
                    </a:extLst>
                  </a:tr>
                  <a:tr h="365760">
                    <a:tc>
                      <a:txBody>
                        <a:bodyPr/>
                        <a:lstStyle/>
                        <a:p>
                          <a:endParaRPr lang="en-US"/>
                        </a:p>
                      </a:txBody>
                      <a:tcPr>
                        <a:blipFill>
                          <a:blip r:embed="rId5"/>
                          <a:stretch>
                            <a:fillRect l="-990" t="-203448" r="-1980" b="-117241"/>
                          </a:stretch>
                        </a:blipFill>
                      </a:tcPr>
                    </a:tc>
                    <a:extLst>
                      <a:ext uri="{0D108BD9-81ED-4DB2-BD59-A6C34878D82A}">
                        <a16:rowId xmlns:a16="http://schemas.microsoft.com/office/drawing/2014/main" val="4076026918"/>
                      </a:ext>
                    </a:extLst>
                  </a:tr>
                  <a:tr h="365760">
                    <a:tc>
                      <a:txBody>
                        <a:bodyPr/>
                        <a:lstStyle/>
                        <a:p>
                          <a:endParaRPr lang="en-US"/>
                        </a:p>
                      </a:txBody>
                      <a:tcPr>
                        <a:blipFill>
                          <a:blip r:embed="rId5"/>
                          <a:stretch>
                            <a:fillRect l="-990" t="-303448" r="-1980" b="-17241"/>
                          </a:stretch>
                        </a:blipFill>
                      </a:tcPr>
                    </a:tc>
                    <a:extLst>
                      <a:ext uri="{0D108BD9-81ED-4DB2-BD59-A6C34878D82A}">
                        <a16:rowId xmlns:a16="http://schemas.microsoft.com/office/drawing/2014/main" val="2469050588"/>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6" name="Table 15">
                <a:extLst>
                  <a:ext uri="{FF2B5EF4-FFF2-40B4-BE49-F238E27FC236}">
                    <a16:creationId xmlns:a16="http://schemas.microsoft.com/office/drawing/2014/main" id="{6834116E-052F-5E21-C251-A340F056A82E}"/>
                  </a:ext>
                </a:extLst>
              </p:cNvPr>
              <p:cNvGraphicFramePr>
                <a:graphicFrameLocks noGrp="1"/>
              </p:cNvGraphicFramePr>
              <p:nvPr>
                <p:extLst>
                  <p:ext uri="{D42A27DB-BD31-4B8C-83A1-F6EECF244321}">
                    <p14:modId xmlns:p14="http://schemas.microsoft.com/office/powerpoint/2010/main" val="3081358318"/>
                  </p:ext>
                </p:extLst>
              </p:nvPr>
            </p:nvGraphicFramePr>
            <p:xfrm>
              <a:off x="7331964" y="3472936"/>
              <a:ext cx="1272540" cy="1463040"/>
            </p:xfrm>
            <a:graphic>
              <a:graphicData uri="http://schemas.openxmlformats.org/drawingml/2006/table">
                <a:tbl>
                  <a:tblPr firstRow="1" bandRow="1">
                    <a:tableStyleId>{93296810-A885-4BE3-A3E7-6D5BEEA58F35}</a:tableStyleId>
                  </a:tblPr>
                  <a:tblGrid>
                    <a:gridCol w="1272540">
                      <a:extLst>
                        <a:ext uri="{9D8B030D-6E8A-4147-A177-3AD203B41FA5}">
                          <a16:colId xmlns:a16="http://schemas.microsoft.com/office/drawing/2014/main" val="655295173"/>
                        </a:ext>
                      </a:extLst>
                    </a:gridCol>
                  </a:tblGrid>
                  <a:tr h="292608">
                    <a:tc>
                      <a:txBody>
                        <a:bodyPr/>
                        <a:lstStyle/>
                        <a:p>
                          <a:pPr algn="ct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smtClean="0">
                                        <a:latin typeface="Cambria Math" panose="02040503050406030204" pitchFamily="18" charset="0"/>
                                      </a:rPr>
                                      <m:t>𝒁</m:t>
                                    </m:r>
                                  </m:e>
                                  <m:sub>
                                    <m:r>
                                      <a:rPr lang="en-US" b="1" smtClean="0">
                                        <a:latin typeface="Cambria Math" panose="02040503050406030204" pitchFamily="18" charset="0"/>
                                      </a:rPr>
                                      <m:t>𝟏</m:t>
                                    </m:r>
                                  </m:sub>
                                </m:sSub>
                              </m:oMath>
                            </m:oMathPara>
                          </a14:m>
                          <a:endParaRPr lang="en-US" dirty="0"/>
                        </a:p>
                      </a:txBody>
                      <a:tcPr/>
                    </a:tc>
                    <a:extLst>
                      <a:ext uri="{0D108BD9-81ED-4DB2-BD59-A6C34878D82A}">
                        <a16:rowId xmlns:a16="http://schemas.microsoft.com/office/drawing/2014/main" val="1513908645"/>
                      </a:ext>
                    </a:extLst>
                  </a:tr>
                  <a:tr h="0">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smtClean="0">
                                        <a:latin typeface="Cambria Math" panose="02040503050406030204" pitchFamily="18" charset="0"/>
                                      </a:rPr>
                                      <m:t>𝑍</m:t>
                                    </m:r>
                                  </m:e>
                                  <m:sub>
                                    <m:r>
                                      <a:rPr lang="en-US" b="0" smtClean="0">
                                        <a:latin typeface="Cambria Math" panose="02040503050406030204" pitchFamily="18" charset="0"/>
                                      </a:rPr>
                                      <m:t>1</m:t>
                                    </m:r>
                                  </m:sub>
                                </m:sSub>
                                <m:d>
                                  <m:dPr>
                                    <m:ctrlPr>
                                      <a:rPr lang="en-US" b="0" i="1" smtClean="0">
                                        <a:latin typeface="Cambria Math" panose="02040503050406030204" pitchFamily="18" charset="0"/>
                                      </a:rPr>
                                    </m:ctrlPr>
                                  </m:dPr>
                                  <m:e>
                                    <m:r>
                                      <a:rPr lang="en-US" b="0" smtClean="0">
                                        <a:latin typeface="Cambria Math" panose="02040503050406030204" pitchFamily="18" charset="0"/>
                                      </a:rPr>
                                      <m:t>1</m:t>
                                    </m:r>
                                  </m:e>
                                </m:d>
                              </m:oMath>
                            </m:oMathPara>
                          </a14:m>
                          <a:endParaRPr lang="en-US" dirty="0"/>
                        </a:p>
                      </a:txBody>
                      <a:tcPr/>
                    </a:tc>
                    <a:extLst>
                      <a:ext uri="{0D108BD9-81ED-4DB2-BD59-A6C34878D82A}">
                        <a16:rowId xmlns:a16="http://schemas.microsoft.com/office/drawing/2014/main" val="1931423"/>
                      </a:ext>
                    </a:extLst>
                  </a:tr>
                  <a:tr h="3383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u="none" strike="noStrike" kern="1200" cap="none" spc="0" normalizeH="0" baseline="0" noProof="0" smtClean="0">
                                    <a:ln>
                                      <a:noFill/>
                                    </a:ln>
                                    <a:solidFill>
                                      <a:prstClr val="black"/>
                                    </a:solidFill>
                                    <a:effectLst/>
                                    <a:uLnTx/>
                                    <a:uFillTx/>
                                    <a:latin typeface="Cambria Math" panose="02040503050406030204" pitchFamily="18" charset="0"/>
                                  </a:rPr>
                                  <m:t>⋮</m:t>
                                </m:r>
                              </m:oMath>
                            </m:oMathPara>
                          </a14:m>
                          <a:endParaRPr kumimoji="0" lang="en-US" sz="1800" b="0" i="0" u="none" strike="noStrike" kern="1200" cap="none" spc="0" normalizeH="0" baseline="0" noProof="0" dirty="0">
                            <a:ln>
                              <a:noFill/>
                            </a:ln>
                            <a:solidFill>
                              <a:prstClr val="black"/>
                            </a:solidFill>
                            <a:effectLst/>
                            <a:uLnTx/>
                            <a:uFillTx/>
                            <a:latin typeface="Franklin Gothic Book" panose="020B0503020102020204"/>
                            <a:ea typeface="+mn-ea"/>
                            <a:cs typeface="+mn-cs"/>
                          </a:endParaRPr>
                        </a:p>
                      </a:txBody>
                      <a:tcPr/>
                    </a:tc>
                    <a:extLst>
                      <a:ext uri="{0D108BD9-81ED-4DB2-BD59-A6C34878D82A}">
                        <a16:rowId xmlns:a16="http://schemas.microsoft.com/office/drawing/2014/main" val="4076026918"/>
                      </a:ext>
                    </a:extLst>
                  </a:tr>
                  <a:tr h="320040">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smtClean="0">
                                        <a:latin typeface="Cambria Math" panose="02040503050406030204" pitchFamily="18" charset="0"/>
                                      </a:rPr>
                                      <m:t>𝑍</m:t>
                                    </m:r>
                                  </m:e>
                                  <m:sub>
                                    <m:r>
                                      <a:rPr lang="en-US" b="0" smtClean="0">
                                        <a:latin typeface="Cambria Math" panose="02040503050406030204" pitchFamily="18" charset="0"/>
                                      </a:rPr>
                                      <m:t>1</m:t>
                                    </m:r>
                                  </m:sub>
                                </m:sSub>
                                <m:d>
                                  <m:dPr>
                                    <m:ctrlPr>
                                      <a:rPr lang="en-US" b="0" i="1" smtClean="0">
                                        <a:latin typeface="Cambria Math" panose="02040503050406030204" pitchFamily="18" charset="0"/>
                                      </a:rPr>
                                    </m:ctrlPr>
                                  </m:dPr>
                                  <m:e>
                                    <m:r>
                                      <a:rPr lang="en-US" b="0" smtClean="0">
                                        <a:latin typeface="Cambria Math" panose="02040503050406030204" pitchFamily="18" charset="0"/>
                                      </a:rPr>
                                      <m:t>𝑁</m:t>
                                    </m:r>
                                    <m:r>
                                      <a:rPr lang="en-US" b="0" smtClean="0">
                                        <a:latin typeface="Cambria Math" panose="02040503050406030204" pitchFamily="18" charset="0"/>
                                      </a:rPr>
                                      <m:t>/2</m:t>
                                    </m:r>
                                  </m:e>
                                </m:d>
                              </m:oMath>
                            </m:oMathPara>
                          </a14:m>
                          <a:endParaRPr lang="en-US" dirty="0"/>
                        </a:p>
                      </a:txBody>
                      <a:tcPr/>
                    </a:tc>
                    <a:extLst>
                      <a:ext uri="{0D108BD9-81ED-4DB2-BD59-A6C34878D82A}">
                        <a16:rowId xmlns:a16="http://schemas.microsoft.com/office/drawing/2014/main" val="2469050588"/>
                      </a:ext>
                    </a:extLst>
                  </a:tr>
                </a:tbl>
              </a:graphicData>
            </a:graphic>
          </p:graphicFrame>
        </mc:Choice>
        <mc:Fallback xmlns="">
          <p:graphicFrame>
            <p:nvGraphicFramePr>
              <p:cNvPr id="16" name="Table 15">
                <a:extLst>
                  <a:ext uri="{FF2B5EF4-FFF2-40B4-BE49-F238E27FC236}">
                    <a16:creationId xmlns:a16="http://schemas.microsoft.com/office/drawing/2014/main" id="{6834116E-052F-5E21-C251-A340F056A82E}"/>
                  </a:ext>
                </a:extLst>
              </p:cNvPr>
              <p:cNvGraphicFramePr>
                <a:graphicFrameLocks noGrp="1"/>
              </p:cNvGraphicFramePr>
              <p:nvPr>
                <p:extLst>
                  <p:ext uri="{D42A27DB-BD31-4B8C-83A1-F6EECF244321}">
                    <p14:modId xmlns:p14="http://schemas.microsoft.com/office/powerpoint/2010/main" val="3081358318"/>
                  </p:ext>
                </p:extLst>
              </p:nvPr>
            </p:nvGraphicFramePr>
            <p:xfrm>
              <a:off x="7331964" y="3472936"/>
              <a:ext cx="1272540" cy="1463040"/>
            </p:xfrm>
            <a:graphic>
              <a:graphicData uri="http://schemas.openxmlformats.org/drawingml/2006/table">
                <a:tbl>
                  <a:tblPr firstRow="1" bandRow="1">
                    <a:tableStyleId>{93296810-A885-4BE3-A3E7-6D5BEEA58F35}</a:tableStyleId>
                  </a:tblPr>
                  <a:tblGrid>
                    <a:gridCol w="1272540">
                      <a:extLst>
                        <a:ext uri="{9D8B030D-6E8A-4147-A177-3AD203B41FA5}">
                          <a16:colId xmlns:a16="http://schemas.microsoft.com/office/drawing/2014/main" val="655295173"/>
                        </a:ext>
                      </a:extLst>
                    </a:gridCol>
                  </a:tblGrid>
                  <a:tr h="365760">
                    <a:tc>
                      <a:txBody>
                        <a:bodyPr/>
                        <a:lstStyle/>
                        <a:p>
                          <a:endParaRPr lang="en-US"/>
                        </a:p>
                      </a:txBody>
                      <a:tcPr>
                        <a:blipFill>
                          <a:blip r:embed="rId6"/>
                          <a:stretch>
                            <a:fillRect l="-990" t="-3448" r="-1980" b="-317241"/>
                          </a:stretch>
                        </a:blipFill>
                      </a:tcPr>
                    </a:tc>
                    <a:extLst>
                      <a:ext uri="{0D108BD9-81ED-4DB2-BD59-A6C34878D82A}">
                        <a16:rowId xmlns:a16="http://schemas.microsoft.com/office/drawing/2014/main" val="1513908645"/>
                      </a:ext>
                    </a:extLst>
                  </a:tr>
                  <a:tr h="365760">
                    <a:tc>
                      <a:txBody>
                        <a:bodyPr/>
                        <a:lstStyle/>
                        <a:p>
                          <a:endParaRPr lang="en-US"/>
                        </a:p>
                      </a:txBody>
                      <a:tcPr>
                        <a:blipFill>
                          <a:blip r:embed="rId6"/>
                          <a:stretch>
                            <a:fillRect l="-990" t="-103448" r="-1980" b="-217241"/>
                          </a:stretch>
                        </a:blipFill>
                      </a:tcPr>
                    </a:tc>
                    <a:extLst>
                      <a:ext uri="{0D108BD9-81ED-4DB2-BD59-A6C34878D82A}">
                        <a16:rowId xmlns:a16="http://schemas.microsoft.com/office/drawing/2014/main" val="1931423"/>
                      </a:ext>
                    </a:extLst>
                  </a:tr>
                  <a:tr h="365760">
                    <a:tc>
                      <a:txBody>
                        <a:bodyPr/>
                        <a:lstStyle/>
                        <a:p>
                          <a:endParaRPr lang="en-US"/>
                        </a:p>
                      </a:txBody>
                      <a:tcPr>
                        <a:blipFill>
                          <a:blip r:embed="rId6"/>
                          <a:stretch>
                            <a:fillRect l="-990" t="-203448" r="-1980" b="-117241"/>
                          </a:stretch>
                        </a:blipFill>
                      </a:tcPr>
                    </a:tc>
                    <a:extLst>
                      <a:ext uri="{0D108BD9-81ED-4DB2-BD59-A6C34878D82A}">
                        <a16:rowId xmlns:a16="http://schemas.microsoft.com/office/drawing/2014/main" val="4076026918"/>
                      </a:ext>
                    </a:extLst>
                  </a:tr>
                  <a:tr h="365760">
                    <a:tc>
                      <a:txBody>
                        <a:bodyPr/>
                        <a:lstStyle/>
                        <a:p>
                          <a:endParaRPr lang="en-US"/>
                        </a:p>
                      </a:txBody>
                      <a:tcPr>
                        <a:blipFill>
                          <a:blip r:embed="rId6"/>
                          <a:stretch>
                            <a:fillRect l="-990" t="-303448" r="-1980" b="-17241"/>
                          </a:stretch>
                        </a:blipFill>
                      </a:tcPr>
                    </a:tc>
                    <a:extLst>
                      <a:ext uri="{0D108BD9-81ED-4DB2-BD59-A6C34878D82A}">
                        <a16:rowId xmlns:a16="http://schemas.microsoft.com/office/drawing/2014/main" val="2469050588"/>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7" name="Table 16">
                <a:extLst>
                  <a:ext uri="{FF2B5EF4-FFF2-40B4-BE49-F238E27FC236}">
                    <a16:creationId xmlns:a16="http://schemas.microsoft.com/office/drawing/2014/main" id="{B1317774-968B-BBEA-A561-F9B8EB2163F7}"/>
                  </a:ext>
                </a:extLst>
              </p:cNvPr>
              <p:cNvGraphicFramePr>
                <a:graphicFrameLocks noGrp="1"/>
              </p:cNvGraphicFramePr>
              <p:nvPr>
                <p:extLst>
                  <p:ext uri="{D42A27DB-BD31-4B8C-83A1-F6EECF244321}">
                    <p14:modId xmlns:p14="http://schemas.microsoft.com/office/powerpoint/2010/main" val="1657338775"/>
                  </p:ext>
                </p:extLst>
              </p:nvPr>
            </p:nvGraphicFramePr>
            <p:xfrm>
              <a:off x="9732264" y="3472936"/>
              <a:ext cx="1272540" cy="1463040"/>
            </p:xfrm>
            <a:graphic>
              <a:graphicData uri="http://schemas.openxmlformats.org/drawingml/2006/table">
                <a:tbl>
                  <a:tblPr firstRow="1" bandRow="1">
                    <a:tableStyleId>{93296810-A885-4BE3-A3E7-6D5BEEA58F35}</a:tableStyleId>
                  </a:tblPr>
                  <a:tblGrid>
                    <a:gridCol w="1272540">
                      <a:extLst>
                        <a:ext uri="{9D8B030D-6E8A-4147-A177-3AD203B41FA5}">
                          <a16:colId xmlns:a16="http://schemas.microsoft.com/office/drawing/2014/main" val="655295173"/>
                        </a:ext>
                      </a:extLst>
                    </a:gridCol>
                  </a:tblGrid>
                  <a:tr h="292608">
                    <a:tc>
                      <a:txBody>
                        <a:bodyPr/>
                        <a:lstStyle/>
                        <a:p>
                          <a:pPr algn="ct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smtClean="0">
                                        <a:latin typeface="Cambria Math" panose="02040503050406030204" pitchFamily="18" charset="0"/>
                                      </a:rPr>
                                      <m:t>𝒁</m:t>
                                    </m:r>
                                  </m:e>
                                  <m:sub>
                                    <m:r>
                                      <a:rPr lang="en-US" b="1" smtClean="0">
                                        <a:latin typeface="Cambria Math" panose="02040503050406030204" pitchFamily="18" charset="0"/>
                                      </a:rPr>
                                      <m:t>𝑹</m:t>
                                    </m:r>
                                  </m:sub>
                                </m:sSub>
                              </m:oMath>
                            </m:oMathPara>
                          </a14:m>
                          <a:endParaRPr lang="en-US" dirty="0"/>
                        </a:p>
                      </a:txBody>
                      <a:tcPr/>
                    </a:tc>
                    <a:extLst>
                      <a:ext uri="{0D108BD9-81ED-4DB2-BD59-A6C34878D82A}">
                        <a16:rowId xmlns:a16="http://schemas.microsoft.com/office/drawing/2014/main" val="1513908645"/>
                      </a:ext>
                    </a:extLst>
                  </a:tr>
                  <a:tr h="0">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smtClean="0">
                                        <a:latin typeface="Cambria Math" panose="02040503050406030204" pitchFamily="18" charset="0"/>
                                      </a:rPr>
                                      <m:t>𝑍</m:t>
                                    </m:r>
                                  </m:e>
                                  <m:sub>
                                    <m:r>
                                      <a:rPr lang="en-US" b="0" smtClean="0">
                                        <a:latin typeface="Cambria Math" panose="02040503050406030204" pitchFamily="18" charset="0"/>
                                      </a:rPr>
                                      <m:t>𝑅</m:t>
                                    </m:r>
                                  </m:sub>
                                </m:sSub>
                                <m:d>
                                  <m:dPr>
                                    <m:ctrlPr>
                                      <a:rPr lang="en-US" b="0" i="1" smtClean="0">
                                        <a:latin typeface="Cambria Math" panose="02040503050406030204" pitchFamily="18" charset="0"/>
                                      </a:rPr>
                                    </m:ctrlPr>
                                  </m:dPr>
                                  <m:e>
                                    <m:r>
                                      <a:rPr lang="en-US" b="0" smtClean="0">
                                        <a:latin typeface="Cambria Math" panose="02040503050406030204" pitchFamily="18" charset="0"/>
                                      </a:rPr>
                                      <m:t>1</m:t>
                                    </m:r>
                                  </m:e>
                                </m:d>
                              </m:oMath>
                            </m:oMathPara>
                          </a14:m>
                          <a:endParaRPr lang="en-US" dirty="0"/>
                        </a:p>
                      </a:txBody>
                      <a:tcPr/>
                    </a:tc>
                    <a:extLst>
                      <a:ext uri="{0D108BD9-81ED-4DB2-BD59-A6C34878D82A}">
                        <a16:rowId xmlns:a16="http://schemas.microsoft.com/office/drawing/2014/main" val="1931423"/>
                      </a:ext>
                    </a:extLst>
                  </a:tr>
                  <a:tr h="3383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u="none" strike="noStrike" kern="1200" cap="none" spc="0" normalizeH="0" baseline="0" noProof="0" smtClean="0">
                                    <a:ln>
                                      <a:noFill/>
                                    </a:ln>
                                    <a:solidFill>
                                      <a:prstClr val="black"/>
                                    </a:solidFill>
                                    <a:effectLst/>
                                    <a:uLnTx/>
                                    <a:uFillTx/>
                                    <a:latin typeface="Cambria Math" panose="02040503050406030204" pitchFamily="18" charset="0"/>
                                  </a:rPr>
                                  <m:t>⋮</m:t>
                                </m:r>
                              </m:oMath>
                            </m:oMathPara>
                          </a14:m>
                          <a:endParaRPr kumimoji="0" lang="en-US" sz="1800" b="0" i="0" u="none" strike="noStrike" kern="1200" cap="none" spc="0" normalizeH="0" baseline="0" noProof="0" dirty="0">
                            <a:ln>
                              <a:noFill/>
                            </a:ln>
                            <a:solidFill>
                              <a:prstClr val="black"/>
                            </a:solidFill>
                            <a:effectLst/>
                            <a:uLnTx/>
                            <a:uFillTx/>
                            <a:latin typeface="Franklin Gothic Book" panose="020B0503020102020204"/>
                            <a:ea typeface="+mn-ea"/>
                            <a:cs typeface="+mn-cs"/>
                          </a:endParaRPr>
                        </a:p>
                      </a:txBody>
                      <a:tcPr/>
                    </a:tc>
                    <a:extLst>
                      <a:ext uri="{0D108BD9-81ED-4DB2-BD59-A6C34878D82A}">
                        <a16:rowId xmlns:a16="http://schemas.microsoft.com/office/drawing/2014/main" val="4076026918"/>
                      </a:ext>
                    </a:extLst>
                  </a:tr>
                  <a:tr h="320040">
                    <a:tc>
                      <a:txBody>
                        <a:bodyPr/>
                        <a:lstStyle/>
                        <a:p>
                          <a:pPr algn="ct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smtClean="0">
                                        <a:latin typeface="Cambria Math" panose="02040503050406030204" pitchFamily="18" charset="0"/>
                                      </a:rPr>
                                      <m:t>𝑍</m:t>
                                    </m:r>
                                  </m:e>
                                  <m:sub>
                                    <m:r>
                                      <a:rPr lang="en-US" b="0" smtClean="0">
                                        <a:latin typeface="Cambria Math" panose="02040503050406030204" pitchFamily="18" charset="0"/>
                                      </a:rPr>
                                      <m:t>𝑅</m:t>
                                    </m:r>
                                  </m:sub>
                                </m:sSub>
                                <m:d>
                                  <m:dPr>
                                    <m:ctrlPr>
                                      <a:rPr lang="en-US" b="0" i="1" smtClean="0">
                                        <a:latin typeface="Cambria Math" panose="02040503050406030204" pitchFamily="18" charset="0"/>
                                      </a:rPr>
                                    </m:ctrlPr>
                                  </m:dPr>
                                  <m:e>
                                    <m:r>
                                      <a:rPr lang="en-US" b="0" smtClean="0">
                                        <a:latin typeface="Cambria Math" panose="02040503050406030204" pitchFamily="18" charset="0"/>
                                      </a:rPr>
                                      <m:t>𝑁</m:t>
                                    </m:r>
                                    <m:r>
                                      <a:rPr lang="en-US" b="0" smtClean="0">
                                        <a:latin typeface="Cambria Math" panose="02040503050406030204" pitchFamily="18" charset="0"/>
                                      </a:rPr>
                                      <m:t>/2</m:t>
                                    </m:r>
                                  </m:e>
                                </m:d>
                              </m:oMath>
                            </m:oMathPara>
                          </a14:m>
                          <a:endParaRPr lang="en-US" dirty="0"/>
                        </a:p>
                      </a:txBody>
                      <a:tcPr/>
                    </a:tc>
                    <a:extLst>
                      <a:ext uri="{0D108BD9-81ED-4DB2-BD59-A6C34878D82A}">
                        <a16:rowId xmlns:a16="http://schemas.microsoft.com/office/drawing/2014/main" val="2469050588"/>
                      </a:ext>
                    </a:extLst>
                  </a:tr>
                </a:tbl>
              </a:graphicData>
            </a:graphic>
          </p:graphicFrame>
        </mc:Choice>
        <mc:Fallback xmlns="">
          <p:graphicFrame>
            <p:nvGraphicFramePr>
              <p:cNvPr id="17" name="Table 16">
                <a:extLst>
                  <a:ext uri="{FF2B5EF4-FFF2-40B4-BE49-F238E27FC236}">
                    <a16:creationId xmlns:a16="http://schemas.microsoft.com/office/drawing/2014/main" id="{B1317774-968B-BBEA-A561-F9B8EB2163F7}"/>
                  </a:ext>
                </a:extLst>
              </p:cNvPr>
              <p:cNvGraphicFramePr>
                <a:graphicFrameLocks noGrp="1"/>
              </p:cNvGraphicFramePr>
              <p:nvPr>
                <p:extLst>
                  <p:ext uri="{D42A27DB-BD31-4B8C-83A1-F6EECF244321}">
                    <p14:modId xmlns:p14="http://schemas.microsoft.com/office/powerpoint/2010/main" val="1657338775"/>
                  </p:ext>
                </p:extLst>
              </p:nvPr>
            </p:nvGraphicFramePr>
            <p:xfrm>
              <a:off x="9732264" y="3472936"/>
              <a:ext cx="1272540" cy="1463040"/>
            </p:xfrm>
            <a:graphic>
              <a:graphicData uri="http://schemas.openxmlformats.org/drawingml/2006/table">
                <a:tbl>
                  <a:tblPr firstRow="1" bandRow="1">
                    <a:tableStyleId>{93296810-A885-4BE3-A3E7-6D5BEEA58F35}</a:tableStyleId>
                  </a:tblPr>
                  <a:tblGrid>
                    <a:gridCol w="1272540">
                      <a:extLst>
                        <a:ext uri="{9D8B030D-6E8A-4147-A177-3AD203B41FA5}">
                          <a16:colId xmlns:a16="http://schemas.microsoft.com/office/drawing/2014/main" val="655295173"/>
                        </a:ext>
                      </a:extLst>
                    </a:gridCol>
                  </a:tblGrid>
                  <a:tr h="365760">
                    <a:tc>
                      <a:txBody>
                        <a:bodyPr/>
                        <a:lstStyle/>
                        <a:p>
                          <a:endParaRPr lang="en-US"/>
                        </a:p>
                      </a:txBody>
                      <a:tcPr>
                        <a:blipFill>
                          <a:blip r:embed="rId7"/>
                          <a:stretch>
                            <a:fillRect l="-990" t="-3448" r="-1980" b="-317241"/>
                          </a:stretch>
                        </a:blipFill>
                      </a:tcPr>
                    </a:tc>
                    <a:extLst>
                      <a:ext uri="{0D108BD9-81ED-4DB2-BD59-A6C34878D82A}">
                        <a16:rowId xmlns:a16="http://schemas.microsoft.com/office/drawing/2014/main" val="1513908645"/>
                      </a:ext>
                    </a:extLst>
                  </a:tr>
                  <a:tr h="365760">
                    <a:tc>
                      <a:txBody>
                        <a:bodyPr/>
                        <a:lstStyle/>
                        <a:p>
                          <a:endParaRPr lang="en-US"/>
                        </a:p>
                      </a:txBody>
                      <a:tcPr>
                        <a:blipFill>
                          <a:blip r:embed="rId7"/>
                          <a:stretch>
                            <a:fillRect l="-990" t="-103448" r="-1980" b="-217241"/>
                          </a:stretch>
                        </a:blipFill>
                      </a:tcPr>
                    </a:tc>
                    <a:extLst>
                      <a:ext uri="{0D108BD9-81ED-4DB2-BD59-A6C34878D82A}">
                        <a16:rowId xmlns:a16="http://schemas.microsoft.com/office/drawing/2014/main" val="1931423"/>
                      </a:ext>
                    </a:extLst>
                  </a:tr>
                  <a:tr h="365760">
                    <a:tc>
                      <a:txBody>
                        <a:bodyPr/>
                        <a:lstStyle/>
                        <a:p>
                          <a:endParaRPr lang="en-US"/>
                        </a:p>
                      </a:txBody>
                      <a:tcPr>
                        <a:blipFill>
                          <a:blip r:embed="rId7"/>
                          <a:stretch>
                            <a:fillRect l="-990" t="-203448" r="-1980" b="-117241"/>
                          </a:stretch>
                        </a:blipFill>
                      </a:tcPr>
                    </a:tc>
                    <a:extLst>
                      <a:ext uri="{0D108BD9-81ED-4DB2-BD59-A6C34878D82A}">
                        <a16:rowId xmlns:a16="http://schemas.microsoft.com/office/drawing/2014/main" val="4076026918"/>
                      </a:ext>
                    </a:extLst>
                  </a:tr>
                  <a:tr h="365760">
                    <a:tc>
                      <a:txBody>
                        <a:bodyPr/>
                        <a:lstStyle/>
                        <a:p>
                          <a:endParaRPr lang="en-US"/>
                        </a:p>
                      </a:txBody>
                      <a:tcPr>
                        <a:blipFill>
                          <a:blip r:embed="rId7"/>
                          <a:stretch>
                            <a:fillRect l="-990" t="-303448" r="-1980" b="-17241"/>
                          </a:stretch>
                        </a:blipFill>
                      </a:tcPr>
                    </a:tc>
                    <a:extLst>
                      <a:ext uri="{0D108BD9-81ED-4DB2-BD59-A6C34878D82A}">
                        <a16:rowId xmlns:a16="http://schemas.microsoft.com/office/drawing/2014/main" val="2469050588"/>
                      </a:ext>
                    </a:extLst>
                  </a:tr>
                </a:tbl>
              </a:graphicData>
            </a:graphic>
          </p:graphicFrame>
        </mc:Fallback>
      </mc:AlternateContent>
      <p:sp>
        <p:nvSpPr>
          <p:cNvPr id="18" name="TextBox 17">
            <a:extLst>
              <a:ext uri="{FF2B5EF4-FFF2-40B4-BE49-F238E27FC236}">
                <a16:creationId xmlns:a16="http://schemas.microsoft.com/office/drawing/2014/main" id="{C191CA2C-1C8F-AC70-5E72-2E186BBC558A}"/>
              </a:ext>
            </a:extLst>
          </p:cNvPr>
          <p:cNvSpPr txBox="1"/>
          <p:nvPr/>
        </p:nvSpPr>
        <p:spPr>
          <a:xfrm>
            <a:off x="8982755" y="4031102"/>
            <a:ext cx="749509" cy="400110"/>
          </a:xfrm>
          <a:prstGeom prst="rect">
            <a:avLst/>
          </a:prstGeom>
          <a:noFill/>
        </p:spPr>
        <p:txBody>
          <a:bodyPr wrap="square" rtlCol="0">
            <a:spAutoFit/>
          </a:bodyPr>
          <a:lstStyle/>
          <a:p>
            <a:r>
              <a:rPr lang="en-US" sz="2000" dirty="0"/>
              <a:t>…</a:t>
            </a:r>
          </a:p>
        </p:txBody>
      </p:sp>
      <p:sp>
        <p:nvSpPr>
          <p:cNvPr id="19" name="TextBox 18">
            <a:extLst>
              <a:ext uri="{FF2B5EF4-FFF2-40B4-BE49-F238E27FC236}">
                <a16:creationId xmlns:a16="http://schemas.microsoft.com/office/drawing/2014/main" id="{BBAEB760-1508-98E2-30E4-22427D37EEBA}"/>
              </a:ext>
            </a:extLst>
          </p:cNvPr>
          <p:cNvSpPr txBox="1"/>
          <p:nvPr/>
        </p:nvSpPr>
        <p:spPr>
          <a:xfrm>
            <a:off x="4907579" y="4031102"/>
            <a:ext cx="749509" cy="400110"/>
          </a:xfrm>
          <a:prstGeom prst="rect">
            <a:avLst/>
          </a:prstGeom>
          <a:noFill/>
        </p:spPr>
        <p:txBody>
          <a:bodyPr wrap="square" rtlCol="0">
            <a:spAutoFit/>
          </a:bodyPr>
          <a:lstStyle/>
          <a:p>
            <a:r>
              <a:rPr lang="en-US" sz="2000" dirty="0"/>
              <a:t>…</a:t>
            </a:r>
          </a:p>
        </p:txBody>
      </p:sp>
      <p:sp>
        <p:nvSpPr>
          <p:cNvPr id="2" name="TextBox 1">
            <a:extLst>
              <a:ext uri="{FF2B5EF4-FFF2-40B4-BE49-F238E27FC236}">
                <a16:creationId xmlns:a16="http://schemas.microsoft.com/office/drawing/2014/main" id="{3F426B4A-8BE7-BEE7-02F1-87A63AE9F508}"/>
              </a:ext>
            </a:extLst>
          </p:cNvPr>
          <p:cNvSpPr txBox="1"/>
          <p:nvPr/>
        </p:nvSpPr>
        <p:spPr>
          <a:xfrm>
            <a:off x="857233" y="5888088"/>
            <a:ext cx="2266188" cy="646331"/>
          </a:xfrm>
          <a:prstGeom prst="rect">
            <a:avLst/>
          </a:prstGeom>
          <a:noFill/>
        </p:spPr>
        <p:txBody>
          <a:bodyPr wrap="square" rtlCol="0">
            <a:spAutoFit/>
          </a:bodyPr>
          <a:lstStyle/>
          <a:p>
            <a:r>
              <a:rPr lang="en-US" dirty="0">
                <a:solidFill>
                  <a:srgbClr val="FFFF00"/>
                </a:solidFill>
              </a:rPr>
              <a:t>Specifies partition into two components</a:t>
            </a:r>
          </a:p>
        </p:txBody>
      </p:sp>
      <p:sp>
        <p:nvSpPr>
          <p:cNvPr id="3" name="Right Brace 2">
            <a:extLst>
              <a:ext uri="{FF2B5EF4-FFF2-40B4-BE49-F238E27FC236}">
                <a16:creationId xmlns:a16="http://schemas.microsoft.com/office/drawing/2014/main" id="{26978EF1-E760-8139-DD51-E0D6BF1CEEB7}"/>
              </a:ext>
            </a:extLst>
          </p:cNvPr>
          <p:cNvSpPr/>
          <p:nvPr/>
        </p:nvSpPr>
        <p:spPr>
          <a:xfrm rot="5400000">
            <a:off x="4835091" y="3359243"/>
            <a:ext cx="230466" cy="3653806"/>
          </a:xfrm>
          <a:prstGeom prst="rightBrace">
            <a:avLst/>
          </a:prstGeom>
          <a:ln w="381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300943B0-6FDA-FB57-D3C7-04AC5BB47342}"/>
              </a:ext>
            </a:extLst>
          </p:cNvPr>
          <p:cNvSpPr txBox="1"/>
          <p:nvPr/>
        </p:nvSpPr>
        <p:spPr>
          <a:xfrm>
            <a:off x="4038583" y="5415284"/>
            <a:ext cx="2266188" cy="646331"/>
          </a:xfrm>
          <a:prstGeom prst="rect">
            <a:avLst/>
          </a:prstGeom>
          <a:noFill/>
        </p:spPr>
        <p:txBody>
          <a:bodyPr wrap="square" rtlCol="0">
            <a:spAutoFit/>
          </a:bodyPr>
          <a:lstStyle/>
          <a:p>
            <a:r>
              <a:rPr lang="en-US" dirty="0">
                <a:solidFill>
                  <a:srgbClr val="FFFF00"/>
                </a:solidFill>
              </a:rPr>
              <a:t>Specifies matchings in first component</a:t>
            </a:r>
          </a:p>
        </p:txBody>
      </p:sp>
      <p:sp>
        <p:nvSpPr>
          <p:cNvPr id="8" name="Right Brace 7">
            <a:extLst>
              <a:ext uri="{FF2B5EF4-FFF2-40B4-BE49-F238E27FC236}">
                <a16:creationId xmlns:a16="http://schemas.microsoft.com/office/drawing/2014/main" id="{8E8D8780-649C-6F29-EE80-019832F1AB9D}"/>
              </a:ext>
            </a:extLst>
          </p:cNvPr>
          <p:cNvSpPr/>
          <p:nvPr/>
        </p:nvSpPr>
        <p:spPr>
          <a:xfrm rot="5400000">
            <a:off x="9043634" y="3402822"/>
            <a:ext cx="230466" cy="3653806"/>
          </a:xfrm>
          <a:prstGeom prst="rightBrace">
            <a:avLst/>
          </a:prstGeom>
          <a:ln w="381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074B117B-700F-282B-1F1D-28D32664C840}"/>
              </a:ext>
            </a:extLst>
          </p:cNvPr>
          <p:cNvSpPr txBox="1"/>
          <p:nvPr/>
        </p:nvSpPr>
        <p:spPr>
          <a:xfrm>
            <a:off x="8125951" y="5426027"/>
            <a:ext cx="2266188" cy="646331"/>
          </a:xfrm>
          <a:prstGeom prst="rect">
            <a:avLst/>
          </a:prstGeom>
          <a:noFill/>
        </p:spPr>
        <p:txBody>
          <a:bodyPr wrap="square" rtlCol="0">
            <a:spAutoFit/>
          </a:bodyPr>
          <a:lstStyle/>
          <a:p>
            <a:r>
              <a:rPr lang="en-US" dirty="0">
                <a:solidFill>
                  <a:srgbClr val="FFFF00"/>
                </a:solidFill>
              </a:rPr>
              <a:t>Specifies matchings in second component</a:t>
            </a:r>
          </a:p>
        </p:txBody>
      </p:sp>
    </p:spTree>
    <p:extLst>
      <p:ext uri="{BB962C8B-B14F-4D97-AF65-F5344CB8AC3E}">
        <p14:creationId xmlns:p14="http://schemas.microsoft.com/office/powerpoint/2010/main" val="2693582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3"/>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7"/>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animBg="1"/>
      <p:bldP spid="3" grpId="1" animBg="1"/>
      <p:bldP spid="7" grpId="0"/>
      <p:bldP spid="7" grpId="1"/>
      <p:bldP spid="8" grpId="0" animBg="1"/>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2FF4CB-2EDF-24D7-9F85-1951CDEA544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804BE9A-0E32-F63A-68E0-FD5899F32384}"/>
              </a:ext>
            </a:extLst>
          </p:cNvPr>
          <p:cNvSpPr>
            <a:spLocks noGrp="1"/>
          </p:cNvSpPr>
          <p:nvPr>
            <p:ph type="title"/>
          </p:nvPr>
        </p:nvSpPr>
        <p:spPr/>
        <p:txBody>
          <a:bodyPr/>
          <a:lstStyle/>
          <a:p>
            <a:r>
              <a:rPr lang="en-US" dirty="0"/>
              <a:t>From graphs to permutations</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656CBA33-30AE-F4AA-EA99-0893117A01B1}"/>
                  </a:ext>
                </a:extLst>
              </p:cNvPr>
              <p:cNvSpPr>
                <a:spLocks noGrp="1"/>
              </p:cNvSpPr>
              <p:nvPr>
                <p:ph idx="1"/>
              </p:nvPr>
            </p:nvSpPr>
            <p:spPr>
              <a:xfrm>
                <a:off x="838200" y="1825625"/>
                <a:ext cx="7541681" cy="601133"/>
              </a:xfrm>
            </p:spPr>
            <p:txBody>
              <a:bodyPr>
                <a:normAutofit/>
              </a:bodyPr>
              <a:lstStyle/>
              <a:p>
                <a:pPr marL="0" indent="0">
                  <a:buNone/>
                </a:pPr>
                <a:r>
                  <a:rPr lang="en-US" sz="2400" b="0" dirty="0"/>
                  <a:t>Algorithm </a:t>
                </a:r>
                <a14:m>
                  <m:oMath xmlns:m="http://schemas.openxmlformats.org/officeDocument/2006/math">
                    <m:r>
                      <a:rPr lang="en-US" sz="2400" b="0" i="1" smtClean="0">
                        <a:latin typeface="Cambria Math" panose="02040503050406030204" pitchFamily="18" charset="0"/>
                      </a:rPr>
                      <m:t>𝐴</m:t>
                    </m:r>
                  </m:oMath>
                </a14:m>
                <a:r>
                  <a:rPr lang="en-US" sz="2400" dirty="0"/>
                  <a:t> makes </a:t>
                </a:r>
                <a14:m>
                  <m:oMath xmlns:m="http://schemas.openxmlformats.org/officeDocument/2006/math">
                    <m:r>
                      <a:rPr lang="en-US" sz="2400" b="0" i="1" smtClean="0">
                        <a:latin typeface="Cambria Math" panose="02040503050406030204" pitchFamily="18" charset="0"/>
                      </a:rPr>
                      <m:t>𝑇</m:t>
                    </m:r>
                  </m:oMath>
                </a14:m>
                <a:r>
                  <a:rPr lang="en-US" sz="2400" dirty="0"/>
                  <a:t> queries to a graph oracle </a:t>
                </a:r>
                <a14:m>
                  <m:oMath xmlns:m="http://schemas.openxmlformats.org/officeDocument/2006/math">
                    <m:r>
                      <a:rPr lang="en-US" sz="2400" b="0" i="1" smtClean="0">
                        <a:latin typeface="Cambria Math" panose="02040503050406030204" pitchFamily="18" charset="0"/>
                      </a:rPr>
                      <m:t>𝐹</m:t>
                    </m:r>
                  </m:oMath>
                </a14:m>
                <a:r>
                  <a:rPr lang="en-US" sz="2400" dirty="0"/>
                  <a:t>. </a:t>
                </a:r>
              </a:p>
            </p:txBody>
          </p:sp>
        </mc:Choice>
        <mc:Fallback xmlns="">
          <p:sp>
            <p:nvSpPr>
              <p:cNvPr id="5" name="Content Placeholder 4">
                <a:extLst>
                  <a:ext uri="{FF2B5EF4-FFF2-40B4-BE49-F238E27FC236}">
                    <a16:creationId xmlns:a16="http://schemas.microsoft.com/office/drawing/2014/main" id="{656CBA33-30AE-F4AA-EA99-0893117A01B1}"/>
                  </a:ext>
                </a:extLst>
              </p:cNvPr>
              <p:cNvSpPr>
                <a:spLocks noGrp="1" noRot="1" noChangeAspect="1" noMove="1" noResize="1" noEditPoints="1" noAdjustHandles="1" noChangeArrowheads="1" noChangeShapeType="1" noTextEdit="1"/>
              </p:cNvSpPr>
              <p:nvPr>
                <p:ph idx="1"/>
              </p:nvPr>
            </p:nvSpPr>
            <p:spPr>
              <a:xfrm>
                <a:off x="838200" y="1825625"/>
                <a:ext cx="7541681" cy="601133"/>
              </a:xfrm>
              <a:blipFill>
                <a:blip r:embed="rId2"/>
                <a:stretch>
                  <a:fillRect l="-1347" t="-14286"/>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3CCCCF3D-D16B-7337-1925-D1230F605101}"/>
              </a:ext>
            </a:extLst>
          </p:cNvPr>
          <p:cNvSpPr/>
          <p:nvPr/>
        </p:nvSpPr>
        <p:spPr>
          <a:xfrm>
            <a:off x="2396067" y="3434027"/>
            <a:ext cx="2692400" cy="1894025"/>
          </a:xfrm>
          <a:prstGeom prst="rect">
            <a:avLst/>
          </a:prstGeom>
          <a:noFill/>
          <a:ln w="57150">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7DFF2B8-332E-62D1-210C-F5B9E35F5BE7}"/>
                  </a:ext>
                </a:extLst>
              </p:cNvPr>
              <p:cNvSpPr txBox="1"/>
              <p:nvPr/>
            </p:nvSpPr>
            <p:spPr>
              <a:xfrm>
                <a:off x="2480828" y="4784207"/>
                <a:ext cx="2065866" cy="461665"/>
              </a:xfrm>
              <a:prstGeom prst="rect">
                <a:avLst/>
              </a:prstGeom>
              <a:noFill/>
            </p:spPr>
            <p:txBody>
              <a:bodyPr wrap="square">
                <a:spAutoFit/>
              </a:bodyPr>
              <a:lstStyle/>
              <a:p>
                <a:r>
                  <a:rPr lang="en-US" sz="2400" b="0" dirty="0">
                    <a:solidFill>
                      <a:schemeClr val="tx1"/>
                    </a:solidFill>
                  </a:rPr>
                  <a:t>Algorithm </a:t>
                </a:r>
                <a14:m>
                  <m:oMath xmlns:m="http://schemas.openxmlformats.org/officeDocument/2006/math">
                    <m:r>
                      <a:rPr lang="en-US" sz="2400" b="0" i="1" smtClean="0">
                        <a:solidFill>
                          <a:schemeClr val="tx1"/>
                        </a:solidFill>
                        <a:latin typeface="Cambria Math" panose="02040503050406030204" pitchFamily="18" charset="0"/>
                      </a:rPr>
                      <m:t>𝐴</m:t>
                    </m:r>
                  </m:oMath>
                </a14:m>
                <a:endParaRPr lang="en-US" sz="2400" dirty="0">
                  <a:solidFill>
                    <a:schemeClr val="tx1"/>
                  </a:solidFill>
                </a:endParaRPr>
              </a:p>
            </p:txBody>
          </p:sp>
        </mc:Choice>
        <mc:Fallback xmlns="">
          <p:sp>
            <p:nvSpPr>
              <p:cNvPr id="9" name="TextBox 8">
                <a:extLst>
                  <a:ext uri="{FF2B5EF4-FFF2-40B4-BE49-F238E27FC236}">
                    <a16:creationId xmlns:a16="http://schemas.microsoft.com/office/drawing/2014/main" id="{37DFF2B8-332E-62D1-210C-F5B9E35F5BE7}"/>
                  </a:ext>
                </a:extLst>
              </p:cNvPr>
              <p:cNvSpPr txBox="1">
                <a:spLocks noRot="1" noChangeAspect="1" noMove="1" noResize="1" noEditPoints="1" noAdjustHandles="1" noChangeArrowheads="1" noChangeShapeType="1" noTextEdit="1"/>
              </p:cNvSpPr>
              <p:nvPr/>
            </p:nvSpPr>
            <p:spPr>
              <a:xfrm>
                <a:off x="2480828" y="4784207"/>
                <a:ext cx="2065866" cy="461665"/>
              </a:xfrm>
              <a:prstGeom prst="rect">
                <a:avLst/>
              </a:prstGeom>
              <a:blipFill>
                <a:blip r:embed="rId3"/>
                <a:stretch>
                  <a:fillRect l="-4878" t="-10526" b="-26316"/>
                </a:stretch>
              </a:blipFill>
            </p:spPr>
            <p:txBody>
              <a:bodyPr/>
              <a:lstStyle/>
              <a:p>
                <a:r>
                  <a:rPr lang="en-US">
                    <a:noFill/>
                  </a:rPr>
                  <a:t> </a:t>
                </a:r>
              </a:p>
            </p:txBody>
          </p:sp>
        </mc:Fallback>
      </mc:AlternateContent>
      <p:cxnSp>
        <p:nvCxnSpPr>
          <p:cNvPr id="11" name="Straight Arrow Connector 10">
            <a:extLst>
              <a:ext uri="{FF2B5EF4-FFF2-40B4-BE49-F238E27FC236}">
                <a16:creationId xmlns:a16="http://schemas.microsoft.com/office/drawing/2014/main" id="{74A7FE84-1D36-C060-68CD-7831855F91DE}"/>
              </a:ext>
            </a:extLst>
          </p:cNvPr>
          <p:cNvCxnSpPr/>
          <p:nvPr/>
        </p:nvCxnSpPr>
        <p:spPr>
          <a:xfrm>
            <a:off x="5283200" y="4030134"/>
            <a:ext cx="1016000" cy="0"/>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440079F-0033-5E17-2724-EF627ED3CAAF}"/>
              </a:ext>
            </a:extLst>
          </p:cNvPr>
          <p:cNvCxnSpPr>
            <a:cxnSpLocks/>
          </p:cNvCxnSpPr>
          <p:nvPr/>
        </p:nvCxnSpPr>
        <p:spPr>
          <a:xfrm flipH="1">
            <a:off x="5232400" y="4334934"/>
            <a:ext cx="999067" cy="0"/>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A6CE2117-65E8-8B10-7917-90FA0280B187}"/>
              </a:ext>
            </a:extLst>
          </p:cNvPr>
          <p:cNvCxnSpPr/>
          <p:nvPr/>
        </p:nvCxnSpPr>
        <p:spPr>
          <a:xfrm>
            <a:off x="5283200" y="4639734"/>
            <a:ext cx="1016000" cy="0"/>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174A9977-E390-BDA9-EEBF-0AF782271AC0}"/>
              </a:ext>
            </a:extLst>
          </p:cNvPr>
          <p:cNvSpPr/>
          <p:nvPr/>
        </p:nvSpPr>
        <p:spPr>
          <a:xfrm>
            <a:off x="6426200" y="3745241"/>
            <a:ext cx="1701800" cy="1179385"/>
          </a:xfrm>
          <a:prstGeom prst="rect">
            <a:avLst/>
          </a:prstGeom>
          <a:noFill/>
          <a:ln w="57150">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F026862B-4C80-F573-004B-180361A4CB5A}"/>
                  </a:ext>
                </a:extLst>
              </p:cNvPr>
              <p:cNvSpPr txBox="1"/>
              <p:nvPr/>
            </p:nvSpPr>
            <p:spPr>
              <a:xfrm>
                <a:off x="6434087" y="4447233"/>
                <a:ext cx="1382185" cy="461665"/>
              </a:xfrm>
              <a:prstGeom prst="rect">
                <a:avLst/>
              </a:prstGeom>
              <a:noFill/>
            </p:spPr>
            <p:txBody>
              <a:bodyPr wrap="square">
                <a:spAutoFit/>
              </a:bodyPr>
              <a:lstStyle/>
              <a:p>
                <a:r>
                  <a:rPr lang="en-US" sz="2400" b="0" dirty="0">
                    <a:solidFill>
                      <a:schemeClr val="tx1"/>
                    </a:solidFill>
                  </a:rPr>
                  <a:t>Oracle </a:t>
                </a:r>
                <a14:m>
                  <m:oMath xmlns:m="http://schemas.openxmlformats.org/officeDocument/2006/math">
                    <m:r>
                      <a:rPr lang="en-US" sz="2400" b="0" i="1" smtClean="0">
                        <a:solidFill>
                          <a:schemeClr val="tx1"/>
                        </a:solidFill>
                        <a:latin typeface="Cambria Math" panose="02040503050406030204" pitchFamily="18" charset="0"/>
                      </a:rPr>
                      <m:t>𝐹</m:t>
                    </m:r>
                  </m:oMath>
                </a14:m>
                <a:endParaRPr lang="en-US" sz="2400" dirty="0">
                  <a:solidFill>
                    <a:schemeClr val="tx1"/>
                  </a:solidFill>
                </a:endParaRPr>
              </a:p>
            </p:txBody>
          </p:sp>
        </mc:Choice>
        <mc:Fallback xmlns="">
          <p:sp>
            <p:nvSpPr>
              <p:cNvPr id="25" name="TextBox 24">
                <a:extLst>
                  <a:ext uri="{FF2B5EF4-FFF2-40B4-BE49-F238E27FC236}">
                    <a16:creationId xmlns:a16="http://schemas.microsoft.com/office/drawing/2014/main" id="{F026862B-4C80-F573-004B-180361A4CB5A}"/>
                  </a:ext>
                </a:extLst>
              </p:cNvPr>
              <p:cNvSpPr txBox="1">
                <a:spLocks noRot="1" noChangeAspect="1" noMove="1" noResize="1" noEditPoints="1" noAdjustHandles="1" noChangeArrowheads="1" noChangeShapeType="1" noTextEdit="1"/>
              </p:cNvSpPr>
              <p:nvPr/>
            </p:nvSpPr>
            <p:spPr>
              <a:xfrm>
                <a:off x="6434087" y="4447233"/>
                <a:ext cx="1382185" cy="461665"/>
              </a:xfrm>
              <a:prstGeom prst="rect">
                <a:avLst/>
              </a:prstGeom>
              <a:blipFill>
                <a:blip r:embed="rId4"/>
                <a:stretch>
                  <a:fillRect l="-6364" t="-10811" b="-29730"/>
                </a:stretch>
              </a:blipFill>
            </p:spPr>
            <p:txBody>
              <a:bodyPr/>
              <a:lstStyle/>
              <a:p>
                <a:r>
                  <a:rPr lang="en-US">
                    <a:noFill/>
                  </a:rPr>
                  <a:t> </a:t>
                </a:r>
              </a:p>
            </p:txBody>
          </p:sp>
        </mc:Fallback>
      </mc:AlternateContent>
    </p:spTree>
    <p:extLst>
      <p:ext uri="{BB962C8B-B14F-4D97-AF65-F5344CB8AC3E}">
        <p14:creationId xmlns:p14="http://schemas.microsoft.com/office/powerpoint/2010/main" val="8052419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196D72-ED1A-E44A-3BC3-B206EC56FD0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187FCA9-AAA6-542E-76CA-D3C7AA02EA00}"/>
              </a:ext>
            </a:extLst>
          </p:cNvPr>
          <p:cNvSpPr>
            <a:spLocks noGrp="1"/>
          </p:cNvSpPr>
          <p:nvPr>
            <p:ph type="title"/>
          </p:nvPr>
        </p:nvSpPr>
        <p:spPr/>
        <p:txBody>
          <a:bodyPr/>
          <a:lstStyle/>
          <a:p>
            <a:r>
              <a:rPr lang="en-US" dirty="0"/>
              <a:t>From graphs to permutations</a:t>
            </a:r>
          </a:p>
        </p:txBody>
      </p:sp>
      <p:sp>
        <p:nvSpPr>
          <p:cNvPr id="7" name="Rectangle 6">
            <a:extLst>
              <a:ext uri="{FF2B5EF4-FFF2-40B4-BE49-F238E27FC236}">
                <a16:creationId xmlns:a16="http://schemas.microsoft.com/office/drawing/2014/main" id="{062C1218-6234-1A77-7DC5-126556641E42}"/>
              </a:ext>
            </a:extLst>
          </p:cNvPr>
          <p:cNvSpPr/>
          <p:nvPr/>
        </p:nvSpPr>
        <p:spPr>
          <a:xfrm>
            <a:off x="2396067" y="3434027"/>
            <a:ext cx="2692400" cy="1894025"/>
          </a:xfrm>
          <a:prstGeom prst="rect">
            <a:avLst/>
          </a:prstGeom>
          <a:noFill/>
          <a:ln w="57150">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4D89687-EBAF-D253-88C3-78E44433CCC7}"/>
                  </a:ext>
                </a:extLst>
              </p:cNvPr>
              <p:cNvSpPr txBox="1"/>
              <p:nvPr/>
            </p:nvSpPr>
            <p:spPr>
              <a:xfrm>
                <a:off x="2480828" y="4784207"/>
                <a:ext cx="2065866" cy="461665"/>
              </a:xfrm>
              <a:prstGeom prst="rect">
                <a:avLst/>
              </a:prstGeom>
              <a:noFill/>
            </p:spPr>
            <p:txBody>
              <a:bodyPr wrap="square">
                <a:spAutoFit/>
              </a:bodyPr>
              <a:lstStyle/>
              <a:p>
                <a:r>
                  <a:rPr lang="en-US" sz="2400" b="0" dirty="0">
                    <a:solidFill>
                      <a:schemeClr val="tx1"/>
                    </a:solidFill>
                  </a:rPr>
                  <a:t>Algorithm </a:t>
                </a:r>
                <a14:m>
                  <m:oMath xmlns:m="http://schemas.openxmlformats.org/officeDocument/2006/math">
                    <m:r>
                      <a:rPr lang="en-US" sz="2400" b="0" i="1" smtClean="0">
                        <a:solidFill>
                          <a:schemeClr val="tx1"/>
                        </a:solidFill>
                        <a:latin typeface="Cambria Math" panose="02040503050406030204" pitchFamily="18" charset="0"/>
                      </a:rPr>
                      <m:t>𝐴</m:t>
                    </m:r>
                  </m:oMath>
                </a14:m>
                <a:endParaRPr lang="en-US" sz="2400" dirty="0">
                  <a:solidFill>
                    <a:schemeClr val="tx1"/>
                  </a:solidFill>
                </a:endParaRPr>
              </a:p>
            </p:txBody>
          </p:sp>
        </mc:Choice>
        <mc:Fallback xmlns="">
          <p:sp>
            <p:nvSpPr>
              <p:cNvPr id="9" name="TextBox 8">
                <a:extLst>
                  <a:ext uri="{FF2B5EF4-FFF2-40B4-BE49-F238E27FC236}">
                    <a16:creationId xmlns:a16="http://schemas.microsoft.com/office/drawing/2014/main" id="{A4D89687-EBAF-D253-88C3-78E44433CCC7}"/>
                  </a:ext>
                </a:extLst>
              </p:cNvPr>
              <p:cNvSpPr txBox="1">
                <a:spLocks noRot="1" noChangeAspect="1" noMove="1" noResize="1" noEditPoints="1" noAdjustHandles="1" noChangeArrowheads="1" noChangeShapeType="1" noTextEdit="1"/>
              </p:cNvSpPr>
              <p:nvPr/>
            </p:nvSpPr>
            <p:spPr>
              <a:xfrm>
                <a:off x="2480828" y="4784207"/>
                <a:ext cx="2065866" cy="461665"/>
              </a:xfrm>
              <a:prstGeom prst="rect">
                <a:avLst/>
              </a:prstGeom>
              <a:blipFill>
                <a:blip r:embed="rId2"/>
                <a:stretch>
                  <a:fillRect l="-4878" t="-10526" b="-26316"/>
                </a:stretch>
              </a:blipFill>
            </p:spPr>
            <p:txBody>
              <a:bodyPr/>
              <a:lstStyle/>
              <a:p>
                <a:r>
                  <a:rPr lang="en-US">
                    <a:noFill/>
                  </a:rPr>
                  <a:t> </a:t>
                </a:r>
              </a:p>
            </p:txBody>
          </p:sp>
        </mc:Fallback>
      </mc:AlternateContent>
      <p:cxnSp>
        <p:nvCxnSpPr>
          <p:cNvPr id="11" name="Straight Arrow Connector 10">
            <a:extLst>
              <a:ext uri="{FF2B5EF4-FFF2-40B4-BE49-F238E27FC236}">
                <a16:creationId xmlns:a16="http://schemas.microsoft.com/office/drawing/2014/main" id="{135E7C2A-1A1B-5089-E3FD-753A5FB4EB4E}"/>
              </a:ext>
            </a:extLst>
          </p:cNvPr>
          <p:cNvCxnSpPr/>
          <p:nvPr/>
        </p:nvCxnSpPr>
        <p:spPr>
          <a:xfrm>
            <a:off x="5283200" y="4030134"/>
            <a:ext cx="1016000" cy="0"/>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53228CE-592E-FAE8-EAFD-8669ADD9B1F3}"/>
              </a:ext>
            </a:extLst>
          </p:cNvPr>
          <p:cNvCxnSpPr>
            <a:cxnSpLocks/>
          </p:cNvCxnSpPr>
          <p:nvPr/>
        </p:nvCxnSpPr>
        <p:spPr>
          <a:xfrm flipH="1">
            <a:off x="5232400" y="4334934"/>
            <a:ext cx="999067" cy="0"/>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DA2748DF-099F-FA09-B3B6-EF46B2423F13}"/>
              </a:ext>
            </a:extLst>
          </p:cNvPr>
          <p:cNvCxnSpPr/>
          <p:nvPr/>
        </p:nvCxnSpPr>
        <p:spPr>
          <a:xfrm>
            <a:off x="5283200" y="4639734"/>
            <a:ext cx="1016000" cy="0"/>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949A2F43-7409-26F0-6DB9-0E90721F99B3}"/>
              </a:ext>
            </a:extLst>
          </p:cNvPr>
          <p:cNvSpPr/>
          <p:nvPr/>
        </p:nvSpPr>
        <p:spPr>
          <a:xfrm>
            <a:off x="6426200" y="3745241"/>
            <a:ext cx="1701800" cy="1179385"/>
          </a:xfrm>
          <a:prstGeom prst="rect">
            <a:avLst/>
          </a:prstGeom>
          <a:noFill/>
          <a:ln w="57150">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E9217A80-DE11-F0BD-A84A-1461E29F5FCA}"/>
                  </a:ext>
                </a:extLst>
              </p:cNvPr>
              <p:cNvSpPr txBox="1"/>
              <p:nvPr/>
            </p:nvSpPr>
            <p:spPr>
              <a:xfrm>
                <a:off x="6434087" y="4447233"/>
                <a:ext cx="1382185" cy="461665"/>
              </a:xfrm>
              <a:prstGeom prst="rect">
                <a:avLst/>
              </a:prstGeom>
              <a:noFill/>
            </p:spPr>
            <p:txBody>
              <a:bodyPr wrap="square">
                <a:spAutoFit/>
              </a:bodyPr>
              <a:lstStyle/>
              <a:p>
                <a:r>
                  <a:rPr lang="en-US" sz="2400" b="0" dirty="0">
                    <a:solidFill>
                      <a:schemeClr val="tx1"/>
                    </a:solidFill>
                  </a:rPr>
                  <a:t>Oracle </a:t>
                </a:r>
                <a14:m>
                  <m:oMath xmlns:m="http://schemas.openxmlformats.org/officeDocument/2006/math">
                    <m:r>
                      <a:rPr lang="en-US" sz="2400" b="0" i="1" smtClean="0">
                        <a:solidFill>
                          <a:schemeClr val="tx1"/>
                        </a:solidFill>
                        <a:latin typeface="Cambria Math" panose="02040503050406030204" pitchFamily="18" charset="0"/>
                      </a:rPr>
                      <m:t>𝐹</m:t>
                    </m:r>
                  </m:oMath>
                </a14:m>
                <a:endParaRPr lang="en-US" sz="2400" dirty="0">
                  <a:solidFill>
                    <a:schemeClr val="tx1"/>
                  </a:solidFill>
                </a:endParaRPr>
              </a:p>
            </p:txBody>
          </p:sp>
        </mc:Choice>
        <mc:Fallback xmlns="">
          <p:sp>
            <p:nvSpPr>
              <p:cNvPr id="25" name="TextBox 24">
                <a:extLst>
                  <a:ext uri="{FF2B5EF4-FFF2-40B4-BE49-F238E27FC236}">
                    <a16:creationId xmlns:a16="http://schemas.microsoft.com/office/drawing/2014/main" id="{E9217A80-DE11-F0BD-A84A-1461E29F5FCA}"/>
                  </a:ext>
                </a:extLst>
              </p:cNvPr>
              <p:cNvSpPr txBox="1">
                <a:spLocks noRot="1" noChangeAspect="1" noMove="1" noResize="1" noEditPoints="1" noAdjustHandles="1" noChangeArrowheads="1" noChangeShapeType="1" noTextEdit="1"/>
              </p:cNvSpPr>
              <p:nvPr/>
            </p:nvSpPr>
            <p:spPr>
              <a:xfrm>
                <a:off x="6434087" y="4447233"/>
                <a:ext cx="1382185" cy="461665"/>
              </a:xfrm>
              <a:prstGeom prst="rect">
                <a:avLst/>
              </a:prstGeom>
              <a:blipFill>
                <a:blip r:embed="rId3"/>
                <a:stretch>
                  <a:fillRect l="-6364" t="-10811" b="-29730"/>
                </a:stretch>
              </a:blipFill>
            </p:spPr>
            <p:txBody>
              <a:bodyPr/>
              <a:lstStyle/>
              <a:p>
                <a:r>
                  <a:rPr lang="en-US">
                    <a:noFill/>
                  </a:rPr>
                  <a:t> </a:t>
                </a:r>
              </a:p>
            </p:txBody>
          </p:sp>
        </mc:Fallback>
      </mc:AlternateContent>
      <p:cxnSp>
        <p:nvCxnSpPr>
          <p:cNvPr id="37" name="Straight Arrow Connector 36">
            <a:extLst>
              <a:ext uri="{FF2B5EF4-FFF2-40B4-BE49-F238E27FC236}">
                <a16:creationId xmlns:a16="http://schemas.microsoft.com/office/drawing/2014/main" id="{580C674D-016D-2DFF-3ED0-65371716608C}"/>
              </a:ext>
            </a:extLst>
          </p:cNvPr>
          <p:cNvCxnSpPr/>
          <p:nvPr/>
        </p:nvCxnSpPr>
        <p:spPr>
          <a:xfrm flipV="1">
            <a:off x="8322733" y="3400160"/>
            <a:ext cx="931333" cy="601134"/>
          </a:xfrm>
          <a:prstGeom prst="straightConnector1">
            <a:avLst/>
          </a:prstGeom>
          <a:ln w="5715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E9B5DF8E-54A4-AD01-7F13-8C1973A4189F}"/>
              </a:ext>
            </a:extLst>
          </p:cNvPr>
          <p:cNvCxnSpPr>
            <a:cxnSpLocks/>
          </p:cNvCxnSpPr>
          <p:nvPr/>
        </p:nvCxnSpPr>
        <p:spPr>
          <a:xfrm>
            <a:off x="8343900" y="4301861"/>
            <a:ext cx="1189566" cy="0"/>
          </a:xfrm>
          <a:prstGeom prst="straightConnector1">
            <a:avLst/>
          </a:prstGeom>
          <a:ln w="5715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0BDD84D-9323-54E7-B726-8B75843B5704}"/>
              </a:ext>
            </a:extLst>
          </p:cNvPr>
          <p:cNvCxnSpPr>
            <a:cxnSpLocks/>
          </p:cNvCxnSpPr>
          <p:nvPr/>
        </p:nvCxnSpPr>
        <p:spPr>
          <a:xfrm>
            <a:off x="8379881" y="4570654"/>
            <a:ext cx="931333" cy="741807"/>
          </a:xfrm>
          <a:prstGeom prst="straightConnector1">
            <a:avLst/>
          </a:prstGeom>
          <a:ln w="5715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E5A39604-A513-D0B5-2730-A1F54BAAE02C}"/>
              </a:ext>
            </a:extLst>
          </p:cNvPr>
          <p:cNvSpPr/>
          <p:nvPr/>
        </p:nvSpPr>
        <p:spPr>
          <a:xfrm>
            <a:off x="9666819" y="2517894"/>
            <a:ext cx="1189566" cy="849650"/>
          </a:xfrm>
          <a:prstGeom prst="rect">
            <a:avLst/>
          </a:prstGeom>
          <a:noFill/>
          <a:ln w="57150">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5143B792-F696-CA5F-0D44-2A3CDF195CC1}"/>
              </a:ext>
            </a:extLst>
          </p:cNvPr>
          <p:cNvSpPr/>
          <p:nvPr/>
        </p:nvSpPr>
        <p:spPr>
          <a:xfrm>
            <a:off x="9677401" y="3605309"/>
            <a:ext cx="1189566" cy="849650"/>
          </a:xfrm>
          <a:prstGeom prst="rect">
            <a:avLst/>
          </a:prstGeom>
          <a:noFill/>
          <a:ln w="57150">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97F97873-5874-435E-1DA2-C19E45634817}"/>
              </a:ext>
            </a:extLst>
          </p:cNvPr>
          <p:cNvSpPr/>
          <p:nvPr/>
        </p:nvSpPr>
        <p:spPr>
          <a:xfrm>
            <a:off x="9677401" y="5328052"/>
            <a:ext cx="1189566" cy="849650"/>
          </a:xfrm>
          <a:prstGeom prst="rect">
            <a:avLst/>
          </a:prstGeom>
          <a:noFill/>
          <a:ln w="57150">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15594F4C-8ED9-52EE-1093-DCBA7B2B6A30}"/>
                  </a:ext>
                </a:extLst>
              </p:cNvPr>
              <p:cNvSpPr txBox="1"/>
              <p:nvPr/>
            </p:nvSpPr>
            <p:spPr>
              <a:xfrm>
                <a:off x="9788578" y="2928938"/>
                <a:ext cx="1067808"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𝑋</m:t>
                      </m:r>
                      <m:r>
                        <a:rPr lang="en-US" sz="2400" b="0" i="1" smtClean="0">
                          <a:solidFill>
                            <a:schemeClr val="tx1"/>
                          </a:solidFill>
                          <a:latin typeface="Cambria Math" panose="02040503050406030204" pitchFamily="18" charset="0"/>
                        </a:rPr>
                        <m:t>,</m:t>
                      </m:r>
                      <m:sSup>
                        <m:sSupPr>
                          <m:ctrlPr>
                            <a:rPr lang="en-US" sz="2400" b="0" i="1" smtClean="0">
                              <a:solidFill>
                                <a:schemeClr val="tx1"/>
                              </a:solidFill>
                              <a:latin typeface="Cambria Math" panose="02040503050406030204" pitchFamily="18" charset="0"/>
                            </a:rPr>
                          </m:ctrlPr>
                        </m:sSupPr>
                        <m:e>
                          <m:r>
                            <a:rPr lang="en-US" sz="2400" b="0" i="1" smtClean="0">
                              <a:solidFill>
                                <a:schemeClr val="tx1"/>
                              </a:solidFill>
                              <a:latin typeface="Cambria Math" panose="02040503050406030204" pitchFamily="18" charset="0"/>
                            </a:rPr>
                            <m:t>𝑋</m:t>
                          </m:r>
                        </m:e>
                        <m:sup>
                          <m:r>
                            <a:rPr lang="en-US" sz="2400" b="0" i="1" smtClean="0">
                              <a:solidFill>
                                <a:schemeClr val="tx1"/>
                              </a:solidFill>
                              <a:latin typeface="Cambria Math" panose="02040503050406030204" pitchFamily="18" charset="0"/>
                            </a:rPr>
                            <m:t>−1</m:t>
                          </m:r>
                        </m:sup>
                      </m:sSup>
                      <m:r>
                        <a:rPr lang="en-US" sz="2400" b="0" i="1" smtClean="0">
                          <a:solidFill>
                            <a:schemeClr val="tx1"/>
                          </a:solidFill>
                          <a:latin typeface="Cambria Math" panose="02040503050406030204" pitchFamily="18" charset="0"/>
                        </a:rPr>
                        <m:t> </m:t>
                      </m:r>
                    </m:oMath>
                  </m:oMathPara>
                </a14:m>
                <a:endParaRPr lang="en-US" sz="2400" dirty="0">
                  <a:solidFill>
                    <a:schemeClr val="tx1"/>
                  </a:solidFill>
                </a:endParaRPr>
              </a:p>
            </p:txBody>
          </p:sp>
        </mc:Choice>
        <mc:Fallback xmlns="">
          <p:sp>
            <p:nvSpPr>
              <p:cNvPr id="45" name="TextBox 44">
                <a:extLst>
                  <a:ext uri="{FF2B5EF4-FFF2-40B4-BE49-F238E27FC236}">
                    <a16:creationId xmlns:a16="http://schemas.microsoft.com/office/drawing/2014/main" id="{15594F4C-8ED9-52EE-1093-DCBA7B2B6A30}"/>
                  </a:ext>
                </a:extLst>
              </p:cNvPr>
              <p:cNvSpPr txBox="1">
                <a:spLocks noRot="1" noChangeAspect="1" noMove="1" noResize="1" noEditPoints="1" noAdjustHandles="1" noChangeArrowheads="1" noChangeShapeType="1" noTextEdit="1"/>
              </p:cNvSpPr>
              <p:nvPr/>
            </p:nvSpPr>
            <p:spPr>
              <a:xfrm>
                <a:off x="9788578" y="2928938"/>
                <a:ext cx="1067808" cy="461665"/>
              </a:xfrm>
              <a:prstGeom prst="rect">
                <a:avLst/>
              </a:prstGeom>
              <a:blipFill>
                <a:blip r:embed="rId4"/>
                <a:stretch>
                  <a:fillRect l="-1176" r="-8235" b="-216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B40DFE29-3D36-FE84-0FB2-FD3EF316694A}"/>
                  </a:ext>
                </a:extLst>
              </p:cNvPr>
              <p:cNvSpPr txBox="1"/>
              <p:nvPr/>
            </p:nvSpPr>
            <p:spPr>
              <a:xfrm>
                <a:off x="9788579" y="3963813"/>
                <a:ext cx="1058626"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𝑌</m:t>
                          </m:r>
                        </m:e>
                        <m:sub>
                          <m:r>
                            <a:rPr lang="en-US" sz="2400" b="0" i="1" smtClean="0">
                              <a:solidFill>
                                <a:schemeClr val="tx1"/>
                              </a:solidFill>
                              <a:latin typeface="Cambria Math" panose="02040503050406030204" pitchFamily="18" charset="0"/>
                            </a:rPr>
                            <m:t>𝑟</m:t>
                          </m:r>
                        </m:sub>
                      </m:sSub>
                      <m:r>
                        <a:rPr lang="en-US" sz="2400" b="0" i="1" smtClean="0">
                          <a:solidFill>
                            <a:schemeClr val="tx1"/>
                          </a:solidFill>
                          <a:latin typeface="Cambria Math" panose="02040503050406030204" pitchFamily="18" charset="0"/>
                        </a:rPr>
                        <m:t>,</m:t>
                      </m:r>
                      <m:sSubSup>
                        <m:sSubSupPr>
                          <m:ctrlPr>
                            <a:rPr lang="en-US" sz="2400" b="0" i="1" smtClean="0">
                              <a:solidFill>
                                <a:schemeClr val="tx1"/>
                              </a:solidFill>
                              <a:latin typeface="Cambria Math" panose="02040503050406030204" pitchFamily="18" charset="0"/>
                            </a:rPr>
                          </m:ctrlPr>
                        </m:sSubSupPr>
                        <m:e>
                          <m:r>
                            <a:rPr lang="en-US" sz="2400" b="0" i="1" smtClean="0">
                              <a:solidFill>
                                <a:schemeClr val="tx1"/>
                              </a:solidFill>
                              <a:latin typeface="Cambria Math" panose="02040503050406030204" pitchFamily="18" charset="0"/>
                            </a:rPr>
                            <m:t>𝑌</m:t>
                          </m:r>
                        </m:e>
                        <m:sub>
                          <m:r>
                            <a:rPr lang="en-US" sz="2400" b="0" i="1" smtClean="0">
                              <a:solidFill>
                                <a:schemeClr val="tx1"/>
                              </a:solidFill>
                              <a:latin typeface="Cambria Math" panose="02040503050406030204" pitchFamily="18" charset="0"/>
                            </a:rPr>
                            <m:t>𝑟</m:t>
                          </m:r>
                        </m:sub>
                        <m:sup>
                          <m:r>
                            <a:rPr lang="en-US" sz="2400" b="0" i="1" smtClean="0">
                              <a:solidFill>
                                <a:schemeClr val="tx1"/>
                              </a:solidFill>
                              <a:latin typeface="Cambria Math" panose="02040503050406030204" pitchFamily="18" charset="0"/>
                            </a:rPr>
                            <m:t>−1</m:t>
                          </m:r>
                        </m:sup>
                      </m:sSubSup>
                    </m:oMath>
                  </m:oMathPara>
                </a14:m>
                <a:endParaRPr lang="en-US" sz="2400" dirty="0">
                  <a:solidFill>
                    <a:schemeClr val="tx1"/>
                  </a:solidFill>
                </a:endParaRPr>
              </a:p>
            </p:txBody>
          </p:sp>
        </mc:Choice>
        <mc:Fallback xmlns="">
          <p:sp>
            <p:nvSpPr>
              <p:cNvPr id="46" name="TextBox 45">
                <a:extLst>
                  <a:ext uri="{FF2B5EF4-FFF2-40B4-BE49-F238E27FC236}">
                    <a16:creationId xmlns:a16="http://schemas.microsoft.com/office/drawing/2014/main" id="{B40DFE29-3D36-FE84-0FB2-FD3EF316694A}"/>
                  </a:ext>
                </a:extLst>
              </p:cNvPr>
              <p:cNvSpPr txBox="1">
                <a:spLocks noRot="1" noChangeAspect="1" noMove="1" noResize="1" noEditPoints="1" noAdjustHandles="1" noChangeArrowheads="1" noChangeShapeType="1" noTextEdit="1"/>
              </p:cNvSpPr>
              <p:nvPr/>
            </p:nvSpPr>
            <p:spPr>
              <a:xfrm>
                <a:off x="9788579" y="3963813"/>
                <a:ext cx="1058626" cy="461665"/>
              </a:xfrm>
              <a:prstGeom prst="rect">
                <a:avLst/>
              </a:prstGeom>
              <a:blipFill>
                <a:blip r:embed="rId5"/>
                <a:stretch>
                  <a:fillRect l="-11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89661C67-CEC9-DAED-CAC4-6F7A61FE83AA}"/>
                  </a:ext>
                </a:extLst>
              </p:cNvPr>
              <p:cNvSpPr txBox="1"/>
              <p:nvPr/>
            </p:nvSpPr>
            <p:spPr>
              <a:xfrm>
                <a:off x="9752351" y="5674600"/>
                <a:ext cx="1148273"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𝑍</m:t>
                          </m:r>
                        </m:e>
                        <m:sub>
                          <m:r>
                            <a:rPr lang="en-US" sz="2400" b="0" i="1" smtClean="0">
                              <a:solidFill>
                                <a:schemeClr val="tx1"/>
                              </a:solidFill>
                              <a:latin typeface="Cambria Math" panose="02040503050406030204" pitchFamily="18" charset="0"/>
                            </a:rPr>
                            <m:t>𝑟</m:t>
                          </m:r>
                        </m:sub>
                      </m:sSub>
                      <m:r>
                        <a:rPr lang="en-US" sz="2400" b="0" i="1" smtClean="0">
                          <a:solidFill>
                            <a:schemeClr val="tx1"/>
                          </a:solidFill>
                          <a:latin typeface="Cambria Math" panose="02040503050406030204" pitchFamily="18" charset="0"/>
                        </a:rPr>
                        <m:t>, </m:t>
                      </m:r>
                      <m:sSubSup>
                        <m:sSubSupPr>
                          <m:ctrlPr>
                            <a:rPr lang="en-US" sz="2400" b="0" i="1" smtClean="0">
                              <a:solidFill>
                                <a:schemeClr val="tx1"/>
                              </a:solidFill>
                              <a:latin typeface="Cambria Math" panose="02040503050406030204" pitchFamily="18" charset="0"/>
                            </a:rPr>
                          </m:ctrlPr>
                        </m:sSubSupPr>
                        <m:e>
                          <m:r>
                            <a:rPr lang="en-US" sz="2400" b="0" i="1" smtClean="0">
                              <a:solidFill>
                                <a:schemeClr val="tx1"/>
                              </a:solidFill>
                              <a:latin typeface="Cambria Math" panose="02040503050406030204" pitchFamily="18" charset="0"/>
                            </a:rPr>
                            <m:t>𝑍</m:t>
                          </m:r>
                        </m:e>
                        <m:sub>
                          <m:r>
                            <a:rPr lang="en-US" sz="2400" b="0" i="1" smtClean="0">
                              <a:solidFill>
                                <a:schemeClr val="tx1"/>
                              </a:solidFill>
                              <a:latin typeface="Cambria Math" panose="02040503050406030204" pitchFamily="18" charset="0"/>
                            </a:rPr>
                            <m:t>𝑟</m:t>
                          </m:r>
                        </m:sub>
                        <m:sup>
                          <m:r>
                            <a:rPr lang="en-US" sz="2400" b="0" i="1" smtClean="0">
                              <a:solidFill>
                                <a:schemeClr val="tx1"/>
                              </a:solidFill>
                              <a:latin typeface="Cambria Math" panose="02040503050406030204" pitchFamily="18" charset="0"/>
                            </a:rPr>
                            <m:t>−1</m:t>
                          </m:r>
                        </m:sup>
                      </m:sSubSup>
                    </m:oMath>
                  </m:oMathPara>
                </a14:m>
                <a:endParaRPr lang="en-US" sz="2400" dirty="0">
                  <a:solidFill>
                    <a:schemeClr val="tx1"/>
                  </a:solidFill>
                </a:endParaRPr>
              </a:p>
            </p:txBody>
          </p:sp>
        </mc:Choice>
        <mc:Fallback xmlns="">
          <p:sp>
            <p:nvSpPr>
              <p:cNvPr id="47" name="TextBox 46">
                <a:extLst>
                  <a:ext uri="{FF2B5EF4-FFF2-40B4-BE49-F238E27FC236}">
                    <a16:creationId xmlns:a16="http://schemas.microsoft.com/office/drawing/2014/main" id="{89661C67-CEC9-DAED-CAC4-6F7A61FE83AA}"/>
                  </a:ext>
                </a:extLst>
              </p:cNvPr>
              <p:cNvSpPr txBox="1">
                <a:spLocks noRot="1" noChangeAspect="1" noMove="1" noResize="1" noEditPoints="1" noAdjustHandles="1" noChangeArrowheads="1" noChangeShapeType="1" noTextEdit="1"/>
              </p:cNvSpPr>
              <p:nvPr/>
            </p:nvSpPr>
            <p:spPr>
              <a:xfrm>
                <a:off x="9752351" y="5674600"/>
                <a:ext cx="1148273" cy="46166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Content Placeholder 4">
                <a:extLst>
                  <a:ext uri="{FF2B5EF4-FFF2-40B4-BE49-F238E27FC236}">
                    <a16:creationId xmlns:a16="http://schemas.microsoft.com/office/drawing/2014/main" id="{1A8B166B-EFD6-3E22-8BFD-567FE5BA9B58}"/>
                  </a:ext>
                </a:extLst>
              </p:cNvPr>
              <p:cNvSpPr>
                <a:spLocks noGrp="1"/>
              </p:cNvSpPr>
              <p:nvPr>
                <p:ph idx="1"/>
              </p:nvPr>
            </p:nvSpPr>
            <p:spPr>
              <a:xfrm>
                <a:off x="838200" y="1825625"/>
                <a:ext cx="11353800" cy="1141762"/>
              </a:xfrm>
            </p:spPr>
            <p:txBody>
              <a:bodyPr>
                <a:normAutofit/>
              </a:bodyPr>
              <a:lstStyle/>
              <a:p>
                <a:pPr marL="0" indent="0">
                  <a:buNone/>
                </a:pPr>
                <a:r>
                  <a:rPr lang="en-US" sz="2400" dirty="0"/>
                  <a:t>Equivalently, </a:t>
                </a:r>
                <a14:m>
                  <m:oMath xmlns:m="http://schemas.openxmlformats.org/officeDocument/2006/math">
                    <m:r>
                      <a:rPr lang="en-US" sz="2400" b="0" i="1" dirty="0" smtClean="0">
                        <a:latin typeface="Cambria Math" panose="02040503050406030204" pitchFamily="18" charset="0"/>
                      </a:rPr>
                      <m:t>𝐴</m:t>
                    </m:r>
                  </m:oMath>
                </a14:m>
                <a:r>
                  <a:rPr lang="en-US" sz="2400" dirty="0"/>
                  <a:t> makes </a:t>
                </a:r>
                <a14:m>
                  <m:oMath xmlns:m="http://schemas.openxmlformats.org/officeDocument/2006/math">
                    <m:r>
                      <m:rPr>
                        <m:sty m:val="p"/>
                      </m:rPr>
                      <a:rPr lang="en-US" sz="2400">
                        <a:latin typeface="Cambria Math" panose="02040503050406030204" pitchFamily="18" charset="0"/>
                      </a:rPr>
                      <m:t>O</m:t>
                    </m:r>
                    <m:r>
                      <a:rPr lang="en-US" sz="2400">
                        <a:latin typeface="Cambria Math" panose="02040503050406030204" pitchFamily="18" charset="0"/>
                      </a:rPr>
                      <m:t>(</m:t>
                    </m:r>
                    <m:r>
                      <a:rPr lang="en-US" sz="2400" i="1">
                        <a:latin typeface="Cambria Math" panose="02040503050406030204" pitchFamily="18" charset="0"/>
                      </a:rPr>
                      <m:t>𝑇</m:t>
                    </m:r>
                    <m:r>
                      <a:rPr lang="en-US" sz="2400" i="1">
                        <a:latin typeface="Cambria Math" panose="02040503050406030204" pitchFamily="18" charset="0"/>
                      </a:rPr>
                      <m:t>)</m:t>
                    </m:r>
                  </m:oMath>
                </a14:m>
                <a:r>
                  <a:rPr lang="en-US" sz="2400" dirty="0"/>
                  <a:t> queries to permutations </a:t>
                </a:r>
                <a14:m>
                  <m:oMath xmlns:m="http://schemas.openxmlformats.org/officeDocument/2006/math">
                    <m:r>
                      <a:rPr lang="en-US" sz="2400" b="0" i="1" smtClean="0">
                        <a:latin typeface="Cambria Math" panose="02040503050406030204" pitchFamily="18" charset="0"/>
                      </a:rPr>
                      <m:t>𝑋</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𝑌</m:t>
                        </m:r>
                      </m:e>
                      <m:sub>
                        <m:r>
                          <a:rPr lang="en-US" sz="2400" b="0" i="1" smtClean="0">
                            <a:latin typeface="Cambria Math" panose="02040503050406030204" pitchFamily="18" charset="0"/>
                          </a:rPr>
                          <m:t>𝑟</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𝑍</m:t>
                        </m:r>
                      </m:e>
                      <m:sub>
                        <m:r>
                          <a:rPr lang="en-US" sz="2400" b="0" i="1" smtClean="0">
                            <a:latin typeface="Cambria Math" panose="02040503050406030204" pitchFamily="18" charset="0"/>
                          </a:rPr>
                          <m:t>𝑟</m:t>
                        </m:r>
                      </m:sub>
                    </m:sSub>
                  </m:oMath>
                </a14:m>
                <a:r>
                  <a:rPr lang="en-US" sz="2400" dirty="0"/>
                  <a:t>, or their inverses. </a:t>
                </a:r>
              </a:p>
            </p:txBody>
          </p:sp>
        </mc:Choice>
        <mc:Fallback xmlns="">
          <p:sp>
            <p:nvSpPr>
              <p:cNvPr id="10" name="Content Placeholder 4">
                <a:extLst>
                  <a:ext uri="{FF2B5EF4-FFF2-40B4-BE49-F238E27FC236}">
                    <a16:creationId xmlns:a16="http://schemas.microsoft.com/office/drawing/2014/main" id="{1A8B166B-EFD6-3E22-8BFD-567FE5BA9B58}"/>
                  </a:ext>
                </a:extLst>
              </p:cNvPr>
              <p:cNvSpPr>
                <a:spLocks noGrp="1" noRot="1" noChangeAspect="1" noMove="1" noResize="1" noEditPoints="1" noAdjustHandles="1" noChangeArrowheads="1" noChangeShapeType="1" noTextEdit="1"/>
              </p:cNvSpPr>
              <p:nvPr>
                <p:ph idx="1"/>
              </p:nvPr>
            </p:nvSpPr>
            <p:spPr>
              <a:xfrm>
                <a:off x="838200" y="1825625"/>
                <a:ext cx="11353800" cy="1141762"/>
              </a:xfrm>
              <a:blipFill>
                <a:blip r:embed="rId7"/>
                <a:stretch>
                  <a:fillRect l="-894" t="-7692"/>
                </a:stretch>
              </a:blipFill>
            </p:spPr>
            <p:txBody>
              <a:bodyPr/>
              <a:lstStyle/>
              <a:p>
                <a:r>
                  <a:rPr lang="en-US">
                    <a:noFill/>
                  </a:rPr>
                  <a:t> </a:t>
                </a:r>
              </a:p>
            </p:txBody>
          </p:sp>
        </mc:Fallback>
      </mc:AlternateContent>
      <p:sp>
        <p:nvSpPr>
          <p:cNvPr id="12" name="Rectangle 11">
            <a:extLst>
              <a:ext uri="{FF2B5EF4-FFF2-40B4-BE49-F238E27FC236}">
                <a16:creationId xmlns:a16="http://schemas.microsoft.com/office/drawing/2014/main" id="{5B427903-5B18-7B8D-D089-336929ADAA87}"/>
              </a:ext>
            </a:extLst>
          </p:cNvPr>
          <p:cNvSpPr/>
          <p:nvPr/>
        </p:nvSpPr>
        <p:spPr>
          <a:xfrm>
            <a:off x="2161309" y="3102324"/>
            <a:ext cx="6504709" cy="2572253"/>
          </a:xfrm>
          <a:prstGeom prst="rect">
            <a:avLst/>
          </a:prstGeom>
          <a:noFill/>
          <a:ln w="57150">
            <a:solidFill>
              <a:srgbClr val="00B0F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1120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9A4C0-4B0A-4B16-463C-E83F4130913A}"/>
              </a:ext>
            </a:extLst>
          </p:cNvPr>
          <p:cNvSpPr>
            <a:spLocks noGrp="1"/>
          </p:cNvSpPr>
          <p:nvPr>
            <p:ph type="title"/>
          </p:nvPr>
        </p:nvSpPr>
        <p:spPr/>
        <p:txBody>
          <a:bodyPr/>
          <a:lstStyle/>
          <a:p>
            <a:r>
              <a:rPr lang="en-US" dirty="0"/>
              <a:t>Quantum states and computation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0690107E-4C55-1C5D-A190-18F284440593}"/>
                  </a:ext>
                </a:extLst>
              </p:cNvPr>
              <p:cNvSpPr>
                <a:spLocks noGrp="1"/>
              </p:cNvSpPr>
              <p:nvPr>
                <p:ph idx="1"/>
              </p:nvPr>
            </p:nvSpPr>
            <p:spPr/>
            <p:txBody>
              <a:bodyPr>
                <a:normAutofit/>
              </a:bodyPr>
              <a:lstStyle/>
              <a:p>
                <a:r>
                  <a:rPr lang="en-US" sz="2400" dirty="0"/>
                  <a:t>A </a:t>
                </a:r>
                <a:r>
                  <a:rPr lang="en-US" sz="2400" b="1" dirty="0">
                    <a:solidFill>
                      <a:srgbClr val="FFC000"/>
                    </a:solidFill>
                  </a:rPr>
                  <a:t>quantum state</a:t>
                </a:r>
                <a:r>
                  <a:rPr lang="en-US" sz="2400" dirty="0">
                    <a:solidFill>
                      <a:srgbClr val="FFC000"/>
                    </a:solidFill>
                  </a:rPr>
                  <a:t> </a:t>
                </a:r>
                <a14:m>
                  <m:oMath xmlns:m="http://schemas.openxmlformats.org/officeDocument/2006/math">
                    <m:r>
                      <a:rPr lang="en-US" sz="2400" b="0" i="1" smtClean="0">
                        <a:latin typeface="Cambria Math" panose="02040503050406030204" pitchFamily="18" charset="0"/>
                      </a:rPr>
                      <m:t>|</m:t>
                    </m:r>
                    <m:r>
                      <a:rPr lang="en-US" sz="2400" b="0" i="1" smtClean="0">
                        <a:latin typeface="Cambria Math" panose="02040503050406030204" pitchFamily="18" charset="0"/>
                      </a:rPr>
                      <m:t>𝜓</m:t>
                    </m:r>
                    <m:r>
                      <a:rPr lang="en-US" sz="2400" b="0" i="1" smtClean="0">
                        <a:latin typeface="Cambria Math" panose="02040503050406030204" pitchFamily="18" charset="0"/>
                      </a:rPr>
                      <m:t>⟩</m:t>
                    </m:r>
                  </m:oMath>
                </a14:m>
                <a:r>
                  <a:rPr lang="en-US" sz="2400" dirty="0"/>
                  <a:t> on </a:t>
                </a:r>
                <a14:m>
                  <m:oMath xmlns:m="http://schemas.openxmlformats.org/officeDocument/2006/math">
                    <m:r>
                      <a:rPr lang="en-US" sz="2400" b="0" i="1" smtClean="0">
                        <a:latin typeface="Cambria Math" panose="02040503050406030204" pitchFamily="18" charset="0"/>
                      </a:rPr>
                      <m:t>𝑛</m:t>
                    </m:r>
                  </m:oMath>
                </a14:m>
                <a:r>
                  <a:rPr lang="en-US" sz="2400" dirty="0"/>
                  <a:t> qubits is a </a:t>
                </a:r>
                <a14:m>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2</m:t>
                        </m:r>
                      </m:e>
                      <m:sup>
                        <m:r>
                          <a:rPr lang="en-US" sz="2400" b="0" i="1" smtClean="0">
                            <a:latin typeface="Cambria Math" panose="02040503050406030204" pitchFamily="18" charset="0"/>
                          </a:rPr>
                          <m:t>𝑛</m:t>
                        </m:r>
                      </m:sup>
                    </m:sSup>
                  </m:oMath>
                </a14:m>
                <a:r>
                  <a:rPr lang="en-US" sz="2400" dirty="0"/>
                  <a:t>-dimensional complex unit vector. </a:t>
                </a:r>
              </a:p>
              <a:p>
                <a:pPr lvl="1"/>
                <a:r>
                  <a:rPr lang="en-US" dirty="0"/>
                  <a:t>Analogous to a probability distribution on </a:t>
                </a:r>
                <a14:m>
                  <m:oMath xmlns:m="http://schemas.openxmlformats.org/officeDocument/2006/math">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0,1</m:t>
                            </m:r>
                          </m:e>
                        </m:d>
                      </m:e>
                      <m:sup>
                        <m:r>
                          <a:rPr lang="en-US" b="0" i="1" smtClean="0">
                            <a:latin typeface="Cambria Math" panose="02040503050406030204" pitchFamily="18" charset="0"/>
                          </a:rPr>
                          <m:t>𝑛</m:t>
                        </m:r>
                      </m:sup>
                    </m:sSup>
                  </m:oMath>
                </a14:m>
                <a:r>
                  <a:rPr lang="en-US" dirty="0"/>
                  <a:t>, except the “probabilities” can be </a:t>
                </a:r>
                <a:r>
                  <a:rPr lang="en-US" b="1" dirty="0">
                    <a:solidFill>
                      <a:srgbClr val="FFC000"/>
                    </a:solidFill>
                  </a:rPr>
                  <a:t>negative</a:t>
                </a:r>
                <a:r>
                  <a:rPr lang="en-US" dirty="0"/>
                  <a:t> or even </a:t>
                </a:r>
                <a:r>
                  <a:rPr lang="en-US" b="1" dirty="0">
                    <a:solidFill>
                      <a:srgbClr val="FFC000"/>
                    </a:solidFill>
                  </a:rPr>
                  <a:t>complex</a:t>
                </a:r>
                <a:r>
                  <a:rPr lang="en-US" dirty="0"/>
                  <a:t>!</a:t>
                </a:r>
              </a:p>
              <a:p>
                <a:pPr marL="0" indent="0">
                  <a:buNone/>
                </a:pPr>
                <a:endParaRPr lang="en-US" sz="2400" b="1" dirty="0">
                  <a:solidFill>
                    <a:srgbClr val="7030A0"/>
                  </a:solidFill>
                </a:endParaRPr>
              </a:p>
              <a:p>
                <a:r>
                  <a:rPr lang="en-US" sz="2400" dirty="0"/>
                  <a:t>A quantum computation is some sequence of </a:t>
                </a:r>
                <a:r>
                  <a:rPr lang="en-US" sz="2400" b="1" dirty="0">
                    <a:solidFill>
                      <a:srgbClr val="FFC000"/>
                    </a:solidFill>
                  </a:rPr>
                  <a:t>unitary transformations</a:t>
                </a:r>
                <a:r>
                  <a:rPr lang="en-US" sz="2400" dirty="0"/>
                  <a:t> and </a:t>
                </a:r>
                <a:r>
                  <a:rPr lang="en-US" sz="2400" b="1" dirty="0">
                    <a:solidFill>
                      <a:srgbClr val="FFC000"/>
                    </a:solidFill>
                  </a:rPr>
                  <a:t>measurements</a:t>
                </a:r>
                <a:r>
                  <a:rPr lang="en-US" sz="2400" dirty="0"/>
                  <a:t>.</a:t>
                </a:r>
              </a:p>
              <a:p>
                <a:pPr lvl="1"/>
                <a:r>
                  <a:rPr lang="en-US" dirty="0"/>
                  <a:t>Unitary matrices: reversible state transformations. Analogous to doubly-stochastic matrices in probability theory.</a:t>
                </a:r>
              </a:p>
              <a:p>
                <a:pPr lvl="1"/>
                <a:endParaRPr lang="en-US" dirty="0"/>
              </a:p>
              <a:p>
                <a:pPr lvl="1"/>
                <a:r>
                  <a:rPr lang="en-US" dirty="0"/>
                  <a:t>Measurement: non-reversible state transformation. Analogous to taking a sample from a distribution.</a:t>
                </a:r>
              </a:p>
            </p:txBody>
          </p:sp>
        </mc:Choice>
        <mc:Fallback>
          <p:sp>
            <p:nvSpPr>
              <p:cNvPr id="3" name="Content Placeholder 2">
                <a:extLst>
                  <a:ext uri="{FF2B5EF4-FFF2-40B4-BE49-F238E27FC236}">
                    <a16:creationId xmlns:a16="http://schemas.microsoft.com/office/drawing/2014/main" id="{0690107E-4C55-1C5D-A190-18F284440593}"/>
                  </a:ext>
                </a:extLst>
              </p:cNvPr>
              <p:cNvSpPr>
                <a:spLocks noGrp="1" noRot="1" noChangeAspect="1" noMove="1" noResize="1" noEditPoints="1" noAdjustHandles="1" noChangeArrowheads="1" noChangeShapeType="1" noTextEdit="1"/>
              </p:cNvSpPr>
              <p:nvPr>
                <p:ph idx="1"/>
              </p:nvPr>
            </p:nvSpPr>
            <p:spPr>
              <a:blipFill>
                <a:blip r:embed="rId2"/>
                <a:stretch>
                  <a:fillRect l="-844" t="-2035" r="-121" b="-581"/>
                </a:stretch>
              </a:blipFill>
            </p:spPr>
            <p:txBody>
              <a:bodyPr/>
              <a:lstStyle/>
              <a:p>
                <a:r>
                  <a:rPr lang="en-US">
                    <a:noFill/>
                  </a:rPr>
                  <a:t> </a:t>
                </a:r>
              </a:p>
            </p:txBody>
          </p:sp>
        </mc:Fallback>
      </mc:AlternateContent>
    </p:spTree>
    <p:extLst>
      <p:ext uri="{BB962C8B-B14F-4D97-AF65-F5344CB8AC3E}">
        <p14:creationId xmlns:p14="http://schemas.microsoft.com/office/powerpoint/2010/main" val="1190147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517D6-6F45-9353-A8D9-C9C8AD802426}"/>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Content Placeholder 2">
                <a:extLst>
                  <a:ext uri="{FF2B5EF4-FFF2-40B4-BE49-F238E27FC236}">
                    <a16:creationId xmlns:a16="http://schemas.microsoft.com/office/drawing/2014/main" id="{41436E74-BC78-D996-4E4F-2F911BF9348A}"/>
                  </a:ext>
                </a:extLst>
              </p:cNvPr>
              <p:cNvSpPr txBox="1">
                <a:spLocks/>
              </p:cNvSpPr>
              <p:nvPr/>
            </p:nvSpPr>
            <p:spPr>
              <a:xfrm>
                <a:off x="756722" y="749136"/>
                <a:ext cx="11097821" cy="13328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The hardcoded verifier accepts all YES graphs from </a:t>
                </a:r>
                <a14:m>
                  <m:oMath xmlns:m="http://schemas.openxmlformats.org/officeDocument/2006/math">
                    <m:r>
                      <a:rPr lang="en-US" sz="2400" b="0" i="1" smtClean="0">
                        <a:latin typeface="Cambria Math" panose="02040503050406030204" pitchFamily="18" charset="0"/>
                      </a:rPr>
                      <m:t>ℛ</m:t>
                    </m:r>
                  </m:oMath>
                </a14:m>
                <a:r>
                  <a:rPr lang="en-US" sz="2400" dirty="0"/>
                  <a:t>, which by previous graph/permutation correspondence can be viewed as a subset of density </a:t>
                </a:r>
                <a14:m>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2</m:t>
                        </m:r>
                      </m:e>
                      <m:sup>
                        <m:r>
                          <a:rPr lang="en-US" sz="2400" b="0" i="1" smtClean="0">
                            <a:latin typeface="Cambria Math" panose="02040503050406030204" pitchFamily="18" charset="0"/>
                          </a:rPr>
                          <m:t>−</m:t>
                        </m:r>
                        <m:r>
                          <a:rPr lang="en-US" sz="2400" b="0" i="1" smtClean="0">
                            <a:latin typeface="Cambria Math" panose="02040503050406030204" pitchFamily="18" charset="0"/>
                          </a:rPr>
                          <m:t>𝑄</m:t>
                        </m:r>
                      </m:sup>
                    </m:sSup>
                  </m:oMath>
                </a14:m>
                <a:r>
                  <a:rPr lang="en-US" sz="2400" dirty="0"/>
                  <a:t> in the space of all permutations </a:t>
                </a:r>
                <a14:m>
                  <m:oMath xmlns:m="http://schemas.openxmlformats.org/officeDocument/2006/math">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𝑋</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𝑌</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𝑌</m:t>
                            </m:r>
                          </m:e>
                          <m:sub>
                            <m:r>
                              <a:rPr lang="en-US" sz="2400" b="0" i="1" smtClean="0">
                                <a:latin typeface="Cambria Math" panose="02040503050406030204" pitchFamily="18" charset="0"/>
                              </a:rPr>
                              <m:t>𝑅</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𝑍</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𝑍</m:t>
                            </m:r>
                          </m:e>
                          <m:sub>
                            <m:r>
                              <a:rPr lang="en-US" sz="2400" b="0" i="1" smtClean="0">
                                <a:latin typeface="Cambria Math" panose="02040503050406030204" pitchFamily="18" charset="0"/>
                              </a:rPr>
                              <m:t>𝑅</m:t>
                            </m:r>
                          </m:sub>
                        </m:sSub>
                      </m:e>
                    </m:d>
                  </m:oMath>
                </a14:m>
                <a:r>
                  <a:rPr lang="en-US" sz="2400" dirty="0"/>
                  <a:t>.</a:t>
                </a:r>
              </a:p>
              <a:p>
                <a:pPr marL="0" indent="0">
                  <a:buNone/>
                </a:pPr>
                <a:endParaRPr lang="en-US" sz="2400" dirty="0"/>
              </a:p>
              <a:p>
                <a:pPr marL="0" indent="0">
                  <a:buNone/>
                </a:pPr>
                <a:endParaRPr lang="en-US" sz="2400" dirty="0"/>
              </a:p>
            </p:txBody>
          </p:sp>
        </mc:Choice>
        <mc:Fallback xmlns="">
          <p:sp>
            <p:nvSpPr>
              <p:cNvPr id="11" name="Content Placeholder 2">
                <a:extLst>
                  <a:ext uri="{FF2B5EF4-FFF2-40B4-BE49-F238E27FC236}">
                    <a16:creationId xmlns:a16="http://schemas.microsoft.com/office/drawing/2014/main" id="{41436E74-BC78-D996-4E4F-2F911BF9348A}"/>
                  </a:ext>
                </a:extLst>
              </p:cNvPr>
              <p:cNvSpPr txBox="1">
                <a:spLocks noRot="1" noChangeAspect="1" noMove="1" noResize="1" noEditPoints="1" noAdjustHandles="1" noChangeArrowheads="1" noChangeShapeType="1" noTextEdit="1"/>
              </p:cNvSpPr>
              <p:nvPr/>
            </p:nvSpPr>
            <p:spPr>
              <a:xfrm>
                <a:off x="756722" y="749136"/>
                <a:ext cx="11097821" cy="1332882"/>
              </a:xfrm>
              <a:prstGeom prst="rect">
                <a:avLst/>
              </a:prstGeom>
              <a:blipFill>
                <a:blip r:embed="rId3"/>
                <a:stretch>
                  <a:fillRect l="-914" t="-6604" r="-229"/>
                </a:stretch>
              </a:blipFill>
            </p:spPr>
            <p:txBody>
              <a:bodyPr/>
              <a:lstStyle/>
              <a:p>
                <a:r>
                  <a:rPr lang="en-US">
                    <a:noFill/>
                  </a:rPr>
                  <a:t> </a:t>
                </a:r>
              </a:p>
            </p:txBody>
          </p:sp>
        </mc:Fallback>
      </mc:AlternateContent>
      <p:sp>
        <p:nvSpPr>
          <p:cNvPr id="3" name="Rounded Rectangle 2">
            <a:extLst>
              <a:ext uri="{FF2B5EF4-FFF2-40B4-BE49-F238E27FC236}">
                <a16:creationId xmlns:a16="http://schemas.microsoft.com/office/drawing/2014/main" id="{B9634650-C6BE-500C-0F61-2A67ECC6F7EE}"/>
              </a:ext>
            </a:extLst>
          </p:cNvPr>
          <p:cNvSpPr/>
          <p:nvPr/>
        </p:nvSpPr>
        <p:spPr>
          <a:xfrm>
            <a:off x="756723" y="2082017"/>
            <a:ext cx="5179844" cy="3729551"/>
          </a:xfrm>
          <a:prstGeom prst="roundRect">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9" name="Content Placeholder 2">
                <a:extLst>
                  <a:ext uri="{FF2B5EF4-FFF2-40B4-BE49-F238E27FC236}">
                    <a16:creationId xmlns:a16="http://schemas.microsoft.com/office/drawing/2014/main" id="{A232C496-1AE8-F57F-3DF8-8D83D4D3D6FA}"/>
                  </a:ext>
                </a:extLst>
              </p:cNvPr>
              <p:cNvSpPr txBox="1">
                <a:spLocks/>
              </p:cNvSpPr>
              <p:nvPr/>
            </p:nvSpPr>
            <p:spPr>
              <a:xfrm>
                <a:off x="1014628" y="3016374"/>
                <a:ext cx="4809398" cy="26669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 xmlns:m="http://schemas.openxmlformats.org/officeDocument/2006/math">
                    <m:r>
                      <a:rPr lang="en-US" sz="2400" i="1" smtClean="0">
                        <a:latin typeface="Cambria Math" panose="02040503050406030204" pitchFamily="18" charset="0"/>
                      </a:rPr>
                      <m:t>ℛ</m:t>
                    </m:r>
                    <m:r>
                      <a:rPr lang="en-US" sz="2400" b="0" i="1" smtClean="0">
                        <a:latin typeface="Cambria Math" panose="02040503050406030204" pitchFamily="18" charset="0"/>
                      </a:rPr>
                      <m:t>≈</m:t>
                    </m:r>
                  </m:oMath>
                </a14:m>
                <a:r>
                  <a:rPr lang="en-US" sz="2400" dirty="0">
                    <a:solidFill>
                      <a:schemeClr val="tx1"/>
                    </a:solidFill>
                  </a:rPr>
                  <a:t> convex combination of </a:t>
                </a:r>
                <a:r>
                  <a:rPr lang="en-US" sz="2400" dirty="0"/>
                  <a:t>distributions over permutation tuples  </a:t>
                </a:r>
                <a14:m>
                  <m:oMath xmlns:m="http://schemas.openxmlformats.org/officeDocument/2006/math">
                    <m:d>
                      <m:dPr>
                        <m:ctrlPr>
                          <a:rPr lang="en-US" sz="2400" i="1">
                            <a:latin typeface="Cambria Math" panose="02040503050406030204" pitchFamily="18" charset="0"/>
                          </a:rPr>
                        </m:ctrlPr>
                      </m:dPr>
                      <m:e>
                        <m:r>
                          <a:rPr lang="en-US" sz="2400" i="1">
                            <a:latin typeface="Cambria Math" panose="02040503050406030204" pitchFamily="18" charset="0"/>
                          </a:rPr>
                          <m:t>𝑋</m:t>
                        </m: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𝑌</m:t>
                            </m:r>
                          </m:e>
                          <m:sub>
                            <m:r>
                              <a:rPr lang="en-US" sz="2400" i="1">
                                <a:latin typeface="Cambria Math" panose="02040503050406030204" pitchFamily="18" charset="0"/>
                              </a:rPr>
                              <m:t>1</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𝑌</m:t>
                            </m:r>
                          </m:e>
                          <m:sub>
                            <m:r>
                              <a:rPr lang="en-US" sz="2400" i="1">
                                <a:latin typeface="Cambria Math" panose="02040503050406030204" pitchFamily="18" charset="0"/>
                              </a:rPr>
                              <m:t>𝑅</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𝑍</m:t>
                            </m:r>
                          </m:e>
                          <m:sub>
                            <m:r>
                              <a:rPr lang="en-US" sz="2400" i="1">
                                <a:latin typeface="Cambria Math" panose="02040503050406030204" pitchFamily="18" charset="0"/>
                              </a:rPr>
                              <m:t>1</m:t>
                            </m:r>
                          </m:sub>
                        </m:sSub>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𝑍</m:t>
                            </m:r>
                          </m:e>
                          <m:sub>
                            <m:r>
                              <a:rPr lang="en-US" sz="2400" i="1">
                                <a:latin typeface="Cambria Math" panose="02040503050406030204" pitchFamily="18" charset="0"/>
                              </a:rPr>
                              <m:t>𝑅</m:t>
                            </m:r>
                          </m:sub>
                        </m:sSub>
                      </m:e>
                    </m:d>
                  </m:oMath>
                </a14:m>
                <a:r>
                  <a:rPr lang="en-US" sz="2400" dirty="0"/>
                  <a:t> where </a:t>
                </a:r>
              </a:p>
              <a:p>
                <a14:m>
                  <m:oMath xmlns:m="http://schemas.openxmlformats.org/officeDocument/2006/math">
                    <m:r>
                      <a:rPr lang="en-US" sz="2400" b="0" i="1" smtClean="0">
                        <a:latin typeface="Cambria Math" panose="02040503050406030204" pitchFamily="18" charset="0"/>
                      </a:rPr>
                      <m:t>≈</m:t>
                    </m:r>
                    <m:r>
                      <a:rPr lang="en-US" sz="2400" b="0" i="1" smtClean="0">
                        <a:latin typeface="Cambria Math" panose="02040503050406030204" pitchFamily="18" charset="0"/>
                      </a:rPr>
                      <m:t>𝑄</m:t>
                    </m:r>
                  </m:oMath>
                </a14:m>
                <a:r>
                  <a:rPr lang="en-US" sz="2400" dirty="0"/>
                  <a:t> coordinates are fixed</a:t>
                </a:r>
              </a:p>
              <a:p>
                <a:r>
                  <a:rPr lang="en-US" sz="2400" dirty="0"/>
                  <a:t>Dense everywhere else</a:t>
                </a:r>
              </a:p>
              <a:p>
                <a:pPr marL="0" indent="0">
                  <a:buNone/>
                </a:pPr>
                <a:endParaRPr lang="en-US" sz="2400" dirty="0">
                  <a:solidFill>
                    <a:schemeClr val="tx1"/>
                  </a:solidFill>
                </a:endParaRPr>
              </a:p>
            </p:txBody>
          </p:sp>
        </mc:Choice>
        <mc:Fallback>
          <p:sp>
            <p:nvSpPr>
              <p:cNvPr id="19" name="Content Placeholder 2">
                <a:extLst>
                  <a:ext uri="{FF2B5EF4-FFF2-40B4-BE49-F238E27FC236}">
                    <a16:creationId xmlns:a16="http://schemas.microsoft.com/office/drawing/2014/main" id="{A232C496-1AE8-F57F-3DF8-8D83D4D3D6FA}"/>
                  </a:ext>
                </a:extLst>
              </p:cNvPr>
              <p:cNvSpPr txBox="1">
                <a:spLocks noRot="1" noChangeAspect="1" noMove="1" noResize="1" noEditPoints="1" noAdjustHandles="1" noChangeArrowheads="1" noChangeShapeType="1" noTextEdit="1"/>
              </p:cNvSpPr>
              <p:nvPr/>
            </p:nvSpPr>
            <p:spPr>
              <a:xfrm>
                <a:off x="1014628" y="3016374"/>
                <a:ext cx="4809398" cy="2666974"/>
              </a:xfrm>
              <a:prstGeom prst="rect">
                <a:avLst/>
              </a:prstGeom>
              <a:blipFill>
                <a:blip r:embed="rId4"/>
                <a:stretch>
                  <a:fillRect l="-1842" t="-3318"/>
                </a:stretch>
              </a:blipFill>
            </p:spPr>
            <p:txBody>
              <a:bodyPr/>
              <a:lstStyle/>
              <a:p>
                <a:r>
                  <a:rPr lang="en-US">
                    <a:noFill/>
                  </a:rPr>
                  <a:t> </a:t>
                </a:r>
              </a:p>
            </p:txBody>
          </p:sp>
        </mc:Fallback>
      </mc:AlternateContent>
      <p:sp>
        <p:nvSpPr>
          <p:cNvPr id="21" name="TextBox 20">
            <a:extLst>
              <a:ext uri="{FF2B5EF4-FFF2-40B4-BE49-F238E27FC236}">
                <a16:creationId xmlns:a16="http://schemas.microsoft.com/office/drawing/2014/main" id="{75DA4DF6-2DE5-8A27-536A-279F68D90FB7}"/>
              </a:ext>
            </a:extLst>
          </p:cNvPr>
          <p:cNvSpPr txBox="1"/>
          <p:nvPr/>
        </p:nvSpPr>
        <p:spPr>
          <a:xfrm>
            <a:off x="1014628" y="2372031"/>
            <a:ext cx="10162735" cy="523220"/>
          </a:xfrm>
          <a:prstGeom prst="rect">
            <a:avLst/>
          </a:prstGeom>
          <a:noFill/>
        </p:spPr>
        <p:txBody>
          <a:bodyPr wrap="square" rtlCol="0">
            <a:spAutoFit/>
          </a:bodyPr>
          <a:lstStyle/>
          <a:p>
            <a:r>
              <a:rPr lang="en-US" sz="2800" b="1" u="sng" dirty="0"/>
              <a:t>Key Insight 1</a:t>
            </a:r>
            <a:endParaRPr lang="en-US" sz="2800" u="sng" dirty="0"/>
          </a:p>
        </p:txBody>
      </p:sp>
      <p:sp>
        <p:nvSpPr>
          <p:cNvPr id="84" name="TextBox 83">
            <a:extLst>
              <a:ext uri="{FF2B5EF4-FFF2-40B4-BE49-F238E27FC236}">
                <a16:creationId xmlns:a16="http://schemas.microsoft.com/office/drawing/2014/main" id="{A6C46CAA-4E34-74C6-C913-6A8B21999996}"/>
              </a:ext>
            </a:extLst>
          </p:cNvPr>
          <p:cNvSpPr txBox="1"/>
          <p:nvPr/>
        </p:nvSpPr>
        <p:spPr>
          <a:xfrm>
            <a:off x="6736659" y="3013680"/>
            <a:ext cx="4572000" cy="1938992"/>
          </a:xfrm>
          <a:prstGeom prst="rect">
            <a:avLst/>
          </a:prstGeom>
          <a:noFill/>
        </p:spPr>
        <p:txBody>
          <a:bodyPr wrap="square" rtlCol="0">
            <a:spAutoFit/>
          </a:bodyPr>
          <a:lstStyle/>
          <a:p>
            <a:r>
              <a:rPr lang="en-US" sz="2400" dirty="0"/>
              <a:t>This uses </a:t>
            </a:r>
            <a:r>
              <a:rPr lang="en-US" sz="2400" dirty="0">
                <a:solidFill>
                  <a:srgbClr val="FFFF00"/>
                </a:solidFill>
              </a:rPr>
              <a:t>min-entropy decomposition lemma </a:t>
            </a:r>
            <a:r>
              <a:rPr lang="en-US" sz="2400" dirty="0"/>
              <a:t>from communication complexity, extension complexity lower bounds, and cryptography.</a:t>
            </a:r>
          </a:p>
        </p:txBody>
      </p:sp>
    </p:spTree>
    <p:extLst>
      <p:ext uri="{BB962C8B-B14F-4D97-AF65-F5344CB8AC3E}">
        <p14:creationId xmlns:p14="http://schemas.microsoft.com/office/powerpoint/2010/main" val="2348728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9" grpId="0"/>
      <p:bldP spid="21" grpId="0"/>
      <p:bldP spid="8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CEF3F9-EBFC-2B88-2830-06546DEB1CFF}"/>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Content Placeholder 2">
                <a:extLst>
                  <a:ext uri="{FF2B5EF4-FFF2-40B4-BE49-F238E27FC236}">
                    <a16:creationId xmlns:a16="http://schemas.microsoft.com/office/drawing/2014/main" id="{0EAA0227-7DA4-B626-A6F4-A73EC42E7ED7}"/>
                  </a:ext>
                </a:extLst>
              </p:cNvPr>
              <p:cNvSpPr txBox="1">
                <a:spLocks/>
              </p:cNvSpPr>
              <p:nvPr/>
            </p:nvSpPr>
            <p:spPr>
              <a:xfrm>
                <a:off x="756722" y="749136"/>
                <a:ext cx="11097821" cy="13328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The hardcoded verifier accepts all YES graphs from </a:t>
                </a:r>
                <a14:m>
                  <m:oMath xmlns:m="http://schemas.openxmlformats.org/officeDocument/2006/math">
                    <m:r>
                      <a:rPr lang="en-US" sz="2400" b="0" i="1" smtClean="0">
                        <a:latin typeface="Cambria Math" panose="02040503050406030204" pitchFamily="18" charset="0"/>
                      </a:rPr>
                      <m:t>ℛ</m:t>
                    </m:r>
                  </m:oMath>
                </a14:m>
                <a:r>
                  <a:rPr lang="en-US" sz="2400" dirty="0"/>
                  <a:t>, which by previous graph/permutation correspondence can be viewed as a subset of density </a:t>
                </a:r>
                <a14:m>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2</m:t>
                        </m:r>
                      </m:e>
                      <m:sup>
                        <m:r>
                          <a:rPr lang="en-US" sz="2400" b="0" i="1" smtClean="0">
                            <a:latin typeface="Cambria Math" panose="02040503050406030204" pitchFamily="18" charset="0"/>
                          </a:rPr>
                          <m:t>−</m:t>
                        </m:r>
                        <m:r>
                          <a:rPr lang="en-US" sz="2400" b="0" i="1" smtClean="0">
                            <a:latin typeface="Cambria Math" panose="02040503050406030204" pitchFamily="18" charset="0"/>
                          </a:rPr>
                          <m:t>𝑄</m:t>
                        </m:r>
                      </m:sup>
                    </m:sSup>
                  </m:oMath>
                </a14:m>
                <a:r>
                  <a:rPr lang="en-US" sz="2400" dirty="0"/>
                  <a:t> in the space of all permutations </a:t>
                </a:r>
                <a14:m>
                  <m:oMath xmlns:m="http://schemas.openxmlformats.org/officeDocument/2006/math">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𝑋</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𝑌</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𝑌</m:t>
                            </m:r>
                          </m:e>
                          <m:sub>
                            <m:r>
                              <a:rPr lang="en-US" sz="2400" b="0" i="1" smtClean="0">
                                <a:latin typeface="Cambria Math" panose="02040503050406030204" pitchFamily="18" charset="0"/>
                              </a:rPr>
                              <m:t>𝑅</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𝑍</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𝑍</m:t>
                            </m:r>
                          </m:e>
                          <m:sub>
                            <m:r>
                              <a:rPr lang="en-US" sz="2400" b="0" i="1" smtClean="0">
                                <a:latin typeface="Cambria Math" panose="02040503050406030204" pitchFamily="18" charset="0"/>
                              </a:rPr>
                              <m:t>𝑅</m:t>
                            </m:r>
                          </m:sub>
                        </m:sSub>
                      </m:e>
                    </m:d>
                  </m:oMath>
                </a14:m>
                <a:r>
                  <a:rPr lang="en-US" sz="2400" dirty="0"/>
                  <a:t>.</a:t>
                </a:r>
              </a:p>
              <a:p>
                <a:pPr marL="0" indent="0">
                  <a:buNone/>
                </a:pPr>
                <a:endParaRPr lang="en-US" sz="2400" dirty="0"/>
              </a:p>
              <a:p>
                <a:pPr marL="0" indent="0">
                  <a:buNone/>
                </a:pPr>
                <a:endParaRPr lang="en-US" sz="2400" dirty="0"/>
              </a:p>
            </p:txBody>
          </p:sp>
        </mc:Choice>
        <mc:Fallback xmlns="">
          <p:sp>
            <p:nvSpPr>
              <p:cNvPr id="11" name="Content Placeholder 2">
                <a:extLst>
                  <a:ext uri="{FF2B5EF4-FFF2-40B4-BE49-F238E27FC236}">
                    <a16:creationId xmlns:a16="http://schemas.microsoft.com/office/drawing/2014/main" id="{0EAA0227-7DA4-B626-A6F4-A73EC42E7ED7}"/>
                  </a:ext>
                </a:extLst>
              </p:cNvPr>
              <p:cNvSpPr txBox="1">
                <a:spLocks noRot="1" noChangeAspect="1" noMove="1" noResize="1" noEditPoints="1" noAdjustHandles="1" noChangeArrowheads="1" noChangeShapeType="1" noTextEdit="1"/>
              </p:cNvSpPr>
              <p:nvPr/>
            </p:nvSpPr>
            <p:spPr>
              <a:xfrm>
                <a:off x="756722" y="749136"/>
                <a:ext cx="11097821" cy="1332882"/>
              </a:xfrm>
              <a:prstGeom prst="rect">
                <a:avLst/>
              </a:prstGeom>
              <a:blipFill>
                <a:blip r:embed="rId3"/>
                <a:stretch>
                  <a:fillRect l="-914" t="-6604" r="-229"/>
                </a:stretch>
              </a:blipFill>
            </p:spPr>
            <p:txBody>
              <a:bodyPr/>
              <a:lstStyle/>
              <a:p>
                <a:r>
                  <a:rPr lang="en-US">
                    <a:noFill/>
                  </a:rPr>
                  <a:t> </a:t>
                </a:r>
              </a:p>
            </p:txBody>
          </p:sp>
        </mc:Fallback>
      </mc:AlternateContent>
      <p:sp>
        <p:nvSpPr>
          <p:cNvPr id="3" name="Rounded Rectangle 2">
            <a:extLst>
              <a:ext uri="{FF2B5EF4-FFF2-40B4-BE49-F238E27FC236}">
                <a16:creationId xmlns:a16="http://schemas.microsoft.com/office/drawing/2014/main" id="{88FE8975-1DB3-E6FC-24B9-2748AC81B4B5}"/>
              </a:ext>
            </a:extLst>
          </p:cNvPr>
          <p:cNvSpPr/>
          <p:nvPr/>
        </p:nvSpPr>
        <p:spPr>
          <a:xfrm>
            <a:off x="756723" y="2082017"/>
            <a:ext cx="5179844" cy="3729551"/>
          </a:xfrm>
          <a:prstGeom prst="roundRect">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 name="Content Placeholder 2">
                <a:extLst>
                  <a:ext uri="{FF2B5EF4-FFF2-40B4-BE49-F238E27FC236}">
                    <a16:creationId xmlns:a16="http://schemas.microsoft.com/office/drawing/2014/main" id="{63BB5356-5284-0C0E-0F0C-7B3C543D1881}"/>
                  </a:ext>
                </a:extLst>
              </p:cNvPr>
              <p:cNvSpPr txBox="1">
                <a:spLocks/>
              </p:cNvSpPr>
              <p:nvPr/>
            </p:nvSpPr>
            <p:spPr>
              <a:xfrm>
                <a:off x="1014628" y="3016374"/>
                <a:ext cx="4809398" cy="26669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The Quantum </a:t>
                </a:r>
                <a:r>
                  <a:rPr lang="en-US" sz="2400" dirty="0" err="1"/>
                  <a:t>Pseudorandomness</a:t>
                </a:r>
                <a:r>
                  <a:rPr lang="en-US" sz="2400" dirty="0"/>
                  <a:t> Conjecture implies hardcoded verifier cannot distinguish between </a:t>
                </a:r>
                <a14:m>
                  <m:oMath xmlns:m="http://schemas.openxmlformats.org/officeDocument/2006/math">
                    <m:r>
                      <a:rPr lang="en-US" sz="2400" i="1">
                        <a:latin typeface="Cambria Math" panose="02040503050406030204" pitchFamily="18" charset="0"/>
                      </a:rPr>
                      <m:t>ℛ</m:t>
                    </m:r>
                  </m:oMath>
                </a14:m>
                <a:r>
                  <a:rPr lang="en-US" sz="2400" dirty="0">
                    <a:solidFill>
                      <a:schemeClr val="tx1"/>
                    </a:solidFill>
                  </a:rPr>
                  <a:t> and a (convex combination of) </a:t>
                </a:r>
                <a:r>
                  <a:rPr lang="en-US" sz="2400" dirty="0"/>
                  <a:t>uniformly random YES graph oracle conditioned on </a:t>
                </a:r>
                <a14:m>
                  <m:oMath xmlns:m="http://schemas.openxmlformats.org/officeDocument/2006/math">
                    <m:r>
                      <a:rPr lang="en-US" sz="2400" i="1">
                        <a:latin typeface="Cambria Math" panose="02040503050406030204" pitchFamily="18" charset="0"/>
                      </a:rPr>
                      <m:t>≈</m:t>
                    </m:r>
                    <m:r>
                      <a:rPr lang="en-US" sz="2400" i="1">
                        <a:latin typeface="Cambria Math" panose="02040503050406030204" pitchFamily="18" charset="0"/>
                      </a:rPr>
                      <m:t>𝑄</m:t>
                    </m:r>
                  </m:oMath>
                </a14:m>
                <a:r>
                  <a:rPr lang="en-US" sz="2400" dirty="0"/>
                  <a:t> </a:t>
                </a:r>
                <a:r>
                  <a:rPr lang="en-US" sz="2400" b="1" dirty="0">
                    <a:solidFill>
                      <a:srgbClr val="FFFF00"/>
                    </a:solidFill>
                  </a:rPr>
                  <a:t>fixed edges/vertices</a:t>
                </a:r>
                <a:r>
                  <a:rPr lang="en-US" sz="2400" dirty="0"/>
                  <a:t>. </a:t>
                </a:r>
                <a:endParaRPr lang="en-US" sz="2400" dirty="0">
                  <a:solidFill>
                    <a:schemeClr val="tx1"/>
                  </a:solidFill>
                </a:endParaRPr>
              </a:p>
            </p:txBody>
          </p:sp>
        </mc:Choice>
        <mc:Fallback xmlns="">
          <p:sp>
            <p:nvSpPr>
              <p:cNvPr id="19" name="Content Placeholder 2">
                <a:extLst>
                  <a:ext uri="{FF2B5EF4-FFF2-40B4-BE49-F238E27FC236}">
                    <a16:creationId xmlns:a16="http://schemas.microsoft.com/office/drawing/2014/main" id="{63BB5356-5284-0C0E-0F0C-7B3C543D1881}"/>
                  </a:ext>
                </a:extLst>
              </p:cNvPr>
              <p:cNvSpPr txBox="1">
                <a:spLocks noRot="1" noChangeAspect="1" noMove="1" noResize="1" noEditPoints="1" noAdjustHandles="1" noChangeArrowheads="1" noChangeShapeType="1" noTextEdit="1"/>
              </p:cNvSpPr>
              <p:nvPr/>
            </p:nvSpPr>
            <p:spPr>
              <a:xfrm>
                <a:off x="1014628" y="3016374"/>
                <a:ext cx="4809398" cy="2666974"/>
              </a:xfrm>
              <a:prstGeom prst="rect">
                <a:avLst/>
              </a:prstGeom>
              <a:blipFill>
                <a:blip r:embed="rId4"/>
                <a:stretch>
                  <a:fillRect l="-1842" t="-3318" r="-1316"/>
                </a:stretch>
              </a:blipFill>
            </p:spPr>
            <p:txBody>
              <a:bodyPr/>
              <a:lstStyle/>
              <a:p>
                <a:r>
                  <a:rPr lang="en-US">
                    <a:noFill/>
                  </a:rPr>
                  <a:t> </a:t>
                </a:r>
              </a:p>
            </p:txBody>
          </p:sp>
        </mc:Fallback>
      </mc:AlternateContent>
      <p:sp>
        <p:nvSpPr>
          <p:cNvPr id="21" name="TextBox 20">
            <a:extLst>
              <a:ext uri="{FF2B5EF4-FFF2-40B4-BE49-F238E27FC236}">
                <a16:creationId xmlns:a16="http://schemas.microsoft.com/office/drawing/2014/main" id="{74A80A3E-6F2A-125F-E16A-FA331FE7862D}"/>
              </a:ext>
            </a:extLst>
          </p:cNvPr>
          <p:cNvSpPr txBox="1"/>
          <p:nvPr/>
        </p:nvSpPr>
        <p:spPr>
          <a:xfrm>
            <a:off x="1014628" y="2372031"/>
            <a:ext cx="10162735" cy="523220"/>
          </a:xfrm>
          <a:prstGeom prst="rect">
            <a:avLst/>
          </a:prstGeom>
          <a:noFill/>
        </p:spPr>
        <p:txBody>
          <a:bodyPr wrap="square" rtlCol="0">
            <a:spAutoFit/>
          </a:bodyPr>
          <a:lstStyle/>
          <a:p>
            <a:r>
              <a:rPr lang="en-US" sz="2800" b="1" u="sng" dirty="0"/>
              <a:t>Key Insight 2</a:t>
            </a:r>
            <a:endParaRPr lang="en-US" sz="2800" u="sng" dirty="0"/>
          </a:p>
        </p:txBody>
      </p:sp>
      <p:sp>
        <p:nvSpPr>
          <p:cNvPr id="59" name="Oval 58">
            <a:extLst>
              <a:ext uri="{FF2B5EF4-FFF2-40B4-BE49-F238E27FC236}">
                <a16:creationId xmlns:a16="http://schemas.microsoft.com/office/drawing/2014/main" id="{0D7785D4-80AD-4E44-FE08-055584C760B9}"/>
              </a:ext>
            </a:extLst>
          </p:cNvPr>
          <p:cNvSpPr/>
          <p:nvPr/>
        </p:nvSpPr>
        <p:spPr>
          <a:xfrm>
            <a:off x="6255435" y="2530572"/>
            <a:ext cx="2443395" cy="2485890"/>
          </a:xfrm>
          <a:prstGeom prst="ellipse">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1FD275CA-AB18-4344-874F-97F23FFA83CD}"/>
              </a:ext>
            </a:extLst>
          </p:cNvPr>
          <p:cNvSpPr/>
          <p:nvPr/>
        </p:nvSpPr>
        <p:spPr>
          <a:xfrm>
            <a:off x="9518292" y="2530572"/>
            <a:ext cx="2443395" cy="2485890"/>
          </a:xfrm>
          <a:prstGeom prst="ellipse">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D41474CA-077E-F577-9F71-479C86DFE598}"/>
              </a:ext>
            </a:extLst>
          </p:cNvPr>
          <p:cNvSpPr/>
          <p:nvPr/>
        </p:nvSpPr>
        <p:spPr>
          <a:xfrm>
            <a:off x="6815069" y="3639140"/>
            <a:ext cx="82624" cy="7862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190FF53D-E8CF-4B6F-DF95-A92A2B82D29A}"/>
              </a:ext>
            </a:extLst>
          </p:cNvPr>
          <p:cNvSpPr/>
          <p:nvPr/>
        </p:nvSpPr>
        <p:spPr>
          <a:xfrm>
            <a:off x="7822603" y="3314443"/>
            <a:ext cx="82624" cy="7862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6C30F04B-6612-DE56-B596-DD7590B3B508}"/>
                  </a:ext>
                </a:extLst>
              </p:cNvPr>
              <p:cNvSpPr txBox="1"/>
              <p:nvPr/>
            </p:nvSpPr>
            <p:spPr>
              <a:xfrm>
                <a:off x="6322188" y="3574416"/>
                <a:ext cx="69395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5</m:t>
                      </m:r>
                    </m:oMath>
                  </m:oMathPara>
                </a14:m>
                <a:endParaRPr lang="en-US" dirty="0">
                  <a:solidFill>
                    <a:schemeClr val="bg1"/>
                  </a:solidFill>
                </a:endParaRPr>
              </a:p>
            </p:txBody>
          </p:sp>
        </mc:Choice>
        <mc:Fallback xmlns="">
          <p:sp>
            <p:nvSpPr>
              <p:cNvPr id="63" name="TextBox 62">
                <a:extLst>
                  <a:ext uri="{FF2B5EF4-FFF2-40B4-BE49-F238E27FC236}">
                    <a16:creationId xmlns:a16="http://schemas.microsoft.com/office/drawing/2014/main" id="{6C30F04B-6612-DE56-B596-DD7590B3B508}"/>
                  </a:ext>
                </a:extLst>
              </p:cNvPr>
              <p:cNvSpPr txBox="1">
                <a:spLocks noRot="1" noChangeAspect="1" noMove="1" noResize="1" noEditPoints="1" noAdjustHandles="1" noChangeArrowheads="1" noChangeShapeType="1" noTextEdit="1"/>
              </p:cNvSpPr>
              <p:nvPr/>
            </p:nvSpPr>
            <p:spPr>
              <a:xfrm>
                <a:off x="6322188" y="3574416"/>
                <a:ext cx="693952"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EE4838CC-B92B-1F8B-0BA3-70F789101EAD}"/>
                  </a:ext>
                </a:extLst>
              </p:cNvPr>
              <p:cNvSpPr txBox="1"/>
              <p:nvPr/>
            </p:nvSpPr>
            <p:spPr>
              <a:xfrm>
                <a:off x="7722472" y="3148962"/>
                <a:ext cx="71097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solidFill>
                            <a:schemeClr val="bg1"/>
                          </a:solidFill>
                          <a:latin typeface="Cambria Math" panose="02040503050406030204" pitchFamily="18" charset="0"/>
                        </a:rPr>
                        <m:t>7</m:t>
                      </m:r>
                    </m:oMath>
                  </m:oMathPara>
                </a14:m>
                <a:endParaRPr lang="en-US" dirty="0">
                  <a:solidFill>
                    <a:schemeClr val="bg1"/>
                  </a:solidFill>
                </a:endParaRPr>
              </a:p>
            </p:txBody>
          </p:sp>
        </mc:Choice>
        <mc:Fallback xmlns="">
          <p:sp>
            <p:nvSpPr>
              <p:cNvPr id="64" name="TextBox 63">
                <a:extLst>
                  <a:ext uri="{FF2B5EF4-FFF2-40B4-BE49-F238E27FC236}">
                    <a16:creationId xmlns:a16="http://schemas.microsoft.com/office/drawing/2014/main" id="{EE4838CC-B92B-1F8B-0BA3-70F789101EAD}"/>
                  </a:ext>
                </a:extLst>
              </p:cNvPr>
              <p:cNvSpPr txBox="1">
                <a:spLocks noRot="1" noChangeAspect="1" noMove="1" noResize="1" noEditPoints="1" noAdjustHandles="1" noChangeArrowheads="1" noChangeShapeType="1" noTextEdit="1"/>
              </p:cNvSpPr>
              <p:nvPr/>
            </p:nvSpPr>
            <p:spPr>
              <a:xfrm>
                <a:off x="7722472" y="3148962"/>
                <a:ext cx="710978" cy="369332"/>
              </a:xfrm>
              <a:prstGeom prst="rect">
                <a:avLst/>
              </a:prstGeom>
              <a:blipFill>
                <a:blip r:embed="rId6"/>
                <a:stretch>
                  <a:fillRect/>
                </a:stretch>
              </a:blipFill>
            </p:spPr>
            <p:txBody>
              <a:bodyPr/>
              <a:lstStyle/>
              <a:p>
                <a:r>
                  <a:rPr lang="en-US">
                    <a:noFill/>
                  </a:rPr>
                  <a:t> </a:t>
                </a:r>
              </a:p>
            </p:txBody>
          </p:sp>
        </mc:Fallback>
      </mc:AlternateContent>
      <p:sp>
        <p:nvSpPr>
          <p:cNvPr id="65" name="Oval 64">
            <a:extLst>
              <a:ext uri="{FF2B5EF4-FFF2-40B4-BE49-F238E27FC236}">
                <a16:creationId xmlns:a16="http://schemas.microsoft.com/office/drawing/2014/main" id="{88D584D4-B008-1CEB-ACE6-66C9E3E36B2E}"/>
              </a:ext>
            </a:extLst>
          </p:cNvPr>
          <p:cNvSpPr/>
          <p:nvPr/>
        </p:nvSpPr>
        <p:spPr>
          <a:xfrm>
            <a:off x="10069266" y="3514497"/>
            <a:ext cx="82624" cy="7862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00552205-4500-B473-F5B8-39994BE0DB53}"/>
              </a:ext>
            </a:extLst>
          </p:cNvPr>
          <p:cNvSpPr/>
          <p:nvPr/>
        </p:nvSpPr>
        <p:spPr>
          <a:xfrm>
            <a:off x="10952498" y="4505363"/>
            <a:ext cx="82624" cy="7862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47348C16-B821-A085-CD14-3D63A88F2768}"/>
              </a:ext>
            </a:extLst>
          </p:cNvPr>
          <p:cNvSpPr/>
          <p:nvPr/>
        </p:nvSpPr>
        <p:spPr>
          <a:xfrm>
            <a:off x="7292454" y="4427324"/>
            <a:ext cx="82624" cy="7862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FE694C8B-4DA4-9D9F-8F82-5DBB24F79FDA}"/>
                  </a:ext>
                </a:extLst>
              </p:cNvPr>
              <p:cNvSpPr txBox="1"/>
              <p:nvPr/>
            </p:nvSpPr>
            <p:spPr>
              <a:xfrm>
                <a:off x="6870179" y="4530901"/>
                <a:ext cx="143198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solidFill>
                            <a:schemeClr val="bg1"/>
                          </a:solidFill>
                          <a:latin typeface="Cambria Math" panose="02040503050406030204" pitchFamily="18" charset="0"/>
                        </a:rPr>
                        <m:t>1</m:t>
                      </m:r>
                      <m:r>
                        <a:rPr lang="en-US" b="0" i="1" smtClean="0">
                          <a:solidFill>
                            <a:schemeClr val="bg1"/>
                          </a:solidFill>
                          <a:latin typeface="Cambria Math" panose="02040503050406030204" pitchFamily="18" charset="0"/>
                        </a:rPr>
                        <m:t>17</m:t>
                      </m:r>
                    </m:oMath>
                  </m:oMathPara>
                </a14:m>
                <a:endParaRPr lang="en-US" dirty="0">
                  <a:solidFill>
                    <a:schemeClr val="bg1"/>
                  </a:solidFill>
                </a:endParaRPr>
              </a:p>
            </p:txBody>
          </p:sp>
        </mc:Choice>
        <mc:Fallback xmlns="">
          <p:sp>
            <p:nvSpPr>
              <p:cNvPr id="68" name="TextBox 67">
                <a:extLst>
                  <a:ext uri="{FF2B5EF4-FFF2-40B4-BE49-F238E27FC236}">
                    <a16:creationId xmlns:a16="http://schemas.microsoft.com/office/drawing/2014/main" id="{FE694C8B-4DA4-9D9F-8F82-5DBB24F79FDA}"/>
                  </a:ext>
                </a:extLst>
              </p:cNvPr>
              <p:cNvSpPr txBox="1">
                <a:spLocks noRot="1" noChangeAspect="1" noMove="1" noResize="1" noEditPoints="1" noAdjustHandles="1" noChangeArrowheads="1" noChangeShapeType="1" noTextEdit="1"/>
              </p:cNvSpPr>
              <p:nvPr/>
            </p:nvSpPr>
            <p:spPr>
              <a:xfrm>
                <a:off x="6870179" y="4530901"/>
                <a:ext cx="1431983"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F0A1B8BC-FC9D-E82C-D812-09C8DDA5A622}"/>
                  </a:ext>
                </a:extLst>
              </p:cNvPr>
              <p:cNvSpPr txBox="1"/>
              <p:nvPr/>
            </p:nvSpPr>
            <p:spPr>
              <a:xfrm>
                <a:off x="9381649" y="3609328"/>
                <a:ext cx="143198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solidFill>
                            <a:schemeClr val="bg1"/>
                          </a:solidFill>
                          <a:latin typeface="Cambria Math" panose="02040503050406030204" pitchFamily="18" charset="0"/>
                        </a:rPr>
                        <m:t>1</m:t>
                      </m:r>
                      <m:r>
                        <a:rPr lang="en-US" b="0" i="1" smtClean="0">
                          <a:solidFill>
                            <a:schemeClr val="bg1"/>
                          </a:solidFill>
                          <a:latin typeface="Cambria Math" panose="02040503050406030204" pitchFamily="18" charset="0"/>
                        </a:rPr>
                        <m:t>1</m:t>
                      </m:r>
                    </m:oMath>
                  </m:oMathPara>
                </a14:m>
                <a:endParaRPr lang="en-US" dirty="0">
                  <a:solidFill>
                    <a:schemeClr val="bg1"/>
                  </a:solidFill>
                </a:endParaRPr>
              </a:p>
            </p:txBody>
          </p:sp>
        </mc:Choice>
        <mc:Fallback xmlns="">
          <p:sp>
            <p:nvSpPr>
              <p:cNvPr id="69" name="TextBox 68">
                <a:extLst>
                  <a:ext uri="{FF2B5EF4-FFF2-40B4-BE49-F238E27FC236}">
                    <a16:creationId xmlns:a16="http://schemas.microsoft.com/office/drawing/2014/main" id="{F0A1B8BC-FC9D-E82C-D812-09C8DDA5A622}"/>
                  </a:ext>
                </a:extLst>
              </p:cNvPr>
              <p:cNvSpPr txBox="1">
                <a:spLocks noRot="1" noChangeAspect="1" noMove="1" noResize="1" noEditPoints="1" noAdjustHandles="1" noChangeArrowheads="1" noChangeShapeType="1" noTextEdit="1"/>
              </p:cNvSpPr>
              <p:nvPr/>
            </p:nvSpPr>
            <p:spPr>
              <a:xfrm>
                <a:off x="9381649" y="3609328"/>
                <a:ext cx="1431983"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4A1F1B73-3262-B0DF-BD3B-80940A2AB85F}"/>
                  </a:ext>
                </a:extLst>
              </p:cNvPr>
              <p:cNvSpPr txBox="1"/>
              <p:nvPr/>
            </p:nvSpPr>
            <p:spPr>
              <a:xfrm>
                <a:off x="10865299" y="4128052"/>
                <a:ext cx="70511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solidFill>
                            <a:schemeClr val="bg1"/>
                          </a:solidFill>
                          <a:latin typeface="Cambria Math" panose="02040503050406030204" pitchFamily="18" charset="0"/>
                        </a:rPr>
                        <m:t>1</m:t>
                      </m:r>
                    </m:oMath>
                  </m:oMathPara>
                </a14:m>
                <a:endParaRPr lang="en-US" dirty="0">
                  <a:solidFill>
                    <a:schemeClr val="bg1"/>
                  </a:solidFill>
                </a:endParaRPr>
              </a:p>
            </p:txBody>
          </p:sp>
        </mc:Choice>
        <mc:Fallback xmlns="">
          <p:sp>
            <p:nvSpPr>
              <p:cNvPr id="70" name="TextBox 69">
                <a:extLst>
                  <a:ext uri="{FF2B5EF4-FFF2-40B4-BE49-F238E27FC236}">
                    <a16:creationId xmlns:a16="http://schemas.microsoft.com/office/drawing/2014/main" id="{4A1F1B73-3262-B0DF-BD3B-80940A2AB85F}"/>
                  </a:ext>
                </a:extLst>
              </p:cNvPr>
              <p:cNvSpPr txBox="1">
                <a:spLocks noRot="1" noChangeAspect="1" noMove="1" noResize="1" noEditPoints="1" noAdjustHandles="1" noChangeArrowheads="1" noChangeShapeType="1" noTextEdit="1"/>
              </p:cNvSpPr>
              <p:nvPr/>
            </p:nvSpPr>
            <p:spPr>
              <a:xfrm>
                <a:off x="10865299" y="4128052"/>
                <a:ext cx="705111" cy="369332"/>
              </a:xfrm>
              <a:prstGeom prst="rect">
                <a:avLst/>
              </a:prstGeom>
              <a:blipFill>
                <a:blip r:embed="rId9"/>
                <a:stretch>
                  <a:fillRect/>
                </a:stretch>
              </a:blipFill>
            </p:spPr>
            <p:txBody>
              <a:bodyPr/>
              <a:lstStyle/>
              <a:p>
                <a:r>
                  <a:rPr lang="en-US">
                    <a:noFill/>
                  </a:rPr>
                  <a:t> </a:t>
                </a:r>
              </a:p>
            </p:txBody>
          </p:sp>
        </mc:Fallback>
      </mc:AlternateContent>
      <p:sp>
        <p:nvSpPr>
          <p:cNvPr id="71" name="Oval 70">
            <a:extLst>
              <a:ext uri="{FF2B5EF4-FFF2-40B4-BE49-F238E27FC236}">
                <a16:creationId xmlns:a16="http://schemas.microsoft.com/office/drawing/2014/main" id="{EAC70DD9-1AE4-EF28-4907-ED22CC65787E}"/>
              </a:ext>
            </a:extLst>
          </p:cNvPr>
          <p:cNvSpPr/>
          <p:nvPr/>
        </p:nvSpPr>
        <p:spPr>
          <a:xfrm>
            <a:off x="10635676" y="2927627"/>
            <a:ext cx="82624" cy="7862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4005676E-2036-A3FC-098D-2F83A5B2CE5A}"/>
                  </a:ext>
                </a:extLst>
              </p:cNvPr>
              <p:cNvSpPr txBox="1"/>
              <p:nvPr/>
            </p:nvSpPr>
            <p:spPr>
              <a:xfrm>
                <a:off x="10236506" y="2806080"/>
                <a:ext cx="143198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solidFill>
                            <a:schemeClr val="bg1"/>
                          </a:solidFill>
                          <a:latin typeface="Cambria Math" panose="02040503050406030204" pitchFamily="18" charset="0"/>
                        </a:rPr>
                        <m:t>8</m:t>
                      </m:r>
                    </m:oMath>
                  </m:oMathPara>
                </a14:m>
                <a:endParaRPr lang="en-US" dirty="0">
                  <a:solidFill>
                    <a:schemeClr val="bg1"/>
                  </a:solidFill>
                </a:endParaRPr>
              </a:p>
            </p:txBody>
          </p:sp>
        </mc:Choice>
        <mc:Fallback xmlns="">
          <p:sp>
            <p:nvSpPr>
              <p:cNvPr id="72" name="TextBox 71">
                <a:extLst>
                  <a:ext uri="{FF2B5EF4-FFF2-40B4-BE49-F238E27FC236}">
                    <a16:creationId xmlns:a16="http://schemas.microsoft.com/office/drawing/2014/main" id="{4005676E-2036-A3FC-098D-2F83A5B2CE5A}"/>
                  </a:ext>
                </a:extLst>
              </p:cNvPr>
              <p:cNvSpPr txBox="1">
                <a:spLocks noRot="1" noChangeAspect="1" noMove="1" noResize="1" noEditPoints="1" noAdjustHandles="1" noChangeArrowheads="1" noChangeShapeType="1" noTextEdit="1"/>
              </p:cNvSpPr>
              <p:nvPr/>
            </p:nvSpPr>
            <p:spPr>
              <a:xfrm>
                <a:off x="10236506" y="2806080"/>
                <a:ext cx="1431983" cy="369332"/>
              </a:xfrm>
              <a:prstGeom prst="rect">
                <a:avLst/>
              </a:prstGeom>
              <a:blipFill>
                <a:blip r:embed="rId10"/>
                <a:stretch>
                  <a:fillRect/>
                </a:stretch>
              </a:blipFill>
            </p:spPr>
            <p:txBody>
              <a:bodyPr/>
              <a:lstStyle/>
              <a:p>
                <a:r>
                  <a:rPr lang="en-US">
                    <a:noFill/>
                  </a:rPr>
                  <a:t> </a:t>
                </a:r>
              </a:p>
            </p:txBody>
          </p:sp>
        </mc:Fallback>
      </mc:AlternateContent>
      <p:cxnSp>
        <p:nvCxnSpPr>
          <p:cNvPr id="73" name="Straight Connector 72">
            <a:extLst>
              <a:ext uri="{FF2B5EF4-FFF2-40B4-BE49-F238E27FC236}">
                <a16:creationId xmlns:a16="http://schemas.microsoft.com/office/drawing/2014/main" id="{13D214E1-4EBB-D2FF-CACA-C6EDFC4F2A35}"/>
              </a:ext>
            </a:extLst>
          </p:cNvPr>
          <p:cNvCxnSpPr>
            <a:cxnSpLocks/>
            <a:stCxn id="61" idx="0"/>
          </p:cNvCxnSpPr>
          <p:nvPr/>
        </p:nvCxnSpPr>
        <p:spPr>
          <a:xfrm flipV="1">
            <a:off x="6856381" y="3353819"/>
            <a:ext cx="1011401" cy="28532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CBAA10CC-8DF6-0703-2245-459E4E3F7C75}"/>
              </a:ext>
            </a:extLst>
          </p:cNvPr>
          <p:cNvCxnSpPr>
            <a:cxnSpLocks/>
          </p:cNvCxnSpPr>
          <p:nvPr/>
        </p:nvCxnSpPr>
        <p:spPr>
          <a:xfrm>
            <a:off x="6851323" y="3663088"/>
            <a:ext cx="484017" cy="74893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20990036-3AF8-B50F-8938-45B69BBA2F41}"/>
              </a:ext>
            </a:extLst>
          </p:cNvPr>
          <p:cNvCxnSpPr>
            <a:cxnSpLocks/>
            <a:stCxn id="62" idx="4"/>
            <a:endCxn id="67" idx="5"/>
          </p:cNvCxnSpPr>
          <p:nvPr/>
        </p:nvCxnSpPr>
        <p:spPr>
          <a:xfrm flipH="1">
            <a:off x="7362978" y="3393065"/>
            <a:ext cx="500937" cy="1101367"/>
          </a:xfrm>
          <a:prstGeom prst="line">
            <a:avLst/>
          </a:prstGeom>
          <a:ln w="57150">
            <a:solidFill>
              <a:srgbClr val="FF7DFB"/>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3B5EEE62-7EE9-5007-B3B4-284899BBC069}"/>
              </a:ext>
            </a:extLst>
          </p:cNvPr>
          <p:cNvCxnSpPr>
            <a:cxnSpLocks/>
            <a:endCxn id="71" idx="3"/>
          </p:cNvCxnSpPr>
          <p:nvPr/>
        </p:nvCxnSpPr>
        <p:spPr>
          <a:xfrm flipV="1">
            <a:off x="10110578" y="2994735"/>
            <a:ext cx="537198" cy="51976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4795A13F-8EC6-E0FB-3DB6-455DE949A688}"/>
              </a:ext>
            </a:extLst>
          </p:cNvPr>
          <p:cNvCxnSpPr>
            <a:cxnSpLocks/>
            <a:endCxn id="66" idx="0"/>
          </p:cNvCxnSpPr>
          <p:nvPr/>
        </p:nvCxnSpPr>
        <p:spPr>
          <a:xfrm>
            <a:off x="10676988" y="2960494"/>
            <a:ext cx="316822" cy="1544869"/>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366A751C-5AA7-9272-97A2-045D587D0329}"/>
              </a:ext>
            </a:extLst>
          </p:cNvPr>
          <p:cNvSpPr txBox="1"/>
          <p:nvPr/>
        </p:nvSpPr>
        <p:spPr>
          <a:xfrm>
            <a:off x="6436234" y="5442236"/>
            <a:ext cx="6541129" cy="369332"/>
          </a:xfrm>
          <a:prstGeom prst="rect">
            <a:avLst/>
          </a:prstGeom>
          <a:noFill/>
        </p:spPr>
        <p:txBody>
          <a:bodyPr wrap="square" rtlCol="0">
            <a:spAutoFit/>
          </a:bodyPr>
          <a:lstStyle/>
          <a:p>
            <a:r>
              <a:rPr lang="en-US" dirty="0"/>
              <a:t>A YES instance with some fixed vertices and edges.</a:t>
            </a:r>
          </a:p>
        </p:txBody>
      </p:sp>
      <p:sp>
        <p:nvSpPr>
          <p:cNvPr id="79" name="Oval 78">
            <a:extLst>
              <a:ext uri="{FF2B5EF4-FFF2-40B4-BE49-F238E27FC236}">
                <a16:creationId xmlns:a16="http://schemas.microsoft.com/office/drawing/2014/main" id="{D635719D-D0CD-0E4E-C640-C14DF9047313}"/>
              </a:ext>
            </a:extLst>
          </p:cNvPr>
          <p:cNvSpPr/>
          <p:nvPr/>
        </p:nvSpPr>
        <p:spPr>
          <a:xfrm>
            <a:off x="7191604" y="2945111"/>
            <a:ext cx="82624" cy="7862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A8495614-D8E1-D246-B007-4C7A95E0F339}"/>
                  </a:ext>
                </a:extLst>
              </p:cNvPr>
              <p:cNvSpPr txBox="1"/>
              <p:nvPr/>
            </p:nvSpPr>
            <p:spPr>
              <a:xfrm>
                <a:off x="7093331" y="2615090"/>
                <a:ext cx="71097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66</m:t>
                      </m:r>
                    </m:oMath>
                  </m:oMathPara>
                </a14:m>
                <a:endParaRPr lang="en-US" dirty="0">
                  <a:solidFill>
                    <a:schemeClr val="bg1"/>
                  </a:solidFill>
                </a:endParaRPr>
              </a:p>
            </p:txBody>
          </p:sp>
        </mc:Choice>
        <mc:Fallback xmlns="">
          <p:sp>
            <p:nvSpPr>
              <p:cNvPr id="80" name="TextBox 79">
                <a:extLst>
                  <a:ext uri="{FF2B5EF4-FFF2-40B4-BE49-F238E27FC236}">
                    <a16:creationId xmlns:a16="http://schemas.microsoft.com/office/drawing/2014/main" id="{A8495614-D8E1-D246-B007-4C7A95E0F339}"/>
                  </a:ext>
                </a:extLst>
              </p:cNvPr>
              <p:cNvSpPr txBox="1">
                <a:spLocks noRot="1" noChangeAspect="1" noMove="1" noResize="1" noEditPoints="1" noAdjustHandles="1" noChangeArrowheads="1" noChangeShapeType="1" noTextEdit="1"/>
              </p:cNvSpPr>
              <p:nvPr/>
            </p:nvSpPr>
            <p:spPr>
              <a:xfrm>
                <a:off x="7093331" y="2615090"/>
                <a:ext cx="710978" cy="369332"/>
              </a:xfrm>
              <a:prstGeom prst="rect">
                <a:avLst/>
              </a:prstGeom>
              <a:blipFill>
                <a:blip r:embed="rId11"/>
                <a:stretch>
                  <a:fillRect/>
                </a:stretch>
              </a:blipFill>
            </p:spPr>
            <p:txBody>
              <a:bodyPr/>
              <a:lstStyle/>
              <a:p>
                <a:r>
                  <a:rPr lang="en-US">
                    <a:noFill/>
                  </a:rPr>
                  <a:t> </a:t>
                </a:r>
              </a:p>
            </p:txBody>
          </p:sp>
        </mc:Fallback>
      </mc:AlternateContent>
      <p:sp>
        <p:nvSpPr>
          <p:cNvPr id="81" name="Oval 80">
            <a:extLst>
              <a:ext uri="{FF2B5EF4-FFF2-40B4-BE49-F238E27FC236}">
                <a16:creationId xmlns:a16="http://schemas.microsoft.com/office/drawing/2014/main" id="{220885EB-347E-9D01-9548-922F9E3F7EDC}"/>
              </a:ext>
            </a:extLst>
          </p:cNvPr>
          <p:cNvSpPr/>
          <p:nvPr/>
        </p:nvSpPr>
        <p:spPr>
          <a:xfrm>
            <a:off x="6815482" y="3058255"/>
            <a:ext cx="82624" cy="7862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2" name="TextBox 81">
                <a:extLst>
                  <a:ext uri="{FF2B5EF4-FFF2-40B4-BE49-F238E27FC236}">
                    <a16:creationId xmlns:a16="http://schemas.microsoft.com/office/drawing/2014/main" id="{633EA20C-F759-B823-7E27-A73FC3EE4C23}"/>
                  </a:ext>
                </a:extLst>
              </p:cNvPr>
              <p:cNvSpPr txBox="1"/>
              <p:nvPr/>
            </p:nvSpPr>
            <p:spPr>
              <a:xfrm>
                <a:off x="6358589" y="2958397"/>
                <a:ext cx="71097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2</m:t>
                      </m:r>
                    </m:oMath>
                  </m:oMathPara>
                </a14:m>
                <a:endParaRPr lang="en-US" dirty="0">
                  <a:solidFill>
                    <a:schemeClr val="bg1"/>
                  </a:solidFill>
                </a:endParaRPr>
              </a:p>
            </p:txBody>
          </p:sp>
        </mc:Choice>
        <mc:Fallback xmlns="">
          <p:sp>
            <p:nvSpPr>
              <p:cNvPr id="82" name="TextBox 81">
                <a:extLst>
                  <a:ext uri="{FF2B5EF4-FFF2-40B4-BE49-F238E27FC236}">
                    <a16:creationId xmlns:a16="http://schemas.microsoft.com/office/drawing/2014/main" id="{633EA20C-F759-B823-7E27-A73FC3EE4C23}"/>
                  </a:ext>
                </a:extLst>
              </p:cNvPr>
              <p:cNvSpPr txBox="1">
                <a:spLocks noRot="1" noChangeAspect="1" noMove="1" noResize="1" noEditPoints="1" noAdjustHandles="1" noChangeArrowheads="1" noChangeShapeType="1" noTextEdit="1"/>
              </p:cNvSpPr>
              <p:nvPr/>
            </p:nvSpPr>
            <p:spPr>
              <a:xfrm>
                <a:off x="6358589" y="2958397"/>
                <a:ext cx="710978" cy="369332"/>
              </a:xfrm>
              <a:prstGeom prst="rect">
                <a:avLst/>
              </a:prstGeom>
              <a:blipFill>
                <a:blip r:embed="rId12"/>
                <a:stretch>
                  <a:fillRect/>
                </a:stretch>
              </a:blipFill>
            </p:spPr>
            <p:txBody>
              <a:bodyPr/>
              <a:lstStyle/>
              <a:p>
                <a:r>
                  <a:rPr lang="en-US">
                    <a:noFill/>
                  </a:rPr>
                  <a:t> </a:t>
                </a:r>
              </a:p>
            </p:txBody>
          </p:sp>
        </mc:Fallback>
      </mc:AlternateContent>
      <p:cxnSp>
        <p:nvCxnSpPr>
          <p:cNvPr id="83" name="Straight Connector 82">
            <a:extLst>
              <a:ext uri="{FF2B5EF4-FFF2-40B4-BE49-F238E27FC236}">
                <a16:creationId xmlns:a16="http://schemas.microsoft.com/office/drawing/2014/main" id="{F2811129-DD3B-339B-2159-86482429ABEE}"/>
              </a:ext>
            </a:extLst>
          </p:cNvPr>
          <p:cNvCxnSpPr>
            <a:cxnSpLocks/>
            <a:endCxn id="79" idx="3"/>
          </p:cNvCxnSpPr>
          <p:nvPr/>
        </p:nvCxnSpPr>
        <p:spPr>
          <a:xfrm flipV="1">
            <a:off x="6863014" y="3012219"/>
            <a:ext cx="340690" cy="87563"/>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608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8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61" grpId="0" animBg="1"/>
      <p:bldP spid="62" grpId="0" animBg="1"/>
      <p:bldP spid="63" grpId="0"/>
      <p:bldP spid="64" grpId="0"/>
      <p:bldP spid="65" grpId="0" animBg="1"/>
      <p:bldP spid="66" grpId="0" animBg="1"/>
      <p:bldP spid="67" grpId="0" animBg="1"/>
      <p:bldP spid="68" grpId="0"/>
      <p:bldP spid="69" grpId="0"/>
      <p:bldP spid="70" grpId="0"/>
      <p:bldP spid="71" grpId="0" animBg="1"/>
      <p:bldP spid="72" grpId="0"/>
      <p:bldP spid="78" grpId="0"/>
      <p:bldP spid="79" grpId="0" animBg="1"/>
      <p:bldP spid="80" grpId="0"/>
      <p:bldP spid="81" grpId="0" animBg="1"/>
      <p:bldP spid="8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Content Placeholder 2">
                <a:extLst>
                  <a:ext uri="{FF2B5EF4-FFF2-40B4-BE49-F238E27FC236}">
                    <a16:creationId xmlns:a16="http://schemas.microsoft.com/office/drawing/2014/main" id="{D02AA433-FDE2-5786-3539-B92DEFF45658}"/>
                  </a:ext>
                </a:extLst>
              </p:cNvPr>
              <p:cNvSpPr txBox="1">
                <a:spLocks/>
              </p:cNvSpPr>
              <p:nvPr/>
            </p:nvSpPr>
            <p:spPr>
              <a:xfrm>
                <a:off x="756722" y="509986"/>
                <a:ext cx="11097821" cy="21025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The </a:t>
                </a:r>
                <a:r>
                  <a:rPr lang="en-US" sz="2400" dirty="0" err="1"/>
                  <a:t>jardcoded</a:t>
                </a:r>
                <a:r>
                  <a:rPr lang="en-US" sz="2400" dirty="0"/>
                  <a:t> verifier makes </a:t>
                </a:r>
                <a14:m>
                  <m:oMath xmlns:m="http://schemas.openxmlformats.org/officeDocument/2006/math">
                    <m:r>
                      <a:rPr lang="en-US" sz="2400" i="1">
                        <a:latin typeface="Cambria Math" panose="02040503050406030204" pitchFamily="18" charset="0"/>
                      </a:rPr>
                      <m:t>𝑇</m:t>
                    </m:r>
                  </m:oMath>
                </a14:m>
                <a:r>
                  <a:rPr lang="en-US" sz="2400" dirty="0"/>
                  <a:t> queries, takes no proof, and distinguishes between </a:t>
                </a:r>
                <a:br>
                  <a:rPr lang="en-US" sz="2400" dirty="0"/>
                </a:br>
                <a:endParaRPr lang="en-US" sz="600" dirty="0"/>
              </a:p>
              <a:p>
                <a:pPr marL="457200" indent="-457200">
                  <a:buAutoNum type="arabicPeriod"/>
                </a:pPr>
                <a:r>
                  <a:rPr lang="en-US" sz="2400" dirty="0"/>
                  <a:t>a uniformly random YES graph oracle with a fixed structure of size </a:t>
                </a:r>
                <a14:m>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𝑁</m:t>
                        </m:r>
                      </m:e>
                      <m:sup>
                        <m:r>
                          <a:rPr lang="en-US" sz="2400" b="0" i="1" smtClean="0">
                            <a:latin typeface="Cambria Math" panose="02040503050406030204" pitchFamily="18" charset="0"/>
                          </a:rPr>
                          <m:t>𝑜</m:t>
                        </m:r>
                        <m:r>
                          <a:rPr lang="en-US" sz="2400" b="0" i="1" smtClean="0">
                            <a:latin typeface="Cambria Math" panose="02040503050406030204" pitchFamily="18" charset="0"/>
                          </a:rPr>
                          <m:t>(1)</m:t>
                        </m:r>
                      </m:sup>
                    </m:sSup>
                  </m:oMath>
                </a14:m>
                <a:endParaRPr lang="en-US" sz="2400" dirty="0"/>
              </a:p>
              <a:p>
                <a:pPr marL="457200" indent="-457200">
                  <a:buAutoNum type="arabicPeriod"/>
                </a:pPr>
                <a:r>
                  <a:rPr lang="en-US" sz="2400" dirty="0"/>
                  <a:t>every NO graph oracle.</a:t>
                </a:r>
              </a:p>
            </p:txBody>
          </p:sp>
        </mc:Choice>
        <mc:Fallback>
          <p:sp>
            <p:nvSpPr>
              <p:cNvPr id="4" name="Content Placeholder 2">
                <a:extLst>
                  <a:ext uri="{FF2B5EF4-FFF2-40B4-BE49-F238E27FC236}">
                    <a16:creationId xmlns:a16="http://schemas.microsoft.com/office/drawing/2014/main" id="{D02AA433-FDE2-5786-3539-B92DEFF45658}"/>
                  </a:ext>
                </a:extLst>
              </p:cNvPr>
              <p:cNvSpPr txBox="1">
                <a:spLocks noRot="1" noChangeAspect="1" noMove="1" noResize="1" noEditPoints="1" noAdjustHandles="1" noChangeArrowheads="1" noChangeShapeType="1" noTextEdit="1"/>
              </p:cNvSpPr>
              <p:nvPr/>
            </p:nvSpPr>
            <p:spPr>
              <a:xfrm>
                <a:off x="756722" y="509986"/>
                <a:ext cx="11097821" cy="2102585"/>
              </a:xfrm>
              <a:prstGeom prst="rect">
                <a:avLst/>
              </a:prstGeom>
              <a:blipFill>
                <a:blip r:embed="rId2"/>
                <a:stretch>
                  <a:fillRect l="-914" t="-4217"/>
                </a:stretch>
              </a:blipFill>
            </p:spPr>
            <p:txBody>
              <a:bodyPr/>
              <a:lstStyle/>
              <a:p>
                <a:r>
                  <a:rPr lang="en-US">
                    <a:noFill/>
                  </a:rPr>
                  <a:t> </a:t>
                </a:r>
              </a:p>
            </p:txBody>
          </p:sp>
        </mc:Fallback>
      </mc:AlternateContent>
      <p:sp>
        <p:nvSpPr>
          <p:cNvPr id="9" name="Rounded Rectangle 8">
            <a:extLst>
              <a:ext uri="{FF2B5EF4-FFF2-40B4-BE49-F238E27FC236}">
                <a16:creationId xmlns:a16="http://schemas.microsoft.com/office/drawing/2014/main" id="{5E2D8370-24FE-94C5-8D34-E4499C2232C2}"/>
              </a:ext>
            </a:extLst>
          </p:cNvPr>
          <p:cNvSpPr/>
          <p:nvPr/>
        </p:nvSpPr>
        <p:spPr>
          <a:xfrm>
            <a:off x="756722" y="2387867"/>
            <a:ext cx="10678551" cy="2282104"/>
          </a:xfrm>
          <a:prstGeom prst="roundRect">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0" name="Content Placeholder 2">
                <a:extLst>
                  <a:ext uri="{FF2B5EF4-FFF2-40B4-BE49-F238E27FC236}">
                    <a16:creationId xmlns:a16="http://schemas.microsoft.com/office/drawing/2014/main" id="{A8632566-20F5-9ED0-B496-19A291EE64BC}"/>
                  </a:ext>
                </a:extLst>
              </p:cNvPr>
              <p:cNvSpPr txBox="1">
                <a:spLocks/>
              </p:cNvSpPr>
              <p:nvPr/>
            </p:nvSpPr>
            <p:spPr>
              <a:xfrm>
                <a:off x="1096105" y="3362079"/>
                <a:ext cx="10162735" cy="13078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This implies there is a quantum algorithm </a:t>
                </a:r>
                <a14:m>
                  <m:oMath xmlns:m="http://schemas.openxmlformats.org/officeDocument/2006/math">
                    <m:r>
                      <a:rPr lang="en-US" sz="2400" b="0" i="1" smtClean="0">
                        <a:latin typeface="Cambria Math" panose="02040503050406030204" pitchFamily="18" charset="0"/>
                      </a:rPr>
                      <m:t>𝑊</m:t>
                    </m:r>
                  </m:oMath>
                </a14:m>
                <a:r>
                  <a:rPr lang="en-US" sz="2400" dirty="0"/>
                  <a:t> making </a:t>
                </a:r>
                <a14:m>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𝑁</m:t>
                        </m:r>
                      </m:e>
                      <m:sup>
                        <m:r>
                          <a:rPr lang="en-US" sz="2400" b="0" i="1" smtClean="0">
                            <a:latin typeface="Cambria Math" panose="02040503050406030204" pitchFamily="18" charset="0"/>
                          </a:rPr>
                          <m:t>𝑜</m:t>
                        </m:r>
                        <m:r>
                          <a:rPr lang="en-US" sz="2400" b="0" i="1" smtClean="0">
                            <a:latin typeface="Cambria Math" panose="02040503050406030204" pitchFamily="18" charset="0"/>
                          </a:rPr>
                          <m:t>(1)</m:t>
                        </m:r>
                      </m:sup>
                    </m:sSup>
                  </m:oMath>
                </a14:m>
                <a:r>
                  <a:rPr lang="en-US" sz="2400" dirty="0"/>
                  <a:t> queries and solves the average-case </a:t>
                </a:r>
                <a:r>
                  <a:rPr lang="en-US" sz="2400" dirty="0">
                    <a:solidFill>
                      <a:srgbClr val="FFC000"/>
                    </a:solidFill>
                    <a:latin typeface="American Typewriter" panose="02090604020004020304" pitchFamily="18" charset="77"/>
                  </a:rPr>
                  <a:t>Components </a:t>
                </a:r>
                <a:r>
                  <a:rPr lang="en-US" sz="2400" dirty="0"/>
                  <a:t>problem (with no fixed structures!).</a:t>
                </a:r>
                <a:endParaRPr lang="en-US" sz="2400" dirty="0">
                  <a:solidFill>
                    <a:schemeClr val="tx1"/>
                  </a:solidFill>
                </a:endParaRPr>
              </a:p>
            </p:txBody>
          </p:sp>
        </mc:Choice>
        <mc:Fallback>
          <p:sp>
            <p:nvSpPr>
              <p:cNvPr id="10" name="Content Placeholder 2">
                <a:extLst>
                  <a:ext uri="{FF2B5EF4-FFF2-40B4-BE49-F238E27FC236}">
                    <a16:creationId xmlns:a16="http://schemas.microsoft.com/office/drawing/2014/main" id="{A8632566-20F5-9ED0-B496-19A291EE64BC}"/>
                  </a:ext>
                </a:extLst>
              </p:cNvPr>
              <p:cNvSpPr txBox="1">
                <a:spLocks noRot="1" noChangeAspect="1" noMove="1" noResize="1" noEditPoints="1" noAdjustHandles="1" noChangeArrowheads="1" noChangeShapeType="1" noTextEdit="1"/>
              </p:cNvSpPr>
              <p:nvPr/>
            </p:nvSpPr>
            <p:spPr>
              <a:xfrm>
                <a:off x="1096105" y="3362079"/>
                <a:ext cx="10162735" cy="1307891"/>
              </a:xfrm>
              <a:prstGeom prst="rect">
                <a:avLst/>
              </a:prstGeom>
              <a:blipFill>
                <a:blip r:embed="rId3"/>
                <a:stretch>
                  <a:fillRect l="-999" t="-4808" r="-1748"/>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EB92C708-C701-21E2-0A4E-EDE405DE82BC}"/>
              </a:ext>
            </a:extLst>
          </p:cNvPr>
          <p:cNvSpPr txBox="1"/>
          <p:nvPr/>
        </p:nvSpPr>
        <p:spPr>
          <a:xfrm>
            <a:off x="1014628" y="2677880"/>
            <a:ext cx="10162735" cy="523220"/>
          </a:xfrm>
          <a:prstGeom prst="rect">
            <a:avLst/>
          </a:prstGeom>
          <a:noFill/>
        </p:spPr>
        <p:txBody>
          <a:bodyPr wrap="square" rtlCol="0">
            <a:spAutoFit/>
          </a:bodyPr>
          <a:lstStyle/>
          <a:p>
            <a:r>
              <a:rPr lang="en-US" sz="2800" b="1" u="sng" dirty="0"/>
              <a:t>Lemma</a:t>
            </a:r>
            <a:endParaRPr lang="en-US" sz="2800" u="sng" dirty="0"/>
          </a:p>
        </p:txBody>
      </p:sp>
      <mc:AlternateContent xmlns:mc="http://schemas.openxmlformats.org/markup-compatibility/2006" xmlns:a14="http://schemas.microsoft.com/office/drawing/2010/main">
        <mc:Choice Requires="a14">
          <p:sp>
            <p:nvSpPr>
              <p:cNvPr id="12" name="Content Placeholder 2">
                <a:extLst>
                  <a:ext uri="{FF2B5EF4-FFF2-40B4-BE49-F238E27FC236}">
                    <a16:creationId xmlns:a16="http://schemas.microsoft.com/office/drawing/2014/main" id="{73A3344B-F93D-D0FC-EFC5-A5A8B520435E}"/>
                  </a:ext>
                </a:extLst>
              </p:cNvPr>
              <p:cNvSpPr txBox="1">
                <a:spLocks/>
              </p:cNvSpPr>
              <p:nvPr/>
            </p:nvSpPr>
            <p:spPr>
              <a:xfrm>
                <a:off x="732519" y="4986476"/>
                <a:ext cx="11097821" cy="13163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This contradicts (</a:t>
                </a:r>
                <a:r>
                  <a:rPr lang="en-US" sz="2400" dirty="0" err="1">
                    <a:solidFill>
                      <a:srgbClr val="FFFF00"/>
                    </a:solidFill>
                  </a:rPr>
                  <a:t>Ambainis</a:t>
                </a:r>
                <a:r>
                  <a:rPr lang="en-US" sz="2400" dirty="0">
                    <a:solidFill>
                      <a:srgbClr val="FFFF00"/>
                    </a:solidFill>
                  </a:rPr>
                  <a:t>, Childs, and Liu 2011</a:t>
                </a:r>
                <a:r>
                  <a:rPr lang="en-US" sz="2400" dirty="0"/>
                  <a:t>) who proved that solving the average-case </a:t>
                </a:r>
                <a:r>
                  <a:rPr lang="en-US" sz="2400" dirty="0">
                    <a:solidFill>
                      <a:srgbClr val="FFC000"/>
                    </a:solidFill>
                    <a:latin typeface="American Typewriter" panose="02090604020004020304" pitchFamily="18" charset="77"/>
                  </a:rPr>
                  <a:t>Components</a:t>
                </a:r>
                <a:r>
                  <a:rPr lang="en-US" sz="2400" dirty="0"/>
                  <a:t> problem requires </a:t>
                </a:r>
                <a14:m>
                  <m:oMath xmlns:m="http://schemas.openxmlformats.org/officeDocument/2006/math">
                    <m:r>
                      <m:rPr>
                        <m:sty m:val="p"/>
                      </m:rPr>
                      <a:rPr lang="en-US" sz="2400" b="0" i="0" smtClean="0">
                        <a:latin typeface="Cambria Math" panose="02040503050406030204" pitchFamily="18" charset="0"/>
                      </a:rPr>
                      <m:t>Ω</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𝑁</m:t>
                        </m:r>
                      </m:e>
                      <m:sup>
                        <m:r>
                          <a:rPr lang="en-US" sz="2400" b="0" i="1" smtClean="0">
                            <a:latin typeface="Cambria Math" panose="02040503050406030204" pitchFamily="18" charset="0"/>
                          </a:rPr>
                          <m:t>1/4</m:t>
                        </m:r>
                      </m:sup>
                    </m:sSup>
                    <m:r>
                      <a:rPr lang="en-US" sz="2400" b="0" i="1" smtClean="0">
                        <a:latin typeface="Cambria Math" panose="02040503050406030204" pitchFamily="18" charset="0"/>
                      </a:rPr>
                      <m:t>)</m:t>
                    </m:r>
                  </m:oMath>
                </a14:m>
                <a:r>
                  <a:rPr lang="en-US" sz="2400" dirty="0"/>
                  <a:t> queries.</a:t>
                </a:r>
              </a:p>
            </p:txBody>
          </p:sp>
        </mc:Choice>
        <mc:Fallback xmlns="">
          <p:sp>
            <p:nvSpPr>
              <p:cNvPr id="12" name="Content Placeholder 2">
                <a:extLst>
                  <a:ext uri="{FF2B5EF4-FFF2-40B4-BE49-F238E27FC236}">
                    <a16:creationId xmlns:a16="http://schemas.microsoft.com/office/drawing/2014/main" id="{73A3344B-F93D-D0FC-EFC5-A5A8B520435E}"/>
                  </a:ext>
                </a:extLst>
              </p:cNvPr>
              <p:cNvSpPr txBox="1">
                <a:spLocks noRot="1" noChangeAspect="1" noMove="1" noResize="1" noEditPoints="1" noAdjustHandles="1" noChangeArrowheads="1" noChangeShapeType="1" noTextEdit="1"/>
              </p:cNvSpPr>
              <p:nvPr/>
            </p:nvSpPr>
            <p:spPr>
              <a:xfrm>
                <a:off x="732519" y="4986476"/>
                <a:ext cx="11097821" cy="1316350"/>
              </a:xfrm>
              <a:prstGeom prst="rect">
                <a:avLst/>
              </a:prstGeom>
              <a:blipFill>
                <a:blip r:embed="rId4"/>
                <a:stretch>
                  <a:fillRect l="-914" t="-6667"/>
                </a:stretch>
              </a:blipFill>
            </p:spPr>
            <p:txBody>
              <a:bodyPr/>
              <a:lstStyle/>
              <a:p>
                <a:r>
                  <a:rPr lang="en-US">
                    <a:noFill/>
                  </a:rPr>
                  <a:t> </a:t>
                </a:r>
              </a:p>
            </p:txBody>
          </p:sp>
        </mc:Fallback>
      </mc:AlternateContent>
      <p:sp>
        <p:nvSpPr>
          <p:cNvPr id="14" name="TextBox 13">
            <a:extLst>
              <a:ext uri="{FF2B5EF4-FFF2-40B4-BE49-F238E27FC236}">
                <a16:creationId xmlns:a16="http://schemas.microsoft.com/office/drawing/2014/main" id="{42459ADC-027C-8E32-D721-A06091DA3FAB}"/>
              </a:ext>
            </a:extLst>
          </p:cNvPr>
          <p:cNvSpPr txBox="1"/>
          <p:nvPr/>
        </p:nvSpPr>
        <p:spPr>
          <a:xfrm>
            <a:off x="10589534" y="5763239"/>
            <a:ext cx="1175657" cy="584775"/>
          </a:xfrm>
          <a:prstGeom prst="rect">
            <a:avLst/>
          </a:prstGeom>
          <a:noFill/>
        </p:spPr>
        <p:txBody>
          <a:bodyPr wrap="square" rtlCol="0">
            <a:spAutoFit/>
          </a:bodyPr>
          <a:lstStyle/>
          <a:p>
            <a:r>
              <a:rPr lang="en-US" sz="3200" b="1" dirty="0">
                <a:solidFill>
                  <a:srgbClr val="FFC000"/>
                </a:solidFill>
              </a:rPr>
              <a:t>QED</a:t>
            </a:r>
          </a:p>
        </p:txBody>
      </p:sp>
    </p:spTree>
    <p:extLst>
      <p:ext uri="{BB962C8B-B14F-4D97-AF65-F5344CB8AC3E}">
        <p14:creationId xmlns:p14="http://schemas.microsoft.com/office/powerpoint/2010/main" val="4149261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A58CBA-F63F-1566-21ED-92BD2DA0F67A}"/>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9D08003-47BB-1BBB-C88C-C0896B1831D9}"/>
              </a:ext>
            </a:extLst>
          </p:cNvPr>
          <p:cNvSpPr txBox="1"/>
          <p:nvPr/>
        </p:nvSpPr>
        <p:spPr>
          <a:xfrm>
            <a:off x="6451318" y="4796493"/>
            <a:ext cx="4791456" cy="830997"/>
          </a:xfrm>
          <a:prstGeom prst="rect">
            <a:avLst/>
          </a:prstGeom>
          <a:noFill/>
        </p:spPr>
        <p:txBody>
          <a:bodyPr wrap="square" rtlCol="0">
            <a:spAutoFit/>
          </a:bodyPr>
          <a:lstStyle/>
          <a:p>
            <a:pPr algn="ctr"/>
            <a:r>
              <a:rPr lang="en-US" sz="2400" dirty="0"/>
              <a:t>No Quantum Speedup </a:t>
            </a:r>
            <a:br>
              <a:rPr lang="en-US" sz="2400" dirty="0"/>
            </a:br>
            <a:r>
              <a:rPr lang="en-US" sz="2400" dirty="0"/>
              <a:t>Conjecture</a:t>
            </a:r>
          </a:p>
        </p:txBody>
      </p:sp>
      <p:sp>
        <p:nvSpPr>
          <p:cNvPr id="5" name="TextBox 4">
            <a:extLst>
              <a:ext uri="{FF2B5EF4-FFF2-40B4-BE49-F238E27FC236}">
                <a16:creationId xmlns:a16="http://schemas.microsoft.com/office/drawing/2014/main" id="{8204B88B-7EE2-69DB-81D5-2E46AEB3D84D}"/>
              </a:ext>
            </a:extLst>
          </p:cNvPr>
          <p:cNvSpPr txBox="1"/>
          <p:nvPr/>
        </p:nvSpPr>
        <p:spPr>
          <a:xfrm>
            <a:off x="8518529" y="2603229"/>
            <a:ext cx="3992880" cy="830997"/>
          </a:xfrm>
          <a:prstGeom prst="rect">
            <a:avLst/>
          </a:prstGeom>
          <a:noFill/>
        </p:spPr>
        <p:txBody>
          <a:bodyPr wrap="square" rtlCol="0">
            <a:spAutoFit/>
          </a:bodyPr>
          <a:lstStyle/>
          <a:p>
            <a:pPr algn="ctr"/>
            <a:r>
              <a:rPr lang="en-US" sz="2400" dirty="0"/>
              <a:t>Aaronson-</a:t>
            </a:r>
            <a:r>
              <a:rPr lang="en-US" sz="2400" dirty="0" err="1"/>
              <a:t>Ambainis</a:t>
            </a:r>
            <a:r>
              <a:rPr lang="en-US" sz="2400" dirty="0"/>
              <a:t> Conjecture</a:t>
            </a:r>
          </a:p>
        </p:txBody>
      </p:sp>
      <p:sp>
        <p:nvSpPr>
          <p:cNvPr id="6" name="TextBox 5">
            <a:extLst>
              <a:ext uri="{FF2B5EF4-FFF2-40B4-BE49-F238E27FC236}">
                <a16:creationId xmlns:a16="http://schemas.microsoft.com/office/drawing/2014/main" id="{478261AB-9BE5-B29C-9F64-04EA0BE07037}"/>
              </a:ext>
            </a:extLst>
          </p:cNvPr>
          <p:cNvSpPr txBox="1"/>
          <p:nvPr/>
        </p:nvSpPr>
        <p:spPr>
          <a:xfrm>
            <a:off x="4699804" y="2210757"/>
            <a:ext cx="4163569" cy="1200329"/>
          </a:xfrm>
          <a:prstGeom prst="rect">
            <a:avLst/>
          </a:prstGeom>
          <a:noFill/>
        </p:spPr>
        <p:txBody>
          <a:bodyPr wrap="square" rtlCol="0">
            <a:spAutoFit/>
          </a:bodyPr>
          <a:lstStyle/>
          <a:p>
            <a:pPr algn="ctr"/>
            <a:r>
              <a:rPr lang="en-US" sz="2400" dirty="0"/>
              <a:t>Warmup </a:t>
            </a:r>
            <a:br>
              <a:rPr lang="en-US" sz="2400" dirty="0"/>
            </a:br>
            <a:r>
              <a:rPr lang="en-US" sz="2400" dirty="0" err="1"/>
              <a:t>Pseudorandomness</a:t>
            </a:r>
            <a:r>
              <a:rPr lang="en-US" sz="2400" dirty="0"/>
              <a:t> Conjecture</a:t>
            </a:r>
          </a:p>
        </p:txBody>
      </p:sp>
      <p:sp>
        <p:nvSpPr>
          <p:cNvPr id="7" name="TextBox 6">
            <a:extLst>
              <a:ext uri="{FF2B5EF4-FFF2-40B4-BE49-F238E27FC236}">
                <a16:creationId xmlns:a16="http://schemas.microsoft.com/office/drawing/2014/main" id="{6826715D-910D-C4E4-ACD1-4CD3149F88AC}"/>
              </a:ext>
            </a:extLst>
          </p:cNvPr>
          <p:cNvSpPr txBox="1"/>
          <p:nvPr/>
        </p:nvSpPr>
        <p:spPr>
          <a:xfrm>
            <a:off x="5937310" y="534067"/>
            <a:ext cx="5586985" cy="830997"/>
          </a:xfrm>
          <a:prstGeom prst="rect">
            <a:avLst/>
          </a:prstGeom>
          <a:noFill/>
        </p:spPr>
        <p:txBody>
          <a:bodyPr wrap="square" rtlCol="0">
            <a:spAutoFit/>
          </a:bodyPr>
          <a:lstStyle/>
          <a:p>
            <a:pPr algn="ctr"/>
            <a:r>
              <a:rPr lang="en-US" sz="2400" dirty="0"/>
              <a:t>Warmup </a:t>
            </a:r>
            <a:r>
              <a:rPr lang="en-US" sz="2400" dirty="0" err="1"/>
              <a:t>Pseudorandomness</a:t>
            </a:r>
            <a:r>
              <a:rPr lang="en-US" sz="2400" dirty="0"/>
              <a:t> </a:t>
            </a:r>
            <a:br>
              <a:rPr lang="en-US" sz="2400" dirty="0"/>
            </a:br>
            <a:r>
              <a:rPr lang="en-US" sz="2400" dirty="0"/>
              <a:t>Conjecture, Polynomial version</a:t>
            </a:r>
          </a:p>
        </p:txBody>
      </p:sp>
      <p:sp>
        <p:nvSpPr>
          <p:cNvPr id="13" name="Down Arrow 12">
            <a:extLst>
              <a:ext uri="{FF2B5EF4-FFF2-40B4-BE49-F238E27FC236}">
                <a16:creationId xmlns:a16="http://schemas.microsoft.com/office/drawing/2014/main" id="{60AC6CC7-1123-2D96-5FEB-1144D1EDB253}"/>
              </a:ext>
            </a:extLst>
          </p:cNvPr>
          <p:cNvSpPr/>
          <p:nvPr/>
        </p:nvSpPr>
        <p:spPr>
          <a:xfrm rot="2249277">
            <a:off x="6923060" y="1488748"/>
            <a:ext cx="463297" cy="62212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a:extLst>
              <a:ext uri="{FF2B5EF4-FFF2-40B4-BE49-F238E27FC236}">
                <a16:creationId xmlns:a16="http://schemas.microsoft.com/office/drawing/2014/main" id="{CF807062-F126-0DE9-9646-7F46BE43D4B0}"/>
              </a:ext>
            </a:extLst>
          </p:cNvPr>
          <p:cNvSpPr/>
          <p:nvPr/>
        </p:nvSpPr>
        <p:spPr>
          <a:xfrm rot="19092723">
            <a:off x="10154080" y="1490252"/>
            <a:ext cx="463297" cy="62212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a:extLst>
              <a:ext uri="{FF2B5EF4-FFF2-40B4-BE49-F238E27FC236}">
                <a16:creationId xmlns:a16="http://schemas.microsoft.com/office/drawing/2014/main" id="{17794E46-19BB-451E-285E-CF198FAFA82D}"/>
              </a:ext>
            </a:extLst>
          </p:cNvPr>
          <p:cNvSpPr/>
          <p:nvPr/>
        </p:nvSpPr>
        <p:spPr>
          <a:xfrm rot="2249277">
            <a:off x="10106146" y="4100632"/>
            <a:ext cx="463297" cy="62212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Down Arrow 15">
            <a:extLst>
              <a:ext uri="{FF2B5EF4-FFF2-40B4-BE49-F238E27FC236}">
                <a16:creationId xmlns:a16="http://schemas.microsoft.com/office/drawing/2014/main" id="{3F4C3CDB-19CC-4E30-F789-4A0C52A709B0}"/>
              </a:ext>
            </a:extLst>
          </p:cNvPr>
          <p:cNvSpPr/>
          <p:nvPr/>
        </p:nvSpPr>
        <p:spPr>
          <a:xfrm rot="19092723">
            <a:off x="7060917" y="4099128"/>
            <a:ext cx="463297" cy="62212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id="{B2E26711-01F0-156B-D76A-5D5E663C8CD2}"/>
              </a:ext>
            </a:extLst>
          </p:cNvPr>
          <p:cNvCxnSpPr>
            <a:cxnSpLocks/>
          </p:cNvCxnSpPr>
          <p:nvPr/>
        </p:nvCxnSpPr>
        <p:spPr>
          <a:xfrm>
            <a:off x="5008027" y="328203"/>
            <a:ext cx="0" cy="6221185"/>
          </a:xfrm>
          <a:prstGeom prst="line">
            <a:avLst/>
          </a:prstGeom>
          <a:ln w="57150">
            <a:solidFill>
              <a:srgbClr val="00B0F0"/>
            </a:solidFill>
            <a:prstDash val="sysDot"/>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5CA32E0-DFC1-6ABD-767B-352D12F184F8}"/>
              </a:ext>
            </a:extLst>
          </p:cNvPr>
          <p:cNvSpPr txBox="1"/>
          <p:nvPr/>
        </p:nvSpPr>
        <p:spPr>
          <a:xfrm>
            <a:off x="438916" y="1476076"/>
            <a:ext cx="4163569" cy="1200329"/>
          </a:xfrm>
          <a:prstGeom prst="rect">
            <a:avLst/>
          </a:prstGeom>
          <a:noFill/>
        </p:spPr>
        <p:txBody>
          <a:bodyPr wrap="square" rtlCol="0">
            <a:spAutoFit/>
          </a:bodyPr>
          <a:lstStyle/>
          <a:p>
            <a:pPr algn="ctr"/>
            <a:r>
              <a:rPr lang="en-US" sz="2400" dirty="0"/>
              <a:t>Quantum</a:t>
            </a:r>
            <a:br>
              <a:rPr lang="en-US" sz="2400" dirty="0"/>
            </a:br>
            <a:r>
              <a:rPr lang="en-US" sz="2400" dirty="0" err="1"/>
              <a:t>Pseudorandomness</a:t>
            </a:r>
            <a:r>
              <a:rPr lang="en-US" sz="2400" dirty="0"/>
              <a:t> Conjecture</a:t>
            </a:r>
          </a:p>
        </p:txBody>
      </p:sp>
      <p:sp>
        <p:nvSpPr>
          <p:cNvPr id="18" name="TextBox 17">
            <a:extLst>
              <a:ext uri="{FF2B5EF4-FFF2-40B4-BE49-F238E27FC236}">
                <a16:creationId xmlns:a16="http://schemas.microsoft.com/office/drawing/2014/main" id="{1C09320D-F68A-1BEB-0312-57AE28FE7BF8}"/>
              </a:ext>
            </a:extLst>
          </p:cNvPr>
          <p:cNvSpPr txBox="1"/>
          <p:nvPr/>
        </p:nvSpPr>
        <p:spPr>
          <a:xfrm>
            <a:off x="194098" y="2645634"/>
            <a:ext cx="4791456" cy="646331"/>
          </a:xfrm>
          <a:prstGeom prst="rect">
            <a:avLst/>
          </a:prstGeom>
          <a:noFill/>
        </p:spPr>
        <p:txBody>
          <a:bodyPr wrap="square" rtlCol="0">
            <a:spAutoFit/>
          </a:bodyPr>
          <a:lstStyle/>
          <a:p>
            <a:pPr algn="ctr"/>
            <a:r>
              <a:rPr lang="en-US" i="1" dirty="0">
                <a:solidFill>
                  <a:srgbClr val="FFC000"/>
                </a:solidFill>
              </a:rPr>
              <a:t>(Dense </a:t>
            </a:r>
            <a:r>
              <a:rPr lang="en-US" b="1" i="1" u="sng" dirty="0">
                <a:solidFill>
                  <a:srgbClr val="FFC000"/>
                </a:solidFill>
              </a:rPr>
              <a:t>random permutations</a:t>
            </a:r>
            <a:r>
              <a:rPr lang="en-US" i="1" dirty="0">
                <a:solidFill>
                  <a:srgbClr val="FFC000"/>
                </a:solidFill>
              </a:rPr>
              <a:t> fool </a:t>
            </a:r>
            <a:br>
              <a:rPr lang="en-US" i="1" dirty="0">
                <a:solidFill>
                  <a:srgbClr val="FFC000"/>
                </a:solidFill>
              </a:rPr>
            </a:br>
            <a:r>
              <a:rPr lang="en-US" i="1" dirty="0">
                <a:solidFill>
                  <a:srgbClr val="FFC000"/>
                </a:solidFill>
              </a:rPr>
              <a:t>quantum algorithms)</a:t>
            </a:r>
          </a:p>
        </p:txBody>
      </p:sp>
      <p:sp>
        <p:nvSpPr>
          <p:cNvPr id="19" name="Down Arrow 18">
            <a:extLst>
              <a:ext uri="{FF2B5EF4-FFF2-40B4-BE49-F238E27FC236}">
                <a16:creationId xmlns:a16="http://schemas.microsoft.com/office/drawing/2014/main" id="{D87B8129-8942-6A23-8571-442449D05AF7}"/>
              </a:ext>
            </a:extLst>
          </p:cNvPr>
          <p:cNvSpPr/>
          <p:nvPr/>
        </p:nvSpPr>
        <p:spPr>
          <a:xfrm>
            <a:off x="2358178" y="3603657"/>
            <a:ext cx="463297" cy="62212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4DD1FD2-1FCD-ADA6-6C45-F6A13ED49D19}"/>
              </a:ext>
            </a:extLst>
          </p:cNvPr>
          <p:cNvSpPr txBox="1"/>
          <p:nvPr/>
        </p:nvSpPr>
        <p:spPr>
          <a:xfrm>
            <a:off x="216571" y="4415998"/>
            <a:ext cx="4791456" cy="830997"/>
          </a:xfrm>
          <a:prstGeom prst="rect">
            <a:avLst/>
          </a:prstGeom>
          <a:noFill/>
        </p:spPr>
        <p:txBody>
          <a:bodyPr wrap="square" rtlCol="0">
            <a:spAutoFit/>
          </a:bodyPr>
          <a:lstStyle/>
          <a:p>
            <a:pPr algn="ctr"/>
            <a:r>
              <a:rPr lang="en-US" sz="2400" dirty="0"/>
              <a:t>Classical oracle</a:t>
            </a:r>
            <a:br>
              <a:rPr lang="en-US" sz="2400" dirty="0"/>
            </a:br>
            <a:r>
              <a:rPr lang="en-US" sz="2400" dirty="0"/>
              <a:t>separation of QMA from QCMA</a:t>
            </a:r>
          </a:p>
        </p:txBody>
      </p:sp>
      <p:sp>
        <p:nvSpPr>
          <p:cNvPr id="21" name="TextBox 20">
            <a:extLst>
              <a:ext uri="{FF2B5EF4-FFF2-40B4-BE49-F238E27FC236}">
                <a16:creationId xmlns:a16="http://schemas.microsoft.com/office/drawing/2014/main" id="{0CFFF8BB-25EB-1CDA-320E-D82E81493925}"/>
              </a:ext>
            </a:extLst>
          </p:cNvPr>
          <p:cNvSpPr txBox="1"/>
          <p:nvPr/>
        </p:nvSpPr>
        <p:spPr>
          <a:xfrm>
            <a:off x="4516830" y="3414453"/>
            <a:ext cx="4791456" cy="646331"/>
          </a:xfrm>
          <a:prstGeom prst="rect">
            <a:avLst/>
          </a:prstGeom>
          <a:noFill/>
        </p:spPr>
        <p:txBody>
          <a:bodyPr wrap="square" rtlCol="0">
            <a:spAutoFit/>
          </a:bodyPr>
          <a:lstStyle/>
          <a:p>
            <a:pPr algn="ctr"/>
            <a:r>
              <a:rPr lang="en-US" i="1" dirty="0">
                <a:solidFill>
                  <a:srgbClr val="FFC000"/>
                </a:solidFill>
              </a:rPr>
              <a:t>(Dense </a:t>
            </a:r>
            <a:r>
              <a:rPr lang="en-US" b="1" i="1" u="sng" dirty="0">
                <a:solidFill>
                  <a:srgbClr val="FFC000"/>
                </a:solidFill>
              </a:rPr>
              <a:t>random functions</a:t>
            </a:r>
            <a:r>
              <a:rPr lang="en-US" i="1" dirty="0">
                <a:solidFill>
                  <a:srgbClr val="FFC000"/>
                </a:solidFill>
              </a:rPr>
              <a:t> fool </a:t>
            </a:r>
            <a:br>
              <a:rPr lang="en-US" i="1" dirty="0">
                <a:solidFill>
                  <a:srgbClr val="FFC000"/>
                </a:solidFill>
              </a:rPr>
            </a:br>
            <a:r>
              <a:rPr lang="en-US" i="1" dirty="0">
                <a:solidFill>
                  <a:srgbClr val="FFC000"/>
                </a:solidFill>
              </a:rPr>
              <a:t>quantum algorithms)</a:t>
            </a:r>
          </a:p>
        </p:txBody>
      </p:sp>
    </p:spTree>
    <p:extLst>
      <p:ext uri="{BB962C8B-B14F-4D97-AF65-F5344CB8AC3E}">
        <p14:creationId xmlns:p14="http://schemas.microsoft.com/office/powerpoint/2010/main" val="1686588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animBg="1"/>
      <p:bldP spid="20"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02BB94-CC50-07B4-3A68-2B6595C4CA2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AF9833B-904F-8DFD-304D-B479269769B2}"/>
              </a:ext>
            </a:extLst>
          </p:cNvPr>
          <p:cNvSpPr txBox="1"/>
          <p:nvPr/>
        </p:nvSpPr>
        <p:spPr>
          <a:xfrm>
            <a:off x="6451318" y="4796493"/>
            <a:ext cx="4791456" cy="830997"/>
          </a:xfrm>
          <a:prstGeom prst="rect">
            <a:avLst/>
          </a:prstGeom>
          <a:noFill/>
        </p:spPr>
        <p:txBody>
          <a:bodyPr wrap="square" rtlCol="0">
            <a:spAutoFit/>
          </a:bodyPr>
          <a:lstStyle/>
          <a:p>
            <a:pPr algn="ctr"/>
            <a:r>
              <a:rPr lang="en-US" sz="2400" dirty="0">
                <a:solidFill>
                  <a:schemeClr val="tx1">
                    <a:lumMod val="50000"/>
                  </a:schemeClr>
                </a:solidFill>
              </a:rPr>
              <a:t>No Quantum Speedup </a:t>
            </a:r>
            <a:br>
              <a:rPr lang="en-US" sz="2400" dirty="0">
                <a:solidFill>
                  <a:schemeClr val="tx1">
                    <a:lumMod val="50000"/>
                  </a:schemeClr>
                </a:solidFill>
              </a:rPr>
            </a:br>
            <a:r>
              <a:rPr lang="en-US" sz="2400" dirty="0">
                <a:solidFill>
                  <a:schemeClr val="tx1">
                    <a:lumMod val="50000"/>
                  </a:schemeClr>
                </a:solidFill>
              </a:rPr>
              <a:t>Conjecture</a:t>
            </a:r>
          </a:p>
        </p:txBody>
      </p:sp>
      <p:sp>
        <p:nvSpPr>
          <p:cNvPr id="5" name="TextBox 4">
            <a:extLst>
              <a:ext uri="{FF2B5EF4-FFF2-40B4-BE49-F238E27FC236}">
                <a16:creationId xmlns:a16="http://schemas.microsoft.com/office/drawing/2014/main" id="{1A0342CD-54CC-181C-73A0-670C5011B1D9}"/>
              </a:ext>
            </a:extLst>
          </p:cNvPr>
          <p:cNvSpPr txBox="1"/>
          <p:nvPr/>
        </p:nvSpPr>
        <p:spPr>
          <a:xfrm>
            <a:off x="8518529" y="2603229"/>
            <a:ext cx="3992880" cy="830997"/>
          </a:xfrm>
          <a:prstGeom prst="rect">
            <a:avLst/>
          </a:prstGeom>
          <a:noFill/>
        </p:spPr>
        <p:txBody>
          <a:bodyPr wrap="square" rtlCol="0">
            <a:spAutoFit/>
          </a:bodyPr>
          <a:lstStyle/>
          <a:p>
            <a:pPr algn="ctr"/>
            <a:r>
              <a:rPr lang="en-US" sz="2400" dirty="0">
                <a:solidFill>
                  <a:schemeClr val="tx1">
                    <a:lumMod val="50000"/>
                  </a:schemeClr>
                </a:solidFill>
              </a:rPr>
              <a:t>Aaronson-</a:t>
            </a:r>
            <a:r>
              <a:rPr lang="en-US" sz="2400" dirty="0" err="1">
                <a:solidFill>
                  <a:schemeClr val="tx1">
                    <a:lumMod val="50000"/>
                  </a:schemeClr>
                </a:solidFill>
              </a:rPr>
              <a:t>Ambainis</a:t>
            </a:r>
            <a:r>
              <a:rPr lang="en-US" sz="2400" dirty="0">
                <a:solidFill>
                  <a:schemeClr val="tx1">
                    <a:lumMod val="50000"/>
                  </a:schemeClr>
                </a:solidFill>
              </a:rPr>
              <a:t> Conjecture</a:t>
            </a:r>
          </a:p>
        </p:txBody>
      </p:sp>
      <p:sp>
        <p:nvSpPr>
          <p:cNvPr id="6" name="TextBox 5">
            <a:extLst>
              <a:ext uri="{FF2B5EF4-FFF2-40B4-BE49-F238E27FC236}">
                <a16:creationId xmlns:a16="http://schemas.microsoft.com/office/drawing/2014/main" id="{6505D2A2-E3EA-6C5F-71A9-E89587E3399D}"/>
              </a:ext>
            </a:extLst>
          </p:cNvPr>
          <p:cNvSpPr txBox="1"/>
          <p:nvPr/>
        </p:nvSpPr>
        <p:spPr>
          <a:xfrm>
            <a:off x="4699804" y="2210757"/>
            <a:ext cx="4163569" cy="1200329"/>
          </a:xfrm>
          <a:prstGeom prst="rect">
            <a:avLst/>
          </a:prstGeom>
          <a:noFill/>
        </p:spPr>
        <p:txBody>
          <a:bodyPr wrap="square" rtlCol="0">
            <a:spAutoFit/>
          </a:bodyPr>
          <a:lstStyle/>
          <a:p>
            <a:pPr algn="ctr"/>
            <a:r>
              <a:rPr lang="en-US" sz="2400" b="1" dirty="0">
                <a:solidFill>
                  <a:schemeClr val="accent6">
                    <a:lumMod val="40000"/>
                    <a:lumOff val="60000"/>
                  </a:schemeClr>
                </a:solidFill>
              </a:rPr>
              <a:t>Warmup </a:t>
            </a:r>
            <a:br>
              <a:rPr lang="en-US" sz="2400" b="1" dirty="0">
                <a:solidFill>
                  <a:schemeClr val="accent6">
                    <a:lumMod val="40000"/>
                    <a:lumOff val="60000"/>
                  </a:schemeClr>
                </a:solidFill>
              </a:rPr>
            </a:br>
            <a:r>
              <a:rPr lang="en-US" sz="2400" b="1" dirty="0" err="1">
                <a:solidFill>
                  <a:schemeClr val="accent6">
                    <a:lumMod val="40000"/>
                    <a:lumOff val="60000"/>
                  </a:schemeClr>
                </a:solidFill>
              </a:rPr>
              <a:t>Pseudorandomness</a:t>
            </a:r>
            <a:r>
              <a:rPr lang="en-US" sz="2400" b="1" dirty="0">
                <a:solidFill>
                  <a:schemeClr val="accent6">
                    <a:lumMod val="40000"/>
                    <a:lumOff val="60000"/>
                  </a:schemeClr>
                </a:solidFill>
              </a:rPr>
              <a:t> Conjecture</a:t>
            </a:r>
          </a:p>
        </p:txBody>
      </p:sp>
      <p:sp>
        <p:nvSpPr>
          <p:cNvPr id="7" name="TextBox 6">
            <a:extLst>
              <a:ext uri="{FF2B5EF4-FFF2-40B4-BE49-F238E27FC236}">
                <a16:creationId xmlns:a16="http://schemas.microsoft.com/office/drawing/2014/main" id="{AF1E7350-ACEF-23FE-9162-397481D3CB4D}"/>
              </a:ext>
            </a:extLst>
          </p:cNvPr>
          <p:cNvSpPr txBox="1"/>
          <p:nvPr/>
        </p:nvSpPr>
        <p:spPr>
          <a:xfrm>
            <a:off x="5937310" y="534067"/>
            <a:ext cx="5586985" cy="830997"/>
          </a:xfrm>
          <a:prstGeom prst="rect">
            <a:avLst/>
          </a:prstGeom>
          <a:noFill/>
        </p:spPr>
        <p:txBody>
          <a:bodyPr wrap="square" rtlCol="0">
            <a:spAutoFit/>
          </a:bodyPr>
          <a:lstStyle/>
          <a:p>
            <a:pPr algn="ctr"/>
            <a:r>
              <a:rPr lang="en-US" sz="2400" dirty="0">
                <a:solidFill>
                  <a:schemeClr val="tx1">
                    <a:lumMod val="50000"/>
                  </a:schemeClr>
                </a:solidFill>
              </a:rPr>
              <a:t>Warmup </a:t>
            </a:r>
            <a:r>
              <a:rPr lang="en-US" sz="2400" dirty="0" err="1">
                <a:solidFill>
                  <a:schemeClr val="tx1">
                    <a:lumMod val="50000"/>
                  </a:schemeClr>
                </a:solidFill>
              </a:rPr>
              <a:t>Pseudorandomness</a:t>
            </a:r>
            <a:r>
              <a:rPr lang="en-US" sz="2400" dirty="0">
                <a:solidFill>
                  <a:schemeClr val="tx1">
                    <a:lumMod val="50000"/>
                  </a:schemeClr>
                </a:solidFill>
              </a:rPr>
              <a:t> </a:t>
            </a:r>
            <a:br>
              <a:rPr lang="en-US" sz="2400" dirty="0">
                <a:solidFill>
                  <a:schemeClr val="tx1">
                    <a:lumMod val="50000"/>
                  </a:schemeClr>
                </a:solidFill>
              </a:rPr>
            </a:br>
            <a:r>
              <a:rPr lang="en-US" sz="2400" dirty="0">
                <a:solidFill>
                  <a:schemeClr val="tx1">
                    <a:lumMod val="50000"/>
                  </a:schemeClr>
                </a:solidFill>
              </a:rPr>
              <a:t>Conjecture, Polynomial version</a:t>
            </a:r>
          </a:p>
        </p:txBody>
      </p:sp>
      <p:sp>
        <p:nvSpPr>
          <p:cNvPr id="13" name="Down Arrow 12">
            <a:extLst>
              <a:ext uri="{FF2B5EF4-FFF2-40B4-BE49-F238E27FC236}">
                <a16:creationId xmlns:a16="http://schemas.microsoft.com/office/drawing/2014/main" id="{C0752498-2952-CB6F-30BA-B7322DDA8430}"/>
              </a:ext>
            </a:extLst>
          </p:cNvPr>
          <p:cNvSpPr/>
          <p:nvPr/>
        </p:nvSpPr>
        <p:spPr>
          <a:xfrm rot="2249277">
            <a:off x="6923060" y="1488748"/>
            <a:ext cx="463297" cy="62212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a:extLst>
              <a:ext uri="{FF2B5EF4-FFF2-40B4-BE49-F238E27FC236}">
                <a16:creationId xmlns:a16="http://schemas.microsoft.com/office/drawing/2014/main" id="{4EB0C46F-FB09-C779-4BEC-C2DC29BF216B}"/>
              </a:ext>
            </a:extLst>
          </p:cNvPr>
          <p:cNvSpPr/>
          <p:nvPr/>
        </p:nvSpPr>
        <p:spPr>
          <a:xfrm rot="19092723">
            <a:off x="10154080" y="1490252"/>
            <a:ext cx="463297" cy="62212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a:extLst>
              <a:ext uri="{FF2B5EF4-FFF2-40B4-BE49-F238E27FC236}">
                <a16:creationId xmlns:a16="http://schemas.microsoft.com/office/drawing/2014/main" id="{A7CDD380-8039-CA15-8CBF-0E2112BF3D40}"/>
              </a:ext>
            </a:extLst>
          </p:cNvPr>
          <p:cNvSpPr/>
          <p:nvPr/>
        </p:nvSpPr>
        <p:spPr>
          <a:xfrm rot="2249277">
            <a:off x="10106146" y="4100632"/>
            <a:ext cx="463297" cy="62212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Down Arrow 15">
            <a:extLst>
              <a:ext uri="{FF2B5EF4-FFF2-40B4-BE49-F238E27FC236}">
                <a16:creationId xmlns:a16="http://schemas.microsoft.com/office/drawing/2014/main" id="{B377A0EB-7FE9-26DC-7115-3EBE86A5674E}"/>
              </a:ext>
            </a:extLst>
          </p:cNvPr>
          <p:cNvSpPr/>
          <p:nvPr/>
        </p:nvSpPr>
        <p:spPr>
          <a:xfrm rot="19092723">
            <a:off x="7060917" y="4099128"/>
            <a:ext cx="463297" cy="62212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id="{B544C5ED-7F16-909F-BD62-E53B2EF76230}"/>
              </a:ext>
            </a:extLst>
          </p:cNvPr>
          <p:cNvCxnSpPr>
            <a:cxnSpLocks/>
          </p:cNvCxnSpPr>
          <p:nvPr/>
        </p:nvCxnSpPr>
        <p:spPr>
          <a:xfrm>
            <a:off x="5008027" y="328203"/>
            <a:ext cx="0" cy="6221185"/>
          </a:xfrm>
          <a:prstGeom prst="line">
            <a:avLst/>
          </a:prstGeom>
          <a:ln w="57150">
            <a:solidFill>
              <a:srgbClr val="00B0F0"/>
            </a:solidFill>
            <a:prstDash val="sysDot"/>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F21F1F0C-E22B-13B0-6F0E-940FEEE70136}"/>
              </a:ext>
            </a:extLst>
          </p:cNvPr>
          <p:cNvSpPr txBox="1"/>
          <p:nvPr/>
        </p:nvSpPr>
        <p:spPr>
          <a:xfrm>
            <a:off x="438916" y="1476076"/>
            <a:ext cx="4163569" cy="1200329"/>
          </a:xfrm>
          <a:prstGeom prst="rect">
            <a:avLst/>
          </a:prstGeom>
          <a:noFill/>
        </p:spPr>
        <p:txBody>
          <a:bodyPr wrap="square" rtlCol="0">
            <a:spAutoFit/>
          </a:bodyPr>
          <a:lstStyle/>
          <a:p>
            <a:pPr algn="ctr"/>
            <a:r>
              <a:rPr lang="en-US" sz="2400" b="1" dirty="0">
                <a:solidFill>
                  <a:schemeClr val="accent6">
                    <a:lumMod val="40000"/>
                    <a:lumOff val="60000"/>
                  </a:schemeClr>
                </a:solidFill>
              </a:rPr>
              <a:t>Quantum</a:t>
            </a:r>
            <a:br>
              <a:rPr lang="en-US" sz="2400" b="1" dirty="0">
                <a:solidFill>
                  <a:schemeClr val="accent6">
                    <a:lumMod val="40000"/>
                    <a:lumOff val="60000"/>
                  </a:schemeClr>
                </a:solidFill>
              </a:rPr>
            </a:br>
            <a:r>
              <a:rPr lang="en-US" sz="2400" b="1" dirty="0" err="1">
                <a:solidFill>
                  <a:schemeClr val="accent6">
                    <a:lumMod val="40000"/>
                    <a:lumOff val="60000"/>
                  </a:schemeClr>
                </a:solidFill>
              </a:rPr>
              <a:t>Pseudorandomness</a:t>
            </a:r>
            <a:r>
              <a:rPr lang="en-US" sz="2400" b="1" dirty="0">
                <a:solidFill>
                  <a:schemeClr val="accent6">
                    <a:lumMod val="40000"/>
                    <a:lumOff val="60000"/>
                  </a:schemeClr>
                </a:solidFill>
              </a:rPr>
              <a:t> Conjecture</a:t>
            </a:r>
          </a:p>
        </p:txBody>
      </p:sp>
      <p:sp>
        <p:nvSpPr>
          <p:cNvPr id="18" name="TextBox 17">
            <a:extLst>
              <a:ext uri="{FF2B5EF4-FFF2-40B4-BE49-F238E27FC236}">
                <a16:creationId xmlns:a16="http://schemas.microsoft.com/office/drawing/2014/main" id="{5657CA48-F7CE-C552-2276-08F1B4EF6438}"/>
              </a:ext>
            </a:extLst>
          </p:cNvPr>
          <p:cNvSpPr txBox="1"/>
          <p:nvPr/>
        </p:nvSpPr>
        <p:spPr>
          <a:xfrm>
            <a:off x="194098" y="2645634"/>
            <a:ext cx="4791456" cy="646331"/>
          </a:xfrm>
          <a:prstGeom prst="rect">
            <a:avLst/>
          </a:prstGeom>
          <a:noFill/>
        </p:spPr>
        <p:txBody>
          <a:bodyPr wrap="square" rtlCol="0">
            <a:spAutoFit/>
          </a:bodyPr>
          <a:lstStyle/>
          <a:p>
            <a:pPr algn="ctr"/>
            <a:r>
              <a:rPr lang="en-US" i="1" dirty="0">
                <a:solidFill>
                  <a:srgbClr val="FFC000"/>
                </a:solidFill>
              </a:rPr>
              <a:t>(Dense</a:t>
            </a:r>
            <a:r>
              <a:rPr lang="en-US" b="1" i="1" dirty="0">
                <a:solidFill>
                  <a:srgbClr val="FFC000"/>
                </a:solidFill>
              </a:rPr>
              <a:t> random permutations</a:t>
            </a:r>
            <a:r>
              <a:rPr lang="en-US" i="1" dirty="0">
                <a:solidFill>
                  <a:srgbClr val="FFC000"/>
                </a:solidFill>
              </a:rPr>
              <a:t> fool </a:t>
            </a:r>
            <a:br>
              <a:rPr lang="en-US" i="1" dirty="0">
                <a:solidFill>
                  <a:srgbClr val="FFC000"/>
                </a:solidFill>
              </a:rPr>
            </a:br>
            <a:r>
              <a:rPr lang="en-US" i="1" dirty="0">
                <a:solidFill>
                  <a:srgbClr val="FFC000"/>
                </a:solidFill>
              </a:rPr>
              <a:t>quantum algorithms)</a:t>
            </a:r>
          </a:p>
        </p:txBody>
      </p:sp>
      <p:sp>
        <p:nvSpPr>
          <p:cNvPr id="19" name="Down Arrow 18">
            <a:extLst>
              <a:ext uri="{FF2B5EF4-FFF2-40B4-BE49-F238E27FC236}">
                <a16:creationId xmlns:a16="http://schemas.microsoft.com/office/drawing/2014/main" id="{E5D95EBC-CF4F-64BE-B0DD-F9715DF0720D}"/>
              </a:ext>
            </a:extLst>
          </p:cNvPr>
          <p:cNvSpPr/>
          <p:nvPr/>
        </p:nvSpPr>
        <p:spPr>
          <a:xfrm>
            <a:off x="2358178" y="3603657"/>
            <a:ext cx="463297" cy="62212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C0F47C9-6817-67EA-BC7E-6C97FC394BC6}"/>
              </a:ext>
            </a:extLst>
          </p:cNvPr>
          <p:cNvSpPr txBox="1"/>
          <p:nvPr/>
        </p:nvSpPr>
        <p:spPr>
          <a:xfrm>
            <a:off x="216571" y="4415998"/>
            <a:ext cx="4791456" cy="830997"/>
          </a:xfrm>
          <a:prstGeom prst="rect">
            <a:avLst/>
          </a:prstGeom>
          <a:noFill/>
        </p:spPr>
        <p:txBody>
          <a:bodyPr wrap="square" rtlCol="0">
            <a:spAutoFit/>
          </a:bodyPr>
          <a:lstStyle/>
          <a:p>
            <a:pPr algn="ctr"/>
            <a:r>
              <a:rPr lang="en-US" sz="2400" dirty="0">
                <a:solidFill>
                  <a:schemeClr val="tx1">
                    <a:lumMod val="50000"/>
                  </a:schemeClr>
                </a:solidFill>
              </a:rPr>
              <a:t>Classical oracle</a:t>
            </a:r>
            <a:br>
              <a:rPr lang="en-US" sz="2400" dirty="0">
                <a:solidFill>
                  <a:schemeClr val="tx1">
                    <a:lumMod val="50000"/>
                  </a:schemeClr>
                </a:solidFill>
              </a:rPr>
            </a:br>
            <a:r>
              <a:rPr lang="en-US" sz="2400" dirty="0">
                <a:solidFill>
                  <a:schemeClr val="tx1">
                    <a:lumMod val="50000"/>
                  </a:schemeClr>
                </a:solidFill>
              </a:rPr>
              <a:t>separation of QMA from QCMA</a:t>
            </a:r>
          </a:p>
        </p:txBody>
      </p:sp>
      <p:sp>
        <p:nvSpPr>
          <p:cNvPr id="21" name="TextBox 20">
            <a:extLst>
              <a:ext uri="{FF2B5EF4-FFF2-40B4-BE49-F238E27FC236}">
                <a16:creationId xmlns:a16="http://schemas.microsoft.com/office/drawing/2014/main" id="{D68247C1-C0C0-A03C-F8DF-EE98A0A00E75}"/>
              </a:ext>
            </a:extLst>
          </p:cNvPr>
          <p:cNvSpPr txBox="1"/>
          <p:nvPr/>
        </p:nvSpPr>
        <p:spPr>
          <a:xfrm>
            <a:off x="4516830" y="3414453"/>
            <a:ext cx="4791456" cy="646331"/>
          </a:xfrm>
          <a:prstGeom prst="rect">
            <a:avLst/>
          </a:prstGeom>
          <a:noFill/>
        </p:spPr>
        <p:txBody>
          <a:bodyPr wrap="square" rtlCol="0">
            <a:spAutoFit/>
          </a:bodyPr>
          <a:lstStyle/>
          <a:p>
            <a:pPr algn="ctr"/>
            <a:r>
              <a:rPr lang="en-US" i="1" dirty="0">
                <a:solidFill>
                  <a:srgbClr val="FFC000"/>
                </a:solidFill>
              </a:rPr>
              <a:t>(Dense </a:t>
            </a:r>
            <a:r>
              <a:rPr lang="en-US" b="1" i="1" dirty="0">
                <a:solidFill>
                  <a:srgbClr val="FFC000"/>
                </a:solidFill>
              </a:rPr>
              <a:t>random functions</a:t>
            </a:r>
            <a:r>
              <a:rPr lang="en-US" i="1" dirty="0">
                <a:solidFill>
                  <a:srgbClr val="FFC000"/>
                </a:solidFill>
              </a:rPr>
              <a:t> fool </a:t>
            </a:r>
            <a:br>
              <a:rPr lang="en-US" i="1" dirty="0">
                <a:solidFill>
                  <a:srgbClr val="FFC000"/>
                </a:solidFill>
              </a:rPr>
            </a:br>
            <a:r>
              <a:rPr lang="en-US" i="1" dirty="0">
                <a:solidFill>
                  <a:srgbClr val="FFC000"/>
                </a:solidFill>
              </a:rPr>
              <a:t>quantum algorithms)</a:t>
            </a:r>
          </a:p>
        </p:txBody>
      </p:sp>
      <p:sp>
        <p:nvSpPr>
          <p:cNvPr id="2" name="Up-Down Arrow 1">
            <a:extLst>
              <a:ext uri="{FF2B5EF4-FFF2-40B4-BE49-F238E27FC236}">
                <a16:creationId xmlns:a16="http://schemas.microsoft.com/office/drawing/2014/main" id="{110A1D5F-52F0-3AA7-3084-5418D9C84244}"/>
              </a:ext>
            </a:extLst>
          </p:cNvPr>
          <p:cNvSpPr/>
          <p:nvPr/>
        </p:nvSpPr>
        <p:spPr>
          <a:xfrm rot="17293649">
            <a:off x="4411920" y="1977098"/>
            <a:ext cx="575767" cy="1129502"/>
          </a:xfrm>
          <a:prstGeom prst="upDownArrow">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E8BB323-DF87-1ADE-A5EC-DD215CFF6FA0}"/>
              </a:ext>
            </a:extLst>
          </p:cNvPr>
          <p:cNvSpPr txBox="1"/>
          <p:nvPr/>
        </p:nvSpPr>
        <p:spPr>
          <a:xfrm rot="1019668">
            <a:off x="4695797" y="1840256"/>
            <a:ext cx="468724" cy="584775"/>
          </a:xfrm>
          <a:prstGeom prst="rect">
            <a:avLst/>
          </a:prstGeom>
          <a:noFill/>
        </p:spPr>
        <p:txBody>
          <a:bodyPr wrap="square" rtlCol="0">
            <a:spAutoFit/>
          </a:bodyPr>
          <a:lstStyle/>
          <a:p>
            <a:r>
              <a:rPr lang="en-US" sz="3200" b="1" dirty="0">
                <a:solidFill>
                  <a:schemeClr val="accent4">
                    <a:lumMod val="20000"/>
                    <a:lumOff val="80000"/>
                  </a:schemeClr>
                </a:solidFill>
              </a:rPr>
              <a:t>?</a:t>
            </a:r>
          </a:p>
        </p:txBody>
      </p:sp>
    </p:spTree>
    <p:extLst>
      <p:ext uri="{BB962C8B-B14F-4D97-AF65-F5344CB8AC3E}">
        <p14:creationId xmlns:p14="http://schemas.microsoft.com/office/powerpoint/2010/main" val="22804712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0D106C-45B2-4D20-0921-9EF91940BCF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651CFCD-7291-4748-6C5A-8DF9D944C06C}"/>
              </a:ext>
            </a:extLst>
          </p:cNvPr>
          <p:cNvSpPr txBox="1"/>
          <p:nvPr/>
        </p:nvSpPr>
        <p:spPr>
          <a:xfrm>
            <a:off x="6451318" y="4796493"/>
            <a:ext cx="4791456" cy="830997"/>
          </a:xfrm>
          <a:prstGeom prst="rect">
            <a:avLst/>
          </a:prstGeom>
          <a:noFill/>
        </p:spPr>
        <p:txBody>
          <a:bodyPr wrap="square" rtlCol="0">
            <a:spAutoFit/>
          </a:bodyPr>
          <a:lstStyle/>
          <a:p>
            <a:pPr algn="ctr"/>
            <a:r>
              <a:rPr lang="en-US" sz="2400" dirty="0">
                <a:solidFill>
                  <a:schemeClr val="tx1">
                    <a:lumMod val="50000"/>
                  </a:schemeClr>
                </a:solidFill>
              </a:rPr>
              <a:t>No Quantum Speedup </a:t>
            </a:r>
            <a:br>
              <a:rPr lang="en-US" sz="2400" dirty="0">
                <a:solidFill>
                  <a:schemeClr val="tx1">
                    <a:lumMod val="50000"/>
                  </a:schemeClr>
                </a:solidFill>
              </a:rPr>
            </a:br>
            <a:r>
              <a:rPr lang="en-US" sz="2400" dirty="0">
                <a:solidFill>
                  <a:schemeClr val="tx1">
                    <a:lumMod val="50000"/>
                  </a:schemeClr>
                </a:solidFill>
              </a:rPr>
              <a:t>Conjecture</a:t>
            </a:r>
          </a:p>
        </p:txBody>
      </p:sp>
      <p:sp>
        <p:nvSpPr>
          <p:cNvPr id="5" name="TextBox 4">
            <a:extLst>
              <a:ext uri="{FF2B5EF4-FFF2-40B4-BE49-F238E27FC236}">
                <a16:creationId xmlns:a16="http://schemas.microsoft.com/office/drawing/2014/main" id="{9FE91C7D-57B2-4196-8C61-382062152F8E}"/>
              </a:ext>
            </a:extLst>
          </p:cNvPr>
          <p:cNvSpPr txBox="1"/>
          <p:nvPr/>
        </p:nvSpPr>
        <p:spPr>
          <a:xfrm>
            <a:off x="8518529" y="2603229"/>
            <a:ext cx="3992880" cy="830997"/>
          </a:xfrm>
          <a:prstGeom prst="rect">
            <a:avLst/>
          </a:prstGeom>
          <a:noFill/>
        </p:spPr>
        <p:txBody>
          <a:bodyPr wrap="square" rtlCol="0">
            <a:spAutoFit/>
          </a:bodyPr>
          <a:lstStyle/>
          <a:p>
            <a:pPr algn="ctr"/>
            <a:r>
              <a:rPr lang="en-US" sz="2400" b="1" dirty="0">
                <a:solidFill>
                  <a:schemeClr val="accent6">
                    <a:lumMod val="40000"/>
                    <a:lumOff val="60000"/>
                  </a:schemeClr>
                </a:solidFill>
              </a:rPr>
              <a:t>Aaronson-</a:t>
            </a:r>
            <a:r>
              <a:rPr lang="en-US" sz="2400" b="1" dirty="0" err="1">
                <a:solidFill>
                  <a:schemeClr val="accent6">
                    <a:lumMod val="40000"/>
                    <a:lumOff val="60000"/>
                  </a:schemeClr>
                </a:solidFill>
              </a:rPr>
              <a:t>Ambainis</a:t>
            </a:r>
            <a:r>
              <a:rPr lang="en-US" sz="2400" b="1" dirty="0">
                <a:solidFill>
                  <a:schemeClr val="accent6">
                    <a:lumMod val="40000"/>
                    <a:lumOff val="60000"/>
                  </a:schemeClr>
                </a:solidFill>
              </a:rPr>
              <a:t> Conjecture</a:t>
            </a:r>
          </a:p>
        </p:txBody>
      </p:sp>
      <p:sp>
        <p:nvSpPr>
          <p:cNvPr id="6" name="TextBox 5">
            <a:extLst>
              <a:ext uri="{FF2B5EF4-FFF2-40B4-BE49-F238E27FC236}">
                <a16:creationId xmlns:a16="http://schemas.microsoft.com/office/drawing/2014/main" id="{B0B01FC9-6FB1-E9D0-9C1E-9876E984B175}"/>
              </a:ext>
            </a:extLst>
          </p:cNvPr>
          <p:cNvSpPr txBox="1"/>
          <p:nvPr/>
        </p:nvSpPr>
        <p:spPr>
          <a:xfrm>
            <a:off x="4699804" y="2210757"/>
            <a:ext cx="4163569" cy="1200329"/>
          </a:xfrm>
          <a:prstGeom prst="rect">
            <a:avLst/>
          </a:prstGeom>
          <a:noFill/>
        </p:spPr>
        <p:txBody>
          <a:bodyPr wrap="square" rtlCol="0">
            <a:spAutoFit/>
          </a:bodyPr>
          <a:lstStyle/>
          <a:p>
            <a:pPr algn="ctr"/>
            <a:r>
              <a:rPr lang="en-US" sz="2400" dirty="0">
                <a:solidFill>
                  <a:schemeClr val="tx1">
                    <a:lumMod val="50000"/>
                  </a:schemeClr>
                </a:solidFill>
              </a:rPr>
              <a:t>Warmup </a:t>
            </a:r>
            <a:br>
              <a:rPr lang="en-US" sz="2400" dirty="0">
                <a:solidFill>
                  <a:schemeClr val="tx1">
                    <a:lumMod val="50000"/>
                  </a:schemeClr>
                </a:solidFill>
              </a:rPr>
            </a:br>
            <a:r>
              <a:rPr lang="en-US" sz="2400" dirty="0" err="1">
                <a:solidFill>
                  <a:schemeClr val="tx1">
                    <a:lumMod val="50000"/>
                  </a:schemeClr>
                </a:solidFill>
              </a:rPr>
              <a:t>Pseudorandomness</a:t>
            </a:r>
            <a:r>
              <a:rPr lang="en-US" sz="2400" dirty="0">
                <a:solidFill>
                  <a:schemeClr val="tx1">
                    <a:lumMod val="50000"/>
                  </a:schemeClr>
                </a:solidFill>
              </a:rPr>
              <a:t> Conjecture</a:t>
            </a:r>
          </a:p>
        </p:txBody>
      </p:sp>
      <p:sp>
        <p:nvSpPr>
          <p:cNvPr id="7" name="TextBox 6">
            <a:extLst>
              <a:ext uri="{FF2B5EF4-FFF2-40B4-BE49-F238E27FC236}">
                <a16:creationId xmlns:a16="http://schemas.microsoft.com/office/drawing/2014/main" id="{4945599C-76B6-4053-812D-4944A31A9B11}"/>
              </a:ext>
            </a:extLst>
          </p:cNvPr>
          <p:cNvSpPr txBox="1"/>
          <p:nvPr/>
        </p:nvSpPr>
        <p:spPr>
          <a:xfrm>
            <a:off x="5937310" y="534067"/>
            <a:ext cx="5586985" cy="830997"/>
          </a:xfrm>
          <a:prstGeom prst="rect">
            <a:avLst/>
          </a:prstGeom>
          <a:noFill/>
        </p:spPr>
        <p:txBody>
          <a:bodyPr wrap="square" rtlCol="0">
            <a:spAutoFit/>
          </a:bodyPr>
          <a:lstStyle/>
          <a:p>
            <a:pPr algn="ctr"/>
            <a:r>
              <a:rPr lang="en-US" sz="2400" b="1" dirty="0">
                <a:solidFill>
                  <a:schemeClr val="accent6">
                    <a:lumMod val="40000"/>
                    <a:lumOff val="60000"/>
                  </a:schemeClr>
                </a:solidFill>
              </a:rPr>
              <a:t>Warmup </a:t>
            </a:r>
            <a:r>
              <a:rPr lang="en-US" sz="2400" b="1" dirty="0" err="1">
                <a:solidFill>
                  <a:schemeClr val="accent6">
                    <a:lumMod val="40000"/>
                    <a:lumOff val="60000"/>
                  </a:schemeClr>
                </a:solidFill>
              </a:rPr>
              <a:t>Pseudorandomness</a:t>
            </a:r>
            <a:r>
              <a:rPr lang="en-US" sz="2400" b="1" dirty="0">
                <a:solidFill>
                  <a:schemeClr val="accent6">
                    <a:lumMod val="40000"/>
                    <a:lumOff val="60000"/>
                  </a:schemeClr>
                </a:solidFill>
              </a:rPr>
              <a:t> </a:t>
            </a:r>
            <a:br>
              <a:rPr lang="en-US" sz="2400" b="1" dirty="0">
                <a:solidFill>
                  <a:schemeClr val="accent6">
                    <a:lumMod val="40000"/>
                    <a:lumOff val="60000"/>
                  </a:schemeClr>
                </a:solidFill>
              </a:rPr>
            </a:br>
            <a:r>
              <a:rPr lang="en-US" sz="2400" b="1" dirty="0">
                <a:solidFill>
                  <a:schemeClr val="accent6">
                    <a:lumMod val="40000"/>
                    <a:lumOff val="60000"/>
                  </a:schemeClr>
                </a:solidFill>
              </a:rPr>
              <a:t>Conjecture, Polynomial version</a:t>
            </a:r>
          </a:p>
        </p:txBody>
      </p:sp>
      <p:sp>
        <p:nvSpPr>
          <p:cNvPr id="13" name="Down Arrow 12">
            <a:extLst>
              <a:ext uri="{FF2B5EF4-FFF2-40B4-BE49-F238E27FC236}">
                <a16:creationId xmlns:a16="http://schemas.microsoft.com/office/drawing/2014/main" id="{D22AA55C-E9A2-31B0-D4D6-F593A6B7EAAB}"/>
              </a:ext>
            </a:extLst>
          </p:cNvPr>
          <p:cNvSpPr/>
          <p:nvPr/>
        </p:nvSpPr>
        <p:spPr>
          <a:xfrm rot="2249277">
            <a:off x="6923060" y="1488748"/>
            <a:ext cx="463297" cy="62212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a:extLst>
              <a:ext uri="{FF2B5EF4-FFF2-40B4-BE49-F238E27FC236}">
                <a16:creationId xmlns:a16="http://schemas.microsoft.com/office/drawing/2014/main" id="{F6D64121-2E4E-F834-A0CB-EB790FD6EC2A}"/>
              </a:ext>
            </a:extLst>
          </p:cNvPr>
          <p:cNvSpPr/>
          <p:nvPr/>
        </p:nvSpPr>
        <p:spPr>
          <a:xfrm rot="2249277">
            <a:off x="10106146" y="4100632"/>
            <a:ext cx="463297" cy="62212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Down Arrow 15">
            <a:extLst>
              <a:ext uri="{FF2B5EF4-FFF2-40B4-BE49-F238E27FC236}">
                <a16:creationId xmlns:a16="http://schemas.microsoft.com/office/drawing/2014/main" id="{1F3BCE8B-476E-7853-FEE1-BF5944ECADC6}"/>
              </a:ext>
            </a:extLst>
          </p:cNvPr>
          <p:cNvSpPr/>
          <p:nvPr/>
        </p:nvSpPr>
        <p:spPr>
          <a:xfrm rot="19092723">
            <a:off x="7060917" y="4099128"/>
            <a:ext cx="463297" cy="62212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id="{FABB34BA-C11D-AE2B-C773-194B8044DA4E}"/>
              </a:ext>
            </a:extLst>
          </p:cNvPr>
          <p:cNvCxnSpPr>
            <a:cxnSpLocks/>
          </p:cNvCxnSpPr>
          <p:nvPr/>
        </p:nvCxnSpPr>
        <p:spPr>
          <a:xfrm>
            <a:off x="5008027" y="328203"/>
            <a:ext cx="0" cy="6221185"/>
          </a:xfrm>
          <a:prstGeom prst="line">
            <a:avLst/>
          </a:prstGeom>
          <a:ln w="57150">
            <a:solidFill>
              <a:srgbClr val="00B0F0"/>
            </a:solidFill>
            <a:prstDash val="sysDot"/>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6229FD71-5E7D-4B4F-82A5-1F6262D2DEAD}"/>
              </a:ext>
            </a:extLst>
          </p:cNvPr>
          <p:cNvSpPr txBox="1"/>
          <p:nvPr/>
        </p:nvSpPr>
        <p:spPr>
          <a:xfrm>
            <a:off x="438916" y="1476076"/>
            <a:ext cx="4163569" cy="1200329"/>
          </a:xfrm>
          <a:prstGeom prst="rect">
            <a:avLst/>
          </a:prstGeom>
          <a:noFill/>
        </p:spPr>
        <p:txBody>
          <a:bodyPr wrap="square" rtlCol="0">
            <a:spAutoFit/>
          </a:bodyPr>
          <a:lstStyle/>
          <a:p>
            <a:pPr algn="ctr"/>
            <a:r>
              <a:rPr lang="en-US" sz="2400" dirty="0">
                <a:solidFill>
                  <a:schemeClr val="tx1">
                    <a:lumMod val="50000"/>
                  </a:schemeClr>
                </a:solidFill>
              </a:rPr>
              <a:t>Quantum</a:t>
            </a:r>
            <a:br>
              <a:rPr lang="en-US" sz="2400" dirty="0">
                <a:solidFill>
                  <a:schemeClr val="tx1">
                    <a:lumMod val="50000"/>
                  </a:schemeClr>
                </a:solidFill>
              </a:rPr>
            </a:br>
            <a:r>
              <a:rPr lang="en-US" sz="2400" dirty="0" err="1">
                <a:solidFill>
                  <a:schemeClr val="tx1">
                    <a:lumMod val="50000"/>
                  </a:schemeClr>
                </a:solidFill>
              </a:rPr>
              <a:t>Pseudorandomness</a:t>
            </a:r>
            <a:r>
              <a:rPr lang="en-US" sz="2400" dirty="0">
                <a:solidFill>
                  <a:schemeClr val="tx1">
                    <a:lumMod val="50000"/>
                  </a:schemeClr>
                </a:solidFill>
              </a:rPr>
              <a:t> Conjecture</a:t>
            </a:r>
          </a:p>
        </p:txBody>
      </p:sp>
      <p:sp>
        <p:nvSpPr>
          <p:cNvPr id="18" name="TextBox 17">
            <a:extLst>
              <a:ext uri="{FF2B5EF4-FFF2-40B4-BE49-F238E27FC236}">
                <a16:creationId xmlns:a16="http://schemas.microsoft.com/office/drawing/2014/main" id="{F5B8F2E0-D098-B1E8-D091-E036FE3E4E91}"/>
              </a:ext>
            </a:extLst>
          </p:cNvPr>
          <p:cNvSpPr txBox="1"/>
          <p:nvPr/>
        </p:nvSpPr>
        <p:spPr>
          <a:xfrm>
            <a:off x="194098" y="2645634"/>
            <a:ext cx="4791456" cy="646331"/>
          </a:xfrm>
          <a:prstGeom prst="rect">
            <a:avLst/>
          </a:prstGeom>
          <a:noFill/>
        </p:spPr>
        <p:txBody>
          <a:bodyPr wrap="square" rtlCol="0">
            <a:spAutoFit/>
          </a:bodyPr>
          <a:lstStyle/>
          <a:p>
            <a:pPr algn="ctr"/>
            <a:r>
              <a:rPr lang="en-US" i="1" dirty="0">
                <a:solidFill>
                  <a:schemeClr val="tx1">
                    <a:lumMod val="50000"/>
                  </a:schemeClr>
                </a:solidFill>
              </a:rPr>
              <a:t>(Dense </a:t>
            </a:r>
            <a:r>
              <a:rPr lang="en-US" b="1" i="1" dirty="0">
                <a:solidFill>
                  <a:schemeClr val="tx1">
                    <a:lumMod val="50000"/>
                  </a:schemeClr>
                </a:solidFill>
              </a:rPr>
              <a:t>random permutations</a:t>
            </a:r>
            <a:r>
              <a:rPr lang="en-US" i="1" dirty="0">
                <a:solidFill>
                  <a:schemeClr val="tx1">
                    <a:lumMod val="50000"/>
                  </a:schemeClr>
                </a:solidFill>
              </a:rPr>
              <a:t> fool </a:t>
            </a:r>
            <a:br>
              <a:rPr lang="en-US" i="1" dirty="0">
                <a:solidFill>
                  <a:schemeClr val="tx1">
                    <a:lumMod val="50000"/>
                  </a:schemeClr>
                </a:solidFill>
              </a:rPr>
            </a:br>
            <a:r>
              <a:rPr lang="en-US" i="1" dirty="0">
                <a:solidFill>
                  <a:schemeClr val="tx1">
                    <a:lumMod val="50000"/>
                  </a:schemeClr>
                </a:solidFill>
              </a:rPr>
              <a:t>quantum algorithms)</a:t>
            </a:r>
          </a:p>
        </p:txBody>
      </p:sp>
      <p:sp>
        <p:nvSpPr>
          <p:cNvPr id="19" name="Down Arrow 18">
            <a:extLst>
              <a:ext uri="{FF2B5EF4-FFF2-40B4-BE49-F238E27FC236}">
                <a16:creationId xmlns:a16="http://schemas.microsoft.com/office/drawing/2014/main" id="{5818DD44-83E3-E704-6276-FDA83F44F9DC}"/>
              </a:ext>
            </a:extLst>
          </p:cNvPr>
          <p:cNvSpPr/>
          <p:nvPr/>
        </p:nvSpPr>
        <p:spPr>
          <a:xfrm>
            <a:off x="2358178" y="3603657"/>
            <a:ext cx="463297" cy="62212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06FDEA93-A1B7-869E-807B-CA7428EEE4D2}"/>
              </a:ext>
            </a:extLst>
          </p:cNvPr>
          <p:cNvSpPr txBox="1"/>
          <p:nvPr/>
        </p:nvSpPr>
        <p:spPr>
          <a:xfrm>
            <a:off x="216571" y="4415998"/>
            <a:ext cx="4791456" cy="830997"/>
          </a:xfrm>
          <a:prstGeom prst="rect">
            <a:avLst/>
          </a:prstGeom>
          <a:noFill/>
        </p:spPr>
        <p:txBody>
          <a:bodyPr wrap="square" rtlCol="0">
            <a:spAutoFit/>
          </a:bodyPr>
          <a:lstStyle/>
          <a:p>
            <a:pPr algn="ctr"/>
            <a:r>
              <a:rPr lang="en-US" sz="2400" dirty="0">
                <a:solidFill>
                  <a:schemeClr val="tx1">
                    <a:lumMod val="50000"/>
                  </a:schemeClr>
                </a:solidFill>
              </a:rPr>
              <a:t>Classical oracle</a:t>
            </a:r>
            <a:br>
              <a:rPr lang="en-US" sz="2400" dirty="0">
                <a:solidFill>
                  <a:schemeClr val="tx1">
                    <a:lumMod val="50000"/>
                  </a:schemeClr>
                </a:solidFill>
              </a:rPr>
            </a:br>
            <a:r>
              <a:rPr lang="en-US" sz="2400" dirty="0">
                <a:solidFill>
                  <a:schemeClr val="tx1">
                    <a:lumMod val="50000"/>
                  </a:schemeClr>
                </a:solidFill>
              </a:rPr>
              <a:t>separation of QMA from QCMA</a:t>
            </a:r>
          </a:p>
        </p:txBody>
      </p:sp>
      <p:sp>
        <p:nvSpPr>
          <p:cNvPr id="21" name="TextBox 20">
            <a:extLst>
              <a:ext uri="{FF2B5EF4-FFF2-40B4-BE49-F238E27FC236}">
                <a16:creationId xmlns:a16="http://schemas.microsoft.com/office/drawing/2014/main" id="{ADC2314D-94F7-70FF-8128-3F17A9734CE2}"/>
              </a:ext>
            </a:extLst>
          </p:cNvPr>
          <p:cNvSpPr txBox="1"/>
          <p:nvPr/>
        </p:nvSpPr>
        <p:spPr>
          <a:xfrm>
            <a:off x="4516830" y="3414453"/>
            <a:ext cx="4791456" cy="646331"/>
          </a:xfrm>
          <a:prstGeom prst="rect">
            <a:avLst/>
          </a:prstGeom>
          <a:noFill/>
        </p:spPr>
        <p:txBody>
          <a:bodyPr wrap="square" rtlCol="0">
            <a:spAutoFit/>
          </a:bodyPr>
          <a:lstStyle/>
          <a:p>
            <a:pPr algn="ctr"/>
            <a:r>
              <a:rPr lang="en-US" i="1" dirty="0">
                <a:solidFill>
                  <a:schemeClr val="tx1">
                    <a:lumMod val="50000"/>
                  </a:schemeClr>
                </a:solidFill>
              </a:rPr>
              <a:t>(Dense </a:t>
            </a:r>
            <a:r>
              <a:rPr lang="en-US" b="1" i="1" dirty="0">
                <a:solidFill>
                  <a:schemeClr val="tx1">
                    <a:lumMod val="50000"/>
                  </a:schemeClr>
                </a:solidFill>
              </a:rPr>
              <a:t>random functions</a:t>
            </a:r>
            <a:r>
              <a:rPr lang="en-US" i="1" dirty="0">
                <a:solidFill>
                  <a:schemeClr val="tx1">
                    <a:lumMod val="50000"/>
                  </a:schemeClr>
                </a:solidFill>
              </a:rPr>
              <a:t> fool </a:t>
            </a:r>
            <a:br>
              <a:rPr lang="en-US" i="1" dirty="0">
                <a:solidFill>
                  <a:schemeClr val="tx1">
                    <a:lumMod val="50000"/>
                  </a:schemeClr>
                </a:solidFill>
              </a:rPr>
            </a:br>
            <a:r>
              <a:rPr lang="en-US" i="1" dirty="0">
                <a:solidFill>
                  <a:schemeClr val="tx1">
                    <a:lumMod val="50000"/>
                  </a:schemeClr>
                </a:solidFill>
              </a:rPr>
              <a:t>quantum algorithms)</a:t>
            </a:r>
          </a:p>
        </p:txBody>
      </p:sp>
      <p:sp>
        <p:nvSpPr>
          <p:cNvPr id="2" name="Up-Down Arrow 1">
            <a:extLst>
              <a:ext uri="{FF2B5EF4-FFF2-40B4-BE49-F238E27FC236}">
                <a16:creationId xmlns:a16="http://schemas.microsoft.com/office/drawing/2014/main" id="{592EAFEB-E15D-BB92-5734-18CDEB581301}"/>
              </a:ext>
            </a:extLst>
          </p:cNvPr>
          <p:cNvSpPr/>
          <p:nvPr/>
        </p:nvSpPr>
        <p:spPr>
          <a:xfrm rot="19964730">
            <a:off x="10065394" y="1429419"/>
            <a:ext cx="575767" cy="1129502"/>
          </a:xfrm>
          <a:prstGeom prst="upDownArrow">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29EDC7F-2078-01E0-FA58-4C47F79C16DA}"/>
              </a:ext>
            </a:extLst>
          </p:cNvPr>
          <p:cNvSpPr txBox="1"/>
          <p:nvPr/>
        </p:nvSpPr>
        <p:spPr>
          <a:xfrm rot="3690749">
            <a:off x="10487682" y="1549785"/>
            <a:ext cx="468724" cy="584775"/>
          </a:xfrm>
          <a:prstGeom prst="rect">
            <a:avLst/>
          </a:prstGeom>
          <a:noFill/>
        </p:spPr>
        <p:txBody>
          <a:bodyPr wrap="square" rtlCol="0">
            <a:spAutoFit/>
          </a:bodyPr>
          <a:lstStyle/>
          <a:p>
            <a:r>
              <a:rPr lang="en-US" sz="3200" b="1" dirty="0">
                <a:solidFill>
                  <a:schemeClr val="accent4">
                    <a:lumMod val="20000"/>
                    <a:lumOff val="80000"/>
                  </a:schemeClr>
                </a:solidFill>
              </a:rPr>
              <a:t>?</a:t>
            </a:r>
          </a:p>
        </p:txBody>
      </p:sp>
    </p:spTree>
    <p:extLst>
      <p:ext uri="{BB962C8B-B14F-4D97-AF65-F5344CB8AC3E}">
        <p14:creationId xmlns:p14="http://schemas.microsoft.com/office/powerpoint/2010/main" val="9142331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545006-0D7D-F58A-23BD-FF8D831ACA8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4F4447F-9863-1207-864C-3779EA2BA1A6}"/>
              </a:ext>
            </a:extLst>
          </p:cNvPr>
          <p:cNvSpPr txBox="1"/>
          <p:nvPr/>
        </p:nvSpPr>
        <p:spPr>
          <a:xfrm>
            <a:off x="6451318" y="4796493"/>
            <a:ext cx="4791456" cy="830997"/>
          </a:xfrm>
          <a:prstGeom prst="rect">
            <a:avLst/>
          </a:prstGeom>
          <a:noFill/>
        </p:spPr>
        <p:txBody>
          <a:bodyPr wrap="square" rtlCol="0">
            <a:spAutoFit/>
          </a:bodyPr>
          <a:lstStyle/>
          <a:p>
            <a:pPr algn="ctr"/>
            <a:r>
              <a:rPr lang="en-US" sz="2400" dirty="0">
                <a:solidFill>
                  <a:schemeClr val="tx1">
                    <a:lumMod val="50000"/>
                  </a:schemeClr>
                </a:solidFill>
              </a:rPr>
              <a:t>No Quantum Speedup </a:t>
            </a:r>
            <a:br>
              <a:rPr lang="en-US" sz="2400" dirty="0">
                <a:solidFill>
                  <a:schemeClr val="tx1">
                    <a:lumMod val="50000"/>
                  </a:schemeClr>
                </a:solidFill>
              </a:rPr>
            </a:br>
            <a:r>
              <a:rPr lang="en-US" sz="2400" dirty="0">
                <a:solidFill>
                  <a:schemeClr val="tx1">
                    <a:lumMod val="50000"/>
                  </a:schemeClr>
                </a:solidFill>
              </a:rPr>
              <a:t>Conjecture</a:t>
            </a:r>
          </a:p>
        </p:txBody>
      </p:sp>
      <p:sp>
        <p:nvSpPr>
          <p:cNvPr id="5" name="TextBox 4">
            <a:extLst>
              <a:ext uri="{FF2B5EF4-FFF2-40B4-BE49-F238E27FC236}">
                <a16:creationId xmlns:a16="http://schemas.microsoft.com/office/drawing/2014/main" id="{BF500942-45F2-FC2D-A497-248184DC2240}"/>
              </a:ext>
            </a:extLst>
          </p:cNvPr>
          <p:cNvSpPr txBox="1"/>
          <p:nvPr/>
        </p:nvSpPr>
        <p:spPr>
          <a:xfrm>
            <a:off x="8518529" y="2603229"/>
            <a:ext cx="3992880" cy="830997"/>
          </a:xfrm>
          <a:prstGeom prst="rect">
            <a:avLst/>
          </a:prstGeom>
          <a:noFill/>
        </p:spPr>
        <p:txBody>
          <a:bodyPr wrap="square" rtlCol="0">
            <a:spAutoFit/>
          </a:bodyPr>
          <a:lstStyle/>
          <a:p>
            <a:pPr algn="ctr"/>
            <a:r>
              <a:rPr lang="en-US" sz="2400" dirty="0">
                <a:solidFill>
                  <a:schemeClr val="tx1">
                    <a:lumMod val="50000"/>
                  </a:schemeClr>
                </a:solidFill>
              </a:rPr>
              <a:t>Aaronson-</a:t>
            </a:r>
            <a:r>
              <a:rPr lang="en-US" sz="2400" dirty="0" err="1">
                <a:solidFill>
                  <a:schemeClr val="tx1">
                    <a:lumMod val="50000"/>
                  </a:schemeClr>
                </a:solidFill>
              </a:rPr>
              <a:t>Ambainis</a:t>
            </a:r>
            <a:r>
              <a:rPr lang="en-US" sz="2400" dirty="0">
                <a:solidFill>
                  <a:schemeClr val="tx1">
                    <a:lumMod val="50000"/>
                  </a:schemeClr>
                </a:solidFill>
              </a:rPr>
              <a:t> Conjecture</a:t>
            </a:r>
          </a:p>
        </p:txBody>
      </p:sp>
      <p:sp>
        <p:nvSpPr>
          <p:cNvPr id="6" name="TextBox 5">
            <a:extLst>
              <a:ext uri="{FF2B5EF4-FFF2-40B4-BE49-F238E27FC236}">
                <a16:creationId xmlns:a16="http://schemas.microsoft.com/office/drawing/2014/main" id="{729CF191-3BFB-1E35-2689-D0F271CC83EF}"/>
              </a:ext>
            </a:extLst>
          </p:cNvPr>
          <p:cNvSpPr txBox="1"/>
          <p:nvPr/>
        </p:nvSpPr>
        <p:spPr>
          <a:xfrm>
            <a:off x="4699804" y="2210757"/>
            <a:ext cx="4163569" cy="1200329"/>
          </a:xfrm>
          <a:prstGeom prst="rect">
            <a:avLst/>
          </a:prstGeom>
          <a:noFill/>
        </p:spPr>
        <p:txBody>
          <a:bodyPr wrap="square" rtlCol="0">
            <a:spAutoFit/>
          </a:bodyPr>
          <a:lstStyle/>
          <a:p>
            <a:pPr algn="ctr"/>
            <a:r>
              <a:rPr lang="en-US" sz="2400" b="1" dirty="0">
                <a:solidFill>
                  <a:schemeClr val="accent6">
                    <a:lumMod val="20000"/>
                    <a:lumOff val="80000"/>
                  </a:schemeClr>
                </a:solidFill>
              </a:rPr>
              <a:t>Warmup </a:t>
            </a:r>
            <a:br>
              <a:rPr lang="en-US" sz="2400" b="1" dirty="0">
                <a:solidFill>
                  <a:schemeClr val="accent6">
                    <a:lumMod val="20000"/>
                    <a:lumOff val="80000"/>
                  </a:schemeClr>
                </a:solidFill>
              </a:rPr>
            </a:br>
            <a:r>
              <a:rPr lang="en-US" sz="2400" b="1" dirty="0" err="1">
                <a:solidFill>
                  <a:schemeClr val="accent6">
                    <a:lumMod val="20000"/>
                    <a:lumOff val="80000"/>
                  </a:schemeClr>
                </a:solidFill>
              </a:rPr>
              <a:t>Pseudorandomness</a:t>
            </a:r>
            <a:r>
              <a:rPr lang="en-US" sz="2400" b="1" dirty="0">
                <a:solidFill>
                  <a:schemeClr val="accent6">
                    <a:lumMod val="20000"/>
                    <a:lumOff val="80000"/>
                  </a:schemeClr>
                </a:solidFill>
              </a:rPr>
              <a:t> Conjecture</a:t>
            </a:r>
          </a:p>
        </p:txBody>
      </p:sp>
      <p:sp>
        <p:nvSpPr>
          <p:cNvPr id="7" name="TextBox 6">
            <a:extLst>
              <a:ext uri="{FF2B5EF4-FFF2-40B4-BE49-F238E27FC236}">
                <a16:creationId xmlns:a16="http://schemas.microsoft.com/office/drawing/2014/main" id="{3EB1B981-D90B-33C7-8F78-75A12436E13E}"/>
              </a:ext>
            </a:extLst>
          </p:cNvPr>
          <p:cNvSpPr txBox="1"/>
          <p:nvPr/>
        </p:nvSpPr>
        <p:spPr>
          <a:xfrm>
            <a:off x="5937310" y="534067"/>
            <a:ext cx="5586985" cy="830997"/>
          </a:xfrm>
          <a:prstGeom prst="rect">
            <a:avLst/>
          </a:prstGeom>
          <a:noFill/>
        </p:spPr>
        <p:txBody>
          <a:bodyPr wrap="square" rtlCol="0">
            <a:spAutoFit/>
          </a:bodyPr>
          <a:lstStyle/>
          <a:p>
            <a:pPr algn="ctr"/>
            <a:r>
              <a:rPr lang="en-US" sz="2400" dirty="0">
                <a:solidFill>
                  <a:schemeClr val="tx1">
                    <a:lumMod val="50000"/>
                  </a:schemeClr>
                </a:solidFill>
              </a:rPr>
              <a:t>Warmup </a:t>
            </a:r>
            <a:r>
              <a:rPr lang="en-US" sz="2400" dirty="0" err="1">
                <a:solidFill>
                  <a:schemeClr val="tx1">
                    <a:lumMod val="50000"/>
                  </a:schemeClr>
                </a:solidFill>
              </a:rPr>
              <a:t>Pseudorandomness</a:t>
            </a:r>
            <a:r>
              <a:rPr lang="en-US" sz="2400" dirty="0">
                <a:solidFill>
                  <a:schemeClr val="tx1">
                    <a:lumMod val="50000"/>
                  </a:schemeClr>
                </a:solidFill>
              </a:rPr>
              <a:t> </a:t>
            </a:r>
            <a:br>
              <a:rPr lang="en-US" sz="2400" dirty="0">
                <a:solidFill>
                  <a:schemeClr val="tx1">
                    <a:lumMod val="50000"/>
                  </a:schemeClr>
                </a:solidFill>
              </a:rPr>
            </a:br>
            <a:r>
              <a:rPr lang="en-US" sz="2400" dirty="0">
                <a:solidFill>
                  <a:schemeClr val="tx1">
                    <a:lumMod val="50000"/>
                  </a:schemeClr>
                </a:solidFill>
              </a:rPr>
              <a:t>Conjecture, Polynomial version</a:t>
            </a:r>
          </a:p>
        </p:txBody>
      </p:sp>
      <p:sp>
        <p:nvSpPr>
          <p:cNvPr id="13" name="Down Arrow 12">
            <a:extLst>
              <a:ext uri="{FF2B5EF4-FFF2-40B4-BE49-F238E27FC236}">
                <a16:creationId xmlns:a16="http://schemas.microsoft.com/office/drawing/2014/main" id="{098D82BF-117F-44C4-5DCF-838EF27C034C}"/>
              </a:ext>
            </a:extLst>
          </p:cNvPr>
          <p:cNvSpPr/>
          <p:nvPr/>
        </p:nvSpPr>
        <p:spPr>
          <a:xfrm rot="2249277">
            <a:off x="6923060" y="1488748"/>
            <a:ext cx="463297" cy="62212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a:extLst>
              <a:ext uri="{FF2B5EF4-FFF2-40B4-BE49-F238E27FC236}">
                <a16:creationId xmlns:a16="http://schemas.microsoft.com/office/drawing/2014/main" id="{57D843ED-5477-DA93-B5F0-B9CD762EC178}"/>
              </a:ext>
            </a:extLst>
          </p:cNvPr>
          <p:cNvSpPr/>
          <p:nvPr/>
        </p:nvSpPr>
        <p:spPr>
          <a:xfrm rot="19092723">
            <a:off x="10154080" y="1490252"/>
            <a:ext cx="463297" cy="62212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a:extLst>
              <a:ext uri="{FF2B5EF4-FFF2-40B4-BE49-F238E27FC236}">
                <a16:creationId xmlns:a16="http://schemas.microsoft.com/office/drawing/2014/main" id="{CC211458-B5E8-FBE4-B4AF-8C3DB611382C}"/>
              </a:ext>
            </a:extLst>
          </p:cNvPr>
          <p:cNvSpPr/>
          <p:nvPr/>
        </p:nvSpPr>
        <p:spPr>
          <a:xfrm rot="2249277">
            <a:off x="10106146" y="4100632"/>
            <a:ext cx="463297" cy="62212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Down Arrow 15">
            <a:extLst>
              <a:ext uri="{FF2B5EF4-FFF2-40B4-BE49-F238E27FC236}">
                <a16:creationId xmlns:a16="http://schemas.microsoft.com/office/drawing/2014/main" id="{9A7CB18E-9A0C-4D58-8B84-E20C4D6B2222}"/>
              </a:ext>
            </a:extLst>
          </p:cNvPr>
          <p:cNvSpPr/>
          <p:nvPr/>
        </p:nvSpPr>
        <p:spPr>
          <a:xfrm rot="19092723">
            <a:off x="7060917" y="4099128"/>
            <a:ext cx="463297" cy="62212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id="{A19DC536-6000-530A-33DD-A8AC7CA41A9A}"/>
              </a:ext>
            </a:extLst>
          </p:cNvPr>
          <p:cNvCxnSpPr>
            <a:cxnSpLocks/>
          </p:cNvCxnSpPr>
          <p:nvPr/>
        </p:nvCxnSpPr>
        <p:spPr>
          <a:xfrm>
            <a:off x="5008027" y="328203"/>
            <a:ext cx="0" cy="6221185"/>
          </a:xfrm>
          <a:prstGeom prst="line">
            <a:avLst/>
          </a:prstGeom>
          <a:ln w="57150">
            <a:solidFill>
              <a:srgbClr val="00B0F0"/>
            </a:solidFill>
            <a:prstDash val="sysDot"/>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AC13C3AA-0ACE-B0F7-05E4-9044F3917C86}"/>
              </a:ext>
            </a:extLst>
          </p:cNvPr>
          <p:cNvSpPr txBox="1"/>
          <p:nvPr/>
        </p:nvSpPr>
        <p:spPr>
          <a:xfrm>
            <a:off x="438916" y="1476076"/>
            <a:ext cx="4163569" cy="1200329"/>
          </a:xfrm>
          <a:prstGeom prst="rect">
            <a:avLst/>
          </a:prstGeom>
          <a:noFill/>
        </p:spPr>
        <p:txBody>
          <a:bodyPr wrap="square" rtlCol="0">
            <a:spAutoFit/>
          </a:bodyPr>
          <a:lstStyle/>
          <a:p>
            <a:pPr algn="ctr"/>
            <a:r>
              <a:rPr lang="en-US" sz="2400" dirty="0">
                <a:solidFill>
                  <a:schemeClr val="tx1">
                    <a:lumMod val="50000"/>
                  </a:schemeClr>
                </a:solidFill>
              </a:rPr>
              <a:t>Quantum</a:t>
            </a:r>
            <a:br>
              <a:rPr lang="en-US" sz="2400" dirty="0">
                <a:solidFill>
                  <a:schemeClr val="tx1">
                    <a:lumMod val="50000"/>
                  </a:schemeClr>
                </a:solidFill>
              </a:rPr>
            </a:br>
            <a:r>
              <a:rPr lang="en-US" sz="2400" dirty="0" err="1">
                <a:solidFill>
                  <a:schemeClr val="tx1">
                    <a:lumMod val="50000"/>
                  </a:schemeClr>
                </a:solidFill>
              </a:rPr>
              <a:t>Pseudorandomness</a:t>
            </a:r>
            <a:r>
              <a:rPr lang="en-US" sz="2400" dirty="0">
                <a:solidFill>
                  <a:schemeClr val="tx1">
                    <a:lumMod val="50000"/>
                  </a:schemeClr>
                </a:solidFill>
              </a:rPr>
              <a:t> Conjecture</a:t>
            </a:r>
          </a:p>
        </p:txBody>
      </p:sp>
      <p:sp>
        <p:nvSpPr>
          <p:cNvPr id="18" name="TextBox 17">
            <a:extLst>
              <a:ext uri="{FF2B5EF4-FFF2-40B4-BE49-F238E27FC236}">
                <a16:creationId xmlns:a16="http://schemas.microsoft.com/office/drawing/2014/main" id="{554D05A3-DC7A-80D5-27F6-0176241B559B}"/>
              </a:ext>
            </a:extLst>
          </p:cNvPr>
          <p:cNvSpPr txBox="1"/>
          <p:nvPr/>
        </p:nvSpPr>
        <p:spPr>
          <a:xfrm>
            <a:off x="194098" y="2645634"/>
            <a:ext cx="4791456" cy="646331"/>
          </a:xfrm>
          <a:prstGeom prst="rect">
            <a:avLst/>
          </a:prstGeom>
          <a:noFill/>
        </p:spPr>
        <p:txBody>
          <a:bodyPr wrap="square" rtlCol="0">
            <a:spAutoFit/>
          </a:bodyPr>
          <a:lstStyle/>
          <a:p>
            <a:pPr algn="ctr"/>
            <a:r>
              <a:rPr lang="en-US" i="1" dirty="0">
                <a:solidFill>
                  <a:schemeClr val="tx1">
                    <a:lumMod val="50000"/>
                  </a:schemeClr>
                </a:solidFill>
              </a:rPr>
              <a:t>(Dense </a:t>
            </a:r>
            <a:r>
              <a:rPr lang="en-US" b="1" i="1" dirty="0">
                <a:solidFill>
                  <a:schemeClr val="tx1">
                    <a:lumMod val="50000"/>
                  </a:schemeClr>
                </a:solidFill>
              </a:rPr>
              <a:t>random permutations</a:t>
            </a:r>
            <a:r>
              <a:rPr lang="en-US" i="1" dirty="0">
                <a:solidFill>
                  <a:schemeClr val="tx1">
                    <a:lumMod val="50000"/>
                  </a:schemeClr>
                </a:solidFill>
              </a:rPr>
              <a:t> fool </a:t>
            </a:r>
            <a:br>
              <a:rPr lang="en-US" i="1" dirty="0">
                <a:solidFill>
                  <a:schemeClr val="tx1">
                    <a:lumMod val="50000"/>
                  </a:schemeClr>
                </a:solidFill>
              </a:rPr>
            </a:br>
            <a:r>
              <a:rPr lang="en-US" i="1" dirty="0">
                <a:solidFill>
                  <a:schemeClr val="tx1">
                    <a:lumMod val="50000"/>
                  </a:schemeClr>
                </a:solidFill>
              </a:rPr>
              <a:t>quantum algorithms)</a:t>
            </a:r>
          </a:p>
        </p:txBody>
      </p:sp>
      <p:sp>
        <p:nvSpPr>
          <p:cNvPr id="19" name="Down Arrow 18">
            <a:extLst>
              <a:ext uri="{FF2B5EF4-FFF2-40B4-BE49-F238E27FC236}">
                <a16:creationId xmlns:a16="http://schemas.microsoft.com/office/drawing/2014/main" id="{59D0FF71-D0D5-2102-09E6-6AC8236FE73C}"/>
              </a:ext>
            </a:extLst>
          </p:cNvPr>
          <p:cNvSpPr/>
          <p:nvPr/>
        </p:nvSpPr>
        <p:spPr>
          <a:xfrm>
            <a:off x="2358178" y="3603657"/>
            <a:ext cx="463297" cy="62212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4C784645-A096-4E06-B6BF-A0D69CD77F44}"/>
              </a:ext>
            </a:extLst>
          </p:cNvPr>
          <p:cNvSpPr txBox="1"/>
          <p:nvPr/>
        </p:nvSpPr>
        <p:spPr>
          <a:xfrm>
            <a:off x="216571" y="4415998"/>
            <a:ext cx="4791456" cy="830997"/>
          </a:xfrm>
          <a:prstGeom prst="rect">
            <a:avLst/>
          </a:prstGeom>
          <a:noFill/>
        </p:spPr>
        <p:txBody>
          <a:bodyPr wrap="square" rtlCol="0">
            <a:spAutoFit/>
          </a:bodyPr>
          <a:lstStyle/>
          <a:p>
            <a:pPr algn="ctr"/>
            <a:r>
              <a:rPr lang="en-US" sz="2400" b="1" dirty="0">
                <a:solidFill>
                  <a:schemeClr val="accent6">
                    <a:lumMod val="20000"/>
                    <a:lumOff val="80000"/>
                  </a:schemeClr>
                </a:solidFill>
              </a:rPr>
              <a:t>Classical oracle</a:t>
            </a:r>
            <a:br>
              <a:rPr lang="en-US" sz="2400" b="1" dirty="0">
                <a:solidFill>
                  <a:schemeClr val="accent6">
                    <a:lumMod val="20000"/>
                    <a:lumOff val="80000"/>
                  </a:schemeClr>
                </a:solidFill>
              </a:rPr>
            </a:br>
            <a:r>
              <a:rPr lang="en-US" sz="2400" b="1" dirty="0">
                <a:solidFill>
                  <a:schemeClr val="accent6">
                    <a:lumMod val="20000"/>
                    <a:lumOff val="80000"/>
                  </a:schemeClr>
                </a:solidFill>
              </a:rPr>
              <a:t>separation of QMA from QCMA</a:t>
            </a:r>
          </a:p>
        </p:txBody>
      </p:sp>
      <p:sp>
        <p:nvSpPr>
          <p:cNvPr id="21" name="TextBox 20">
            <a:extLst>
              <a:ext uri="{FF2B5EF4-FFF2-40B4-BE49-F238E27FC236}">
                <a16:creationId xmlns:a16="http://schemas.microsoft.com/office/drawing/2014/main" id="{79D97AC7-A550-46FE-4783-A4046FDD2717}"/>
              </a:ext>
            </a:extLst>
          </p:cNvPr>
          <p:cNvSpPr txBox="1"/>
          <p:nvPr/>
        </p:nvSpPr>
        <p:spPr>
          <a:xfrm>
            <a:off x="4516830" y="3414453"/>
            <a:ext cx="4791456" cy="646331"/>
          </a:xfrm>
          <a:prstGeom prst="rect">
            <a:avLst/>
          </a:prstGeom>
          <a:noFill/>
        </p:spPr>
        <p:txBody>
          <a:bodyPr wrap="square" rtlCol="0">
            <a:spAutoFit/>
          </a:bodyPr>
          <a:lstStyle/>
          <a:p>
            <a:pPr algn="ctr"/>
            <a:r>
              <a:rPr lang="en-US" i="1" dirty="0">
                <a:solidFill>
                  <a:srgbClr val="FFC000"/>
                </a:solidFill>
              </a:rPr>
              <a:t>(Dense </a:t>
            </a:r>
            <a:r>
              <a:rPr lang="en-US" b="1" i="1" dirty="0">
                <a:solidFill>
                  <a:srgbClr val="FFC000"/>
                </a:solidFill>
              </a:rPr>
              <a:t>random functions</a:t>
            </a:r>
            <a:r>
              <a:rPr lang="en-US" i="1" dirty="0">
                <a:solidFill>
                  <a:srgbClr val="FFC000"/>
                </a:solidFill>
              </a:rPr>
              <a:t> fool </a:t>
            </a:r>
            <a:br>
              <a:rPr lang="en-US" i="1" dirty="0">
                <a:solidFill>
                  <a:srgbClr val="FFC000"/>
                </a:solidFill>
              </a:rPr>
            </a:br>
            <a:r>
              <a:rPr lang="en-US" i="1" dirty="0">
                <a:solidFill>
                  <a:srgbClr val="FFC000"/>
                </a:solidFill>
              </a:rPr>
              <a:t>quantum algorithms)</a:t>
            </a:r>
          </a:p>
        </p:txBody>
      </p:sp>
      <p:sp>
        <p:nvSpPr>
          <p:cNvPr id="2" name="Down Arrow 1">
            <a:extLst>
              <a:ext uri="{FF2B5EF4-FFF2-40B4-BE49-F238E27FC236}">
                <a16:creationId xmlns:a16="http://schemas.microsoft.com/office/drawing/2014/main" id="{284727A6-9688-49F8-3602-CAE1EE6712F9}"/>
              </a:ext>
            </a:extLst>
          </p:cNvPr>
          <p:cNvSpPr/>
          <p:nvPr/>
        </p:nvSpPr>
        <p:spPr>
          <a:xfrm rot="3522418">
            <a:off x="4462993" y="3506901"/>
            <a:ext cx="463297" cy="1483000"/>
          </a:xfrm>
          <a:prstGeom prst="downArrow">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2DE9C75-A12A-96A9-124D-CD0092A09E4B}"/>
              </a:ext>
            </a:extLst>
          </p:cNvPr>
          <p:cNvSpPr txBox="1"/>
          <p:nvPr/>
        </p:nvSpPr>
        <p:spPr>
          <a:xfrm rot="19969300">
            <a:off x="4336228" y="3523732"/>
            <a:ext cx="468724" cy="584775"/>
          </a:xfrm>
          <a:prstGeom prst="rect">
            <a:avLst/>
          </a:prstGeom>
          <a:noFill/>
        </p:spPr>
        <p:txBody>
          <a:bodyPr wrap="square" rtlCol="0">
            <a:spAutoFit/>
          </a:bodyPr>
          <a:lstStyle/>
          <a:p>
            <a:r>
              <a:rPr lang="en-US" sz="3200" b="1" dirty="0">
                <a:solidFill>
                  <a:schemeClr val="accent4">
                    <a:lumMod val="20000"/>
                    <a:lumOff val="80000"/>
                  </a:schemeClr>
                </a:solidFill>
              </a:rPr>
              <a:t>?</a:t>
            </a:r>
          </a:p>
        </p:txBody>
      </p:sp>
    </p:spTree>
    <p:extLst>
      <p:ext uri="{BB962C8B-B14F-4D97-AF65-F5344CB8AC3E}">
        <p14:creationId xmlns:p14="http://schemas.microsoft.com/office/powerpoint/2010/main" val="41184173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6CEAFB-E8B4-23D0-8C85-3AD19C16831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C01A3B3-3703-A1E4-F7E6-468E0F63CC5E}"/>
              </a:ext>
            </a:extLst>
          </p:cNvPr>
          <p:cNvSpPr txBox="1"/>
          <p:nvPr/>
        </p:nvSpPr>
        <p:spPr>
          <a:xfrm>
            <a:off x="6451318" y="4796493"/>
            <a:ext cx="4791456" cy="830997"/>
          </a:xfrm>
          <a:prstGeom prst="rect">
            <a:avLst/>
          </a:prstGeom>
          <a:noFill/>
        </p:spPr>
        <p:txBody>
          <a:bodyPr wrap="square" rtlCol="0">
            <a:spAutoFit/>
          </a:bodyPr>
          <a:lstStyle/>
          <a:p>
            <a:pPr algn="ctr"/>
            <a:r>
              <a:rPr lang="en-US" sz="2400" dirty="0">
                <a:solidFill>
                  <a:schemeClr val="tx1">
                    <a:lumMod val="50000"/>
                  </a:schemeClr>
                </a:solidFill>
              </a:rPr>
              <a:t>No Quantum Speedup </a:t>
            </a:r>
            <a:br>
              <a:rPr lang="en-US" sz="2400" dirty="0">
                <a:solidFill>
                  <a:schemeClr val="tx1">
                    <a:lumMod val="50000"/>
                  </a:schemeClr>
                </a:solidFill>
              </a:rPr>
            </a:br>
            <a:r>
              <a:rPr lang="en-US" sz="2400" dirty="0">
                <a:solidFill>
                  <a:schemeClr val="tx1">
                    <a:lumMod val="50000"/>
                  </a:schemeClr>
                </a:solidFill>
              </a:rPr>
              <a:t>Conjecture</a:t>
            </a:r>
          </a:p>
        </p:txBody>
      </p:sp>
      <p:sp>
        <p:nvSpPr>
          <p:cNvPr id="5" name="TextBox 4">
            <a:extLst>
              <a:ext uri="{FF2B5EF4-FFF2-40B4-BE49-F238E27FC236}">
                <a16:creationId xmlns:a16="http://schemas.microsoft.com/office/drawing/2014/main" id="{3C692858-3317-6EAE-4605-A1943EDA6208}"/>
              </a:ext>
            </a:extLst>
          </p:cNvPr>
          <p:cNvSpPr txBox="1"/>
          <p:nvPr/>
        </p:nvSpPr>
        <p:spPr>
          <a:xfrm>
            <a:off x="8518529" y="2603229"/>
            <a:ext cx="3992880" cy="830997"/>
          </a:xfrm>
          <a:prstGeom prst="rect">
            <a:avLst/>
          </a:prstGeom>
          <a:noFill/>
        </p:spPr>
        <p:txBody>
          <a:bodyPr wrap="square" rtlCol="0">
            <a:spAutoFit/>
          </a:bodyPr>
          <a:lstStyle/>
          <a:p>
            <a:pPr algn="ctr"/>
            <a:r>
              <a:rPr lang="en-US" sz="2400" dirty="0">
                <a:solidFill>
                  <a:schemeClr val="tx1">
                    <a:lumMod val="50000"/>
                  </a:schemeClr>
                </a:solidFill>
              </a:rPr>
              <a:t>Aaronson-</a:t>
            </a:r>
            <a:r>
              <a:rPr lang="en-US" sz="2400" dirty="0" err="1">
                <a:solidFill>
                  <a:schemeClr val="tx1">
                    <a:lumMod val="50000"/>
                  </a:schemeClr>
                </a:solidFill>
              </a:rPr>
              <a:t>Ambainis</a:t>
            </a:r>
            <a:r>
              <a:rPr lang="en-US" sz="2400" dirty="0">
                <a:solidFill>
                  <a:schemeClr val="tx1">
                    <a:lumMod val="50000"/>
                  </a:schemeClr>
                </a:solidFill>
              </a:rPr>
              <a:t> Conjecture</a:t>
            </a:r>
          </a:p>
        </p:txBody>
      </p:sp>
      <p:sp>
        <p:nvSpPr>
          <p:cNvPr id="6" name="TextBox 5">
            <a:extLst>
              <a:ext uri="{FF2B5EF4-FFF2-40B4-BE49-F238E27FC236}">
                <a16:creationId xmlns:a16="http://schemas.microsoft.com/office/drawing/2014/main" id="{996DF280-FC36-AA78-8288-C168B47EAC9A}"/>
              </a:ext>
            </a:extLst>
          </p:cNvPr>
          <p:cNvSpPr txBox="1"/>
          <p:nvPr/>
        </p:nvSpPr>
        <p:spPr>
          <a:xfrm>
            <a:off x="4699804" y="2210757"/>
            <a:ext cx="4163569" cy="1200329"/>
          </a:xfrm>
          <a:prstGeom prst="rect">
            <a:avLst/>
          </a:prstGeom>
          <a:noFill/>
        </p:spPr>
        <p:txBody>
          <a:bodyPr wrap="square" rtlCol="0">
            <a:spAutoFit/>
          </a:bodyPr>
          <a:lstStyle/>
          <a:p>
            <a:pPr algn="ctr"/>
            <a:r>
              <a:rPr lang="en-US" sz="2400" b="1" dirty="0">
                <a:solidFill>
                  <a:schemeClr val="tx1">
                    <a:lumMod val="50000"/>
                  </a:schemeClr>
                </a:solidFill>
              </a:rPr>
              <a:t>Warmup </a:t>
            </a:r>
            <a:br>
              <a:rPr lang="en-US" sz="2400" b="1" dirty="0">
                <a:solidFill>
                  <a:schemeClr val="tx1">
                    <a:lumMod val="50000"/>
                  </a:schemeClr>
                </a:solidFill>
              </a:rPr>
            </a:br>
            <a:r>
              <a:rPr lang="en-US" sz="2400" b="1" dirty="0" err="1">
                <a:solidFill>
                  <a:schemeClr val="tx1">
                    <a:lumMod val="50000"/>
                  </a:schemeClr>
                </a:solidFill>
              </a:rPr>
              <a:t>Pseudorandomness</a:t>
            </a:r>
            <a:r>
              <a:rPr lang="en-US" sz="2400" b="1" dirty="0">
                <a:solidFill>
                  <a:schemeClr val="tx1">
                    <a:lumMod val="50000"/>
                  </a:schemeClr>
                </a:solidFill>
              </a:rPr>
              <a:t> Conjecture</a:t>
            </a:r>
          </a:p>
        </p:txBody>
      </p:sp>
      <p:sp>
        <p:nvSpPr>
          <p:cNvPr id="7" name="TextBox 6">
            <a:extLst>
              <a:ext uri="{FF2B5EF4-FFF2-40B4-BE49-F238E27FC236}">
                <a16:creationId xmlns:a16="http://schemas.microsoft.com/office/drawing/2014/main" id="{8D90C9E5-7712-8CAF-6686-6FCE6C7BB617}"/>
              </a:ext>
            </a:extLst>
          </p:cNvPr>
          <p:cNvSpPr txBox="1"/>
          <p:nvPr/>
        </p:nvSpPr>
        <p:spPr>
          <a:xfrm>
            <a:off x="5937310" y="534067"/>
            <a:ext cx="5586985" cy="830997"/>
          </a:xfrm>
          <a:prstGeom prst="rect">
            <a:avLst/>
          </a:prstGeom>
          <a:noFill/>
        </p:spPr>
        <p:txBody>
          <a:bodyPr wrap="square" rtlCol="0">
            <a:spAutoFit/>
          </a:bodyPr>
          <a:lstStyle/>
          <a:p>
            <a:pPr algn="ctr"/>
            <a:r>
              <a:rPr lang="en-US" sz="2400" dirty="0">
                <a:solidFill>
                  <a:schemeClr val="tx1">
                    <a:lumMod val="50000"/>
                  </a:schemeClr>
                </a:solidFill>
              </a:rPr>
              <a:t>Warmup </a:t>
            </a:r>
            <a:r>
              <a:rPr lang="en-US" sz="2400" dirty="0" err="1">
                <a:solidFill>
                  <a:schemeClr val="tx1">
                    <a:lumMod val="50000"/>
                  </a:schemeClr>
                </a:solidFill>
              </a:rPr>
              <a:t>Pseudorandomness</a:t>
            </a:r>
            <a:r>
              <a:rPr lang="en-US" sz="2400" dirty="0">
                <a:solidFill>
                  <a:schemeClr val="tx1">
                    <a:lumMod val="50000"/>
                  </a:schemeClr>
                </a:solidFill>
              </a:rPr>
              <a:t> </a:t>
            </a:r>
            <a:br>
              <a:rPr lang="en-US" sz="2400" dirty="0">
                <a:solidFill>
                  <a:schemeClr val="tx1">
                    <a:lumMod val="50000"/>
                  </a:schemeClr>
                </a:solidFill>
              </a:rPr>
            </a:br>
            <a:r>
              <a:rPr lang="en-US" sz="2400" dirty="0">
                <a:solidFill>
                  <a:schemeClr val="tx1">
                    <a:lumMod val="50000"/>
                  </a:schemeClr>
                </a:solidFill>
              </a:rPr>
              <a:t>Conjecture, Polynomial version</a:t>
            </a:r>
          </a:p>
        </p:txBody>
      </p:sp>
      <p:sp>
        <p:nvSpPr>
          <p:cNvPr id="13" name="Down Arrow 12">
            <a:extLst>
              <a:ext uri="{FF2B5EF4-FFF2-40B4-BE49-F238E27FC236}">
                <a16:creationId xmlns:a16="http://schemas.microsoft.com/office/drawing/2014/main" id="{85FCE6F1-BBFD-4444-7BEF-6B8246CFD462}"/>
              </a:ext>
            </a:extLst>
          </p:cNvPr>
          <p:cNvSpPr/>
          <p:nvPr/>
        </p:nvSpPr>
        <p:spPr>
          <a:xfrm rot="2249277">
            <a:off x="6923060" y="1488748"/>
            <a:ext cx="463297" cy="62212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a:extLst>
              <a:ext uri="{FF2B5EF4-FFF2-40B4-BE49-F238E27FC236}">
                <a16:creationId xmlns:a16="http://schemas.microsoft.com/office/drawing/2014/main" id="{613488A8-D451-7791-51A7-577D3EB8A1AA}"/>
              </a:ext>
            </a:extLst>
          </p:cNvPr>
          <p:cNvSpPr/>
          <p:nvPr/>
        </p:nvSpPr>
        <p:spPr>
          <a:xfrm rot="19092723">
            <a:off x="10154080" y="1490252"/>
            <a:ext cx="463297" cy="62212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a:extLst>
              <a:ext uri="{FF2B5EF4-FFF2-40B4-BE49-F238E27FC236}">
                <a16:creationId xmlns:a16="http://schemas.microsoft.com/office/drawing/2014/main" id="{EE64ABB6-76FD-353C-201C-C7F1052D98C9}"/>
              </a:ext>
            </a:extLst>
          </p:cNvPr>
          <p:cNvSpPr/>
          <p:nvPr/>
        </p:nvSpPr>
        <p:spPr>
          <a:xfrm rot="2249277">
            <a:off x="10106146" y="4100632"/>
            <a:ext cx="463297" cy="62212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Down Arrow 15">
            <a:extLst>
              <a:ext uri="{FF2B5EF4-FFF2-40B4-BE49-F238E27FC236}">
                <a16:creationId xmlns:a16="http://schemas.microsoft.com/office/drawing/2014/main" id="{A5FA2905-22EC-74F0-56E1-079C61891C3D}"/>
              </a:ext>
            </a:extLst>
          </p:cNvPr>
          <p:cNvSpPr/>
          <p:nvPr/>
        </p:nvSpPr>
        <p:spPr>
          <a:xfrm rot="19092723">
            <a:off x="7060917" y="4099128"/>
            <a:ext cx="463297" cy="62212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id="{E8163CB1-213D-F703-C519-AB2B958E49C0}"/>
              </a:ext>
            </a:extLst>
          </p:cNvPr>
          <p:cNvCxnSpPr>
            <a:cxnSpLocks/>
          </p:cNvCxnSpPr>
          <p:nvPr/>
        </p:nvCxnSpPr>
        <p:spPr>
          <a:xfrm>
            <a:off x="5008027" y="328203"/>
            <a:ext cx="0" cy="6221185"/>
          </a:xfrm>
          <a:prstGeom prst="line">
            <a:avLst/>
          </a:prstGeom>
          <a:ln w="57150">
            <a:solidFill>
              <a:srgbClr val="00B0F0"/>
            </a:solidFill>
            <a:prstDash val="sysDot"/>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15E3B8BF-A12B-8173-B047-16235215FD9B}"/>
              </a:ext>
            </a:extLst>
          </p:cNvPr>
          <p:cNvSpPr txBox="1"/>
          <p:nvPr/>
        </p:nvSpPr>
        <p:spPr>
          <a:xfrm>
            <a:off x="438916" y="1476076"/>
            <a:ext cx="4163569" cy="1200329"/>
          </a:xfrm>
          <a:prstGeom prst="rect">
            <a:avLst/>
          </a:prstGeom>
          <a:noFill/>
        </p:spPr>
        <p:txBody>
          <a:bodyPr wrap="square" rtlCol="0">
            <a:spAutoFit/>
          </a:bodyPr>
          <a:lstStyle/>
          <a:p>
            <a:pPr algn="ctr"/>
            <a:r>
              <a:rPr lang="en-US" sz="2400" dirty="0">
                <a:solidFill>
                  <a:schemeClr val="tx1">
                    <a:lumMod val="50000"/>
                  </a:schemeClr>
                </a:solidFill>
              </a:rPr>
              <a:t>Quantum</a:t>
            </a:r>
            <a:br>
              <a:rPr lang="en-US" sz="2400" dirty="0">
                <a:solidFill>
                  <a:schemeClr val="tx1">
                    <a:lumMod val="50000"/>
                  </a:schemeClr>
                </a:solidFill>
              </a:rPr>
            </a:br>
            <a:r>
              <a:rPr lang="en-US" sz="2400" dirty="0" err="1">
                <a:solidFill>
                  <a:schemeClr val="tx1">
                    <a:lumMod val="50000"/>
                  </a:schemeClr>
                </a:solidFill>
              </a:rPr>
              <a:t>Pseudorandomness</a:t>
            </a:r>
            <a:r>
              <a:rPr lang="en-US" sz="2400" dirty="0">
                <a:solidFill>
                  <a:schemeClr val="tx1">
                    <a:lumMod val="50000"/>
                  </a:schemeClr>
                </a:solidFill>
              </a:rPr>
              <a:t> Conjecture</a:t>
            </a:r>
          </a:p>
        </p:txBody>
      </p:sp>
      <p:sp>
        <p:nvSpPr>
          <p:cNvPr id="18" name="TextBox 17">
            <a:extLst>
              <a:ext uri="{FF2B5EF4-FFF2-40B4-BE49-F238E27FC236}">
                <a16:creationId xmlns:a16="http://schemas.microsoft.com/office/drawing/2014/main" id="{7377E84D-760E-4523-E063-DFDC64FEC4EA}"/>
              </a:ext>
            </a:extLst>
          </p:cNvPr>
          <p:cNvSpPr txBox="1"/>
          <p:nvPr/>
        </p:nvSpPr>
        <p:spPr>
          <a:xfrm>
            <a:off x="194098" y="2645634"/>
            <a:ext cx="4791456" cy="646331"/>
          </a:xfrm>
          <a:prstGeom prst="rect">
            <a:avLst/>
          </a:prstGeom>
          <a:noFill/>
        </p:spPr>
        <p:txBody>
          <a:bodyPr wrap="square" rtlCol="0">
            <a:spAutoFit/>
          </a:bodyPr>
          <a:lstStyle/>
          <a:p>
            <a:pPr algn="ctr"/>
            <a:r>
              <a:rPr lang="en-US" i="1" dirty="0">
                <a:solidFill>
                  <a:schemeClr val="tx1">
                    <a:lumMod val="50000"/>
                  </a:schemeClr>
                </a:solidFill>
              </a:rPr>
              <a:t>(Dense </a:t>
            </a:r>
            <a:r>
              <a:rPr lang="en-US" b="1" i="1" dirty="0">
                <a:solidFill>
                  <a:schemeClr val="tx1">
                    <a:lumMod val="50000"/>
                  </a:schemeClr>
                </a:solidFill>
              </a:rPr>
              <a:t>random permutations</a:t>
            </a:r>
            <a:r>
              <a:rPr lang="en-US" i="1" dirty="0">
                <a:solidFill>
                  <a:schemeClr val="tx1">
                    <a:lumMod val="50000"/>
                  </a:schemeClr>
                </a:solidFill>
              </a:rPr>
              <a:t> fool </a:t>
            </a:r>
            <a:br>
              <a:rPr lang="en-US" i="1" dirty="0">
                <a:solidFill>
                  <a:schemeClr val="tx1">
                    <a:lumMod val="50000"/>
                  </a:schemeClr>
                </a:solidFill>
              </a:rPr>
            </a:br>
            <a:r>
              <a:rPr lang="en-US" i="1" dirty="0">
                <a:solidFill>
                  <a:schemeClr val="tx1">
                    <a:lumMod val="50000"/>
                  </a:schemeClr>
                </a:solidFill>
              </a:rPr>
              <a:t>quantum algorithms)</a:t>
            </a:r>
          </a:p>
        </p:txBody>
      </p:sp>
      <p:sp>
        <p:nvSpPr>
          <p:cNvPr id="19" name="Down Arrow 18">
            <a:extLst>
              <a:ext uri="{FF2B5EF4-FFF2-40B4-BE49-F238E27FC236}">
                <a16:creationId xmlns:a16="http://schemas.microsoft.com/office/drawing/2014/main" id="{96F22D52-D553-9F67-D134-5435B0BB8341}"/>
              </a:ext>
            </a:extLst>
          </p:cNvPr>
          <p:cNvSpPr/>
          <p:nvPr/>
        </p:nvSpPr>
        <p:spPr>
          <a:xfrm>
            <a:off x="2358178" y="3603657"/>
            <a:ext cx="463297" cy="62212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4D5278BE-C6E8-2387-0809-0AB981221ACD}"/>
              </a:ext>
            </a:extLst>
          </p:cNvPr>
          <p:cNvSpPr txBox="1"/>
          <p:nvPr/>
        </p:nvSpPr>
        <p:spPr>
          <a:xfrm>
            <a:off x="216571" y="4415998"/>
            <a:ext cx="4791456" cy="830997"/>
          </a:xfrm>
          <a:prstGeom prst="rect">
            <a:avLst/>
          </a:prstGeom>
          <a:noFill/>
        </p:spPr>
        <p:txBody>
          <a:bodyPr wrap="square" rtlCol="0">
            <a:spAutoFit/>
          </a:bodyPr>
          <a:lstStyle/>
          <a:p>
            <a:pPr algn="ctr"/>
            <a:r>
              <a:rPr lang="en-US" sz="2400" b="1" dirty="0">
                <a:solidFill>
                  <a:schemeClr val="accent6">
                    <a:lumMod val="20000"/>
                    <a:lumOff val="80000"/>
                  </a:schemeClr>
                </a:solidFill>
              </a:rPr>
              <a:t>Classical oracle</a:t>
            </a:r>
            <a:br>
              <a:rPr lang="en-US" sz="2400" b="1" dirty="0">
                <a:solidFill>
                  <a:schemeClr val="accent6">
                    <a:lumMod val="20000"/>
                    <a:lumOff val="80000"/>
                  </a:schemeClr>
                </a:solidFill>
              </a:rPr>
            </a:br>
            <a:r>
              <a:rPr lang="en-US" sz="2400" b="1" dirty="0">
                <a:solidFill>
                  <a:schemeClr val="accent6">
                    <a:lumMod val="20000"/>
                    <a:lumOff val="80000"/>
                  </a:schemeClr>
                </a:solidFill>
              </a:rPr>
              <a:t>separation of QMA from QCMA</a:t>
            </a:r>
          </a:p>
        </p:txBody>
      </p:sp>
      <p:sp>
        <p:nvSpPr>
          <p:cNvPr id="21" name="TextBox 20">
            <a:extLst>
              <a:ext uri="{FF2B5EF4-FFF2-40B4-BE49-F238E27FC236}">
                <a16:creationId xmlns:a16="http://schemas.microsoft.com/office/drawing/2014/main" id="{FC11D0F7-1CC9-15D4-EDA5-AD5BEE2833A0}"/>
              </a:ext>
            </a:extLst>
          </p:cNvPr>
          <p:cNvSpPr txBox="1"/>
          <p:nvPr/>
        </p:nvSpPr>
        <p:spPr>
          <a:xfrm>
            <a:off x="4516830" y="3414453"/>
            <a:ext cx="4791456" cy="646331"/>
          </a:xfrm>
          <a:prstGeom prst="rect">
            <a:avLst/>
          </a:prstGeom>
          <a:noFill/>
        </p:spPr>
        <p:txBody>
          <a:bodyPr wrap="square" rtlCol="0">
            <a:spAutoFit/>
          </a:bodyPr>
          <a:lstStyle/>
          <a:p>
            <a:pPr algn="ctr"/>
            <a:r>
              <a:rPr lang="en-US" i="1" dirty="0">
                <a:solidFill>
                  <a:schemeClr val="tx1">
                    <a:lumMod val="50000"/>
                  </a:schemeClr>
                </a:solidFill>
              </a:rPr>
              <a:t>(Dense </a:t>
            </a:r>
            <a:r>
              <a:rPr lang="en-US" b="1" i="1" dirty="0">
                <a:solidFill>
                  <a:schemeClr val="tx1">
                    <a:lumMod val="50000"/>
                  </a:schemeClr>
                </a:solidFill>
              </a:rPr>
              <a:t>random functions</a:t>
            </a:r>
            <a:r>
              <a:rPr lang="en-US" i="1" dirty="0">
                <a:solidFill>
                  <a:schemeClr val="tx1">
                    <a:lumMod val="50000"/>
                  </a:schemeClr>
                </a:solidFill>
              </a:rPr>
              <a:t> fool </a:t>
            </a:r>
            <a:br>
              <a:rPr lang="en-US" i="1" dirty="0">
                <a:solidFill>
                  <a:schemeClr val="tx1">
                    <a:lumMod val="50000"/>
                  </a:schemeClr>
                </a:solidFill>
              </a:rPr>
            </a:br>
            <a:r>
              <a:rPr lang="en-US" i="1" dirty="0">
                <a:solidFill>
                  <a:schemeClr val="tx1">
                    <a:lumMod val="50000"/>
                  </a:schemeClr>
                </a:solidFill>
              </a:rPr>
              <a:t>quantum algorithms)</a:t>
            </a:r>
          </a:p>
        </p:txBody>
      </p:sp>
      <p:sp>
        <p:nvSpPr>
          <p:cNvPr id="9" name="TextBox 8">
            <a:extLst>
              <a:ext uri="{FF2B5EF4-FFF2-40B4-BE49-F238E27FC236}">
                <a16:creationId xmlns:a16="http://schemas.microsoft.com/office/drawing/2014/main" id="{AACA4B44-36A0-1F40-8ADA-8AF2DF8619ED}"/>
              </a:ext>
            </a:extLst>
          </p:cNvPr>
          <p:cNvSpPr txBox="1"/>
          <p:nvPr/>
        </p:nvSpPr>
        <p:spPr>
          <a:xfrm>
            <a:off x="4336532" y="5309821"/>
            <a:ext cx="468724" cy="584775"/>
          </a:xfrm>
          <a:prstGeom prst="rect">
            <a:avLst/>
          </a:prstGeom>
          <a:noFill/>
        </p:spPr>
        <p:txBody>
          <a:bodyPr wrap="square" rtlCol="0">
            <a:spAutoFit/>
          </a:bodyPr>
          <a:lstStyle/>
          <a:p>
            <a:r>
              <a:rPr lang="en-US" sz="3200" b="1" dirty="0">
                <a:solidFill>
                  <a:schemeClr val="accent4">
                    <a:lumMod val="20000"/>
                    <a:lumOff val="80000"/>
                  </a:schemeClr>
                </a:solidFill>
              </a:rPr>
              <a:t>?</a:t>
            </a:r>
          </a:p>
        </p:txBody>
      </p:sp>
      <p:sp>
        <p:nvSpPr>
          <p:cNvPr id="10" name="TextBox 9">
            <a:extLst>
              <a:ext uri="{FF2B5EF4-FFF2-40B4-BE49-F238E27FC236}">
                <a16:creationId xmlns:a16="http://schemas.microsoft.com/office/drawing/2014/main" id="{29E8D0C8-1CA5-16C6-4A45-472868FDA682}"/>
              </a:ext>
            </a:extLst>
          </p:cNvPr>
          <p:cNvSpPr txBox="1"/>
          <p:nvPr/>
        </p:nvSpPr>
        <p:spPr>
          <a:xfrm>
            <a:off x="4030343" y="4211718"/>
            <a:ext cx="468724" cy="584775"/>
          </a:xfrm>
          <a:prstGeom prst="rect">
            <a:avLst/>
          </a:prstGeom>
          <a:noFill/>
        </p:spPr>
        <p:txBody>
          <a:bodyPr wrap="square" rtlCol="0">
            <a:spAutoFit/>
          </a:bodyPr>
          <a:lstStyle/>
          <a:p>
            <a:r>
              <a:rPr lang="en-US" sz="3200" b="1" dirty="0">
                <a:solidFill>
                  <a:schemeClr val="accent4">
                    <a:lumMod val="20000"/>
                    <a:lumOff val="80000"/>
                  </a:schemeClr>
                </a:solidFill>
              </a:rPr>
              <a:t>?</a:t>
            </a:r>
          </a:p>
        </p:txBody>
      </p:sp>
      <p:sp>
        <p:nvSpPr>
          <p:cNvPr id="11" name="TextBox 10">
            <a:extLst>
              <a:ext uri="{FF2B5EF4-FFF2-40B4-BE49-F238E27FC236}">
                <a16:creationId xmlns:a16="http://schemas.microsoft.com/office/drawing/2014/main" id="{7D74FB70-3791-C1F3-8FCB-6A402C3D304D}"/>
              </a:ext>
            </a:extLst>
          </p:cNvPr>
          <p:cNvSpPr txBox="1"/>
          <p:nvPr/>
        </p:nvSpPr>
        <p:spPr>
          <a:xfrm>
            <a:off x="714864" y="4246721"/>
            <a:ext cx="468724" cy="584775"/>
          </a:xfrm>
          <a:prstGeom prst="rect">
            <a:avLst/>
          </a:prstGeom>
          <a:noFill/>
        </p:spPr>
        <p:txBody>
          <a:bodyPr wrap="square" rtlCol="0">
            <a:spAutoFit/>
          </a:bodyPr>
          <a:lstStyle/>
          <a:p>
            <a:r>
              <a:rPr lang="en-US" sz="3200" b="1" dirty="0">
                <a:solidFill>
                  <a:schemeClr val="accent4">
                    <a:lumMod val="20000"/>
                    <a:lumOff val="80000"/>
                  </a:schemeClr>
                </a:solidFill>
              </a:rPr>
              <a:t>?</a:t>
            </a:r>
          </a:p>
        </p:txBody>
      </p:sp>
      <p:sp>
        <p:nvSpPr>
          <p:cNvPr id="12" name="TextBox 11">
            <a:extLst>
              <a:ext uri="{FF2B5EF4-FFF2-40B4-BE49-F238E27FC236}">
                <a16:creationId xmlns:a16="http://schemas.microsoft.com/office/drawing/2014/main" id="{25D913EA-866E-95C4-3F10-DD5E16B0B8D5}"/>
              </a:ext>
            </a:extLst>
          </p:cNvPr>
          <p:cNvSpPr txBox="1"/>
          <p:nvPr/>
        </p:nvSpPr>
        <p:spPr>
          <a:xfrm>
            <a:off x="1738243" y="3805613"/>
            <a:ext cx="468724" cy="584775"/>
          </a:xfrm>
          <a:prstGeom prst="rect">
            <a:avLst/>
          </a:prstGeom>
          <a:noFill/>
        </p:spPr>
        <p:txBody>
          <a:bodyPr wrap="square" rtlCol="0">
            <a:spAutoFit/>
          </a:bodyPr>
          <a:lstStyle/>
          <a:p>
            <a:r>
              <a:rPr lang="en-US" sz="3200" b="1" dirty="0">
                <a:solidFill>
                  <a:schemeClr val="accent4">
                    <a:lumMod val="20000"/>
                    <a:lumOff val="80000"/>
                  </a:schemeClr>
                </a:solidFill>
              </a:rPr>
              <a:t>?</a:t>
            </a:r>
          </a:p>
        </p:txBody>
      </p:sp>
      <p:sp>
        <p:nvSpPr>
          <p:cNvPr id="22" name="TextBox 21">
            <a:extLst>
              <a:ext uri="{FF2B5EF4-FFF2-40B4-BE49-F238E27FC236}">
                <a16:creationId xmlns:a16="http://schemas.microsoft.com/office/drawing/2014/main" id="{AA551F55-4133-39F1-3FF6-3E7C4AA96FBD}"/>
              </a:ext>
            </a:extLst>
          </p:cNvPr>
          <p:cNvSpPr txBox="1"/>
          <p:nvPr/>
        </p:nvSpPr>
        <p:spPr>
          <a:xfrm>
            <a:off x="1269519" y="5243549"/>
            <a:ext cx="468724" cy="584775"/>
          </a:xfrm>
          <a:prstGeom prst="rect">
            <a:avLst/>
          </a:prstGeom>
          <a:noFill/>
        </p:spPr>
        <p:txBody>
          <a:bodyPr wrap="square" rtlCol="0">
            <a:spAutoFit/>
          </a:bodyPr>
          <a:lstStyle/>
          <a:p>
            <a:r>
              <a:rPr lang="en-US" sz="3200" b="1" dirty="0">
                <a:solidFill>
                  <a:schemeClr val="accent4">
                    <a:lumMod val="20000"/>
                    <a:lumOff val="80000"/>
                  </a:schemeClr>
                </a:solidFill>
              </a:rPr>
              <a:t>?</a:t>
            </a:r>
          </a:p>
        </p:txBody>
      </p:sp>
      <p:sp>
        <p:nvSpPr>
          <p:cNvPr id="23" name="TextBox 22">
            <a:extLst>
              <a:ext uri="{FF2B5EF4-FFF2-40B4-BE49-F238E27FC236}">
                <a16:creationId xmlns:a16="http://schemas.microsoft.com/office/drawing/2014/main" id="{4AE925EF-CDD4-1192-058D-ED359E6EF096}"/>
              </a:ext>
            </a:extLst>
          </p:cNvPr>
          <p:cNvSpPr txBox="1"/>
          <p:nvPr/>
        </p:nvSpPr>
        <p:spPr>
          <a:xfrm>
            <a:off x="2206967" y="5437781"/>
            <a:ext cx="468724" cy="584775"/>
          </a:xfrm>
          <a:prstGeom prst="rect">
            <a:avLst/>
          </a:prstGeom>
          <a:noFill/>
        </p:spPr>
        <p:txBody>
          <a:bodyPr wrap="square" rtlCol="0">
            <a:spAutoFit/>
          </a:bodyPr>
          <a:lstStyle/>
          <a:p>
            <a:r>
              <a:rPr lang="en-US" sz="3200" b="1" dirty="0">
                <a:solidFill>
                  <a:schemeClr val="accent4">
                    <a:lumMod val="20000"/>
                    <a:lumOff val="80000"/>
                  </a:schemeClr>
                </a:solidFill>
              </a:rPr>
              <a:t>?</a:t>
            </a:r>
          </a:p>
        </p:txBody>
      </p:sp>
      <p:sp>
        <p:nvSpPr>
          <p:cNvPr id="24" name="TextBox 23">
            <a:extLst>
              <a:ext uri="{FF2B5EF4-FFF2-40B4-BE49-F238E27FC236}">
                <a16:creationId xmlns:a16="http://schemas.microsoft.com/office/drawing/2014/main" id="{ED607DCD-5E2A-039B-79B5-76E61D4F91F6}"/>
              </a:ext>
            </a:extLst>
          </p:cNvPr>
          <p:cNvSpPr txBox="1"/>
          <p:nvPr/>
        </p:nvSpPr>
        <p:spPr>
          <a:xfrm>
            <a:off x="3146163" y="5309821"/>
            <a:ext cx="468724" cy="584775"/>
          </a:xfrm>
          <a:prstGeom prst="rect">
            <a:avLst/>
          </a:prstGeom>
          <a:noFill/>
        </p:spPr>
        <p:txBody>
          <a:bodyPr wrap="square" rtlCol="0">
            <a:spAutoFit/>
          </a:bodyPr>
          <a:lstStyle/>
          <a:p>
            <a:r>
              <a:rPr lang="en-US" sz="3200" b="1" dirty="0">
                <a:solidFill>
                  <a:schemeClr val="accent4">
                    <a:lumMod val="20000"/>
                    <a:lumOff val="80000"/>
                  </a:schemeClr>
                </a:solidFill>
              </a:rPr>
              <a:t>?</a:t>
            </a:r>
          </a:p>
        </p:txBody>
      </p:sp>
      <p:sp>
        <p:nvSpPr>
          <p:cNvPr id="25" name="TextBox 24">
            <a:extLst>
              <a:ext uri="{FF2B5EF4-FFF2-40B4-BE49-F238E27FC236}">
                <a16:creationId xmlns:a16="http://schemas.microsoft.com/office/drawing/2014/main" id="{E623A20A-7C6A-5CB7-692E-F35ED4DF630C}"/>
              </a:ext>
            </a:extLst>
          </p:cNvPr>
          <p:cNvSpPr txBox="1"/>
          <p:nvPr/>
        </p:nvSpPr>
        <p:spPr>
          <a:xfrm>
            <a:off x="2955528" y="4018025"/>
            <a:ext cx="468724" cy="584775"/>
          </a:xfrm>
          <a:prstGeom prst="rect">
            <a:avLst/>
          </a:prstGeom>
          <a:noFill/>
        </p:spPr>
        <p:txBody>
          <a:bodyPr wrap="square" rtlCol="0">
            <a:spAutoFit/>
          </a:bodyPr>
          <a:lstStyle/>
          <a:p>
            <a:r>
              <a:rPr lang="en-US" sz="3200" b="1" dirty="0">
                <a:solidFill>
                  <a:schemeClr val="accent4">
                    <a:lumMod val="20000"/>
                    <a:lumOff val="80000"/>
                  </a:schemeClr>
                </a:solidFill>
              </a:rPr>
              <a:t>?</a:t>
            </a:r>
          </a:p>
        </p:txBody>
      </p:sp>
    </p:spTree>
    <p:extLst>
      <p:ext uri="{BB962C8B-B14F-4D97-AF65-F5344CB8AC3E}">
        <p14:creationId xmlns:p14="http://schemas.microsoft.com/office/powerpoint/2010/main" val="3415711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94EA9D-AED2-44CF-459F-29DB559A016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6EF531C-EB94-7726-B0A1-5AE68DBFC9D2}"/>
              </a:ext>
            </a:extLst>
          </p:cNvPr>
          <p:cNvSpPr txBox="1"/>
          <p:nvPr/>
        </p:nvSpPr>
        <p:spPr>
          <a:xfrm>
            <a:off x="6451318" y="4796493"/>
            <a:ext cx="4791456" cy="830997"/>
          </a:xfrm>
          <a:prstGeom prst="rect">
            <a:avLst/>
          </a:prstGeom>
          <a:noFill/>
        </p:spPr>
        <p:txBody>
          <a:bodyPr wrap="square" rtlCol="0">
            <a:spAutoFit/>
          </a:bodyPr>
          <a:lstStyle/>
          <a:p>
            <a:pPr algn="ctr"/>
            <a:r>
              <a:rPr lang="en-US" sz="2400" dirty="0"/>
              <a:t>No Quantum Speedup </a:t>
            </a:r>
            <a:br>
              <a:rPr lang="en-US" sz="2400" dirty="0"/>
            </a:br>
            <a:r>
              <a:rPr lang="en-US" sz="2400" dirty="0"/>
              <a:t>Conjecture</a:t>
            </a:r>
          </a:p>
        </p:txBody>
      </p:sp>
      <p:sp>
        <p:nvSpPr>
          <p:cNvPr id="5" name="TextBox 4">
            <a:extLst>
              <a:ext uri="{FF2B5EF4-FFF2-40B4-BE49-F238E27FC236}">
                <a16:creationId xmlns:a16="http://schemas.microsoft.com/office/drawing/2014/main" id="{2843A334-BFF9-082C-C7A5-3C60A0ABBFAA}"/>
              </a:ext>
            </a:extLst>
          </p:cNvPr>
          <p:cNvSpPr txBox="1"/>
          <p:nvPr/>
        </p:nvSpPr>
        <p:spPr>
          <a:xfrm>
            <a:off x="8518529" y="2603229"/>
            <a:ext cx="3992880" cy="830997"/>
          </a:xfrm>
          <a:prstGeom prst="rect">
            <a:avLst/>
          </a:prstGeom>
          <a:noFill/>
        </p:spPr>
        <p:txBody>
          <a:bodyPr wrap="square" rtlCol="0">
            <a:spAutoFit/>
          </a:bodyPr>
          <a:lstStyle/>
          <a:p>
            <a:pPr algn="ctr"/>
            <a:r>
              <a:rPr lang="en-US" sz="2400" dirty="0"/>
              <a:t>Aaronson-</a:t>
            </a:r>
            <a:r>
              <a:rPr lang="en-US" sz="2400" dirty="0" err="1"/>
              <a:t>Ambainis</a:t>
            </a:r>
            <a:r>
              <a:rPr lang="en-US" sz="2400" dirty="0"/>
              <a:t> Conjecture</a:t>
            </a:r>
          </a:p>
        </p:txBody>
      </p:sp>
      <p:sp>
        <p:nvSpPr>
          <p:cNvPr id="6" name="TextBox 5">
            <a:extLst>
              <a:ext uri="{FF2B5EF4-FFF2-40B4-BE49-F238E27FC236}">
                <a16:creationId xmlns:a16="http://schemas.microsoft.com/office/drawing/2014/main" id="{FCB9C6B8-EBCA-4137-B2AB-B51F8FDF05EE}"/>
              </a:ext>
            </a:extLst>
          </p:cNvPr>
          <p:cNvSpPr txBox="1"/>
          <p:nvPr/>
        </p:nvSpPr>
        <p:spPr>
          <a:xfrm>
            <a:off x="4699804" y="2210757"/>
            <a:ext cx="4163569" cy="1200329"/>
          </a:xfrm>
          <a:prstGeom prst="rect">
            <a:avLst/>
          </a:prstGeom>
          <a:noFill/>
        </p:spPr>
        <p:txBody>
          <a:bodyPr wrap="square" rtlCol="0">
            <a:spAutoFit/>
          </a:bodyPr>
          <a:lstStyle/>
          <a:p>
            <a:pPr algn="ctr"/>
            <a:r>
              <a:rPr lang="en-US" sz="2400" dirty="0"/>
              <a:t>Warmup </a:t>
            </a:r>
            <a:br>
              <a:rPr lang="en-US" sz="2400" dirty="0"/>
            </a:br>
            <a:r>
              <a:rPr lang="en-US" sz="2400" dirty="0" err="1"/>
              <a:t>Pseudorandomness</a:t>
            </a:r>
            <a:r>
              <a:rPr lang="en-US" sz="2400" dirty="0"/>
              <a:t> Conjecture</a:t>
            </a:r>
          </a:p>
        </p:txBody>
      </p:sp>
      <p:sp>
        <p:nvSpPr>
          <p:cNvPr id="7" name="TextBox 6">
            <a:extLst>
              <a:ext uri="{FF2B5EF4-FFF2-40B4-BE49-F238E27FC236}">
                <a16:creationId xmlns:a16="http://schemas.microsoft.com/office/drawing/2014/main" id="{543021C6-A441-64F0-82C4-804691EC8006}"/>
              </a:ext>
            </a:extLst>
          </p:cNvPr>
          <p:cNvSpPr txBox="1"/>
          <p:nvPr/>
        </p:nvSpPr>
        <p:spPr>
          <a:xfrm>
            <a:off x="5937310" y="534067"/>
            <a:ext cx="5586985" cy="830997"/>
          </a:xfrm>
          <a:prstGeom prst="rect">
            <a:avLst/>
          </a:prstGeom>
          <a:noFill/>
        </p:spPr>
        <p:txBody>
          <a:bodyPr wrap="square" rtlCol="0">
            <a:spAutoFit/>
          </a:bodyPr>
          <a:lstStyle/>
          <a:p>
            <a:pPr algn="ctr"/>
            <a:r>
              <a:rPr lang="en-US" sz="2400" dirty="0"/>
              <a:t>Warmup </a:t>
            </a:r>
            <a:r>
              <a:rPr lang="en-US" sz="2400" dirty="0" err="1"/>
              <a:t>Pseudorandomness</a:t>
            </a:r>
            <a:r>
              <a:rPr lang="en-US" sz="2400" dirty="0"/>
              <a:t> </a:t>
            </a:r>
            <a:br>
              <a:rPr lang="en-US" sz="2400" dirty="0"/>
            </a:br>
            <a:r>
              <a:rPr lang="en-US" sz="2400" dirty="0"/>
              <a:t>Conjecture, Polynomial version</a:t>
            </a:r>
          </a:p>
        </p:txBody>
      </p:sp>
      <p:sp>
        <p:nvSpPr>
          <p:cNvPr id="13" name="Down Arrow 12">
            <a:extLst>
              <a:ext uri="{FF2B5EF4-FFF2-40B4-BE49-F238E27FC236}">
                <a16:creationId xmlns:a16="http://schemas.microsoft.com/office/drawing/2014/main" id="{4F064D8E-EA97-F603-4194-1B3C2230E3D9}"/>
              </a:ext>
            </a:extLst>
          </p:cNvPr>
          <p:cNvSpPr/>
          <p:nvPr/>
        </p:nvSpPr>
        <p:spPr>
          <a:xfrm rot="2249277">
            <a:off x="6923060" y="1488748"/>
            <a:ext cx="463297" cy="62212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a:extLst>
              <a:ext uri="{FF2B5EF4-FFF2-40B4-BE49-F238E27FC236}">
                <a16:creationId xmlns:a16="http://schemas.microsoft.com/office/drawing/2014/main" id="{5F6E435A-C8D3-BAEA-3608-465C2C6BE24F}"/>
              </a:ext>
            </a:extLst>
          </p:cNvPr>
          <p:cNvSpPr/>
          <p:nvPr/>
        </p:nvSpPr>
        <p:spPr>
          <a:xfrm rot="19092723">
            <a:off x="10154080" y="1490252"/>
            <a:ext cx="463297" cy="62212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a:extLst>
              <a:ext uri="{FF2B5EF4-FFF2-40B4-BE49-F238E27FC236}">
                <a16:creationId xmlns:a16="http://schemas.microsoft.com/office/drawing/2014/main" id="{96C388B2-C173-61FF-7E9E-08A5927CFC32}"/>
              </a:ext>
            </a:extLst>
          </p:cNvPr>
          <p:cNvSpPr/>
          <p:nvPr/>
        </p:nvSpPr>
        <p:spPr>
          <a:xfrm rot="2249277">
            <a:off x="10106146" y="4100632"/>
            <a:ext cx="463297" cy="62212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Down Arrow 15">
            <a:extLst>
              <a:ext uri="{FF2B5EF4-FFF2-40B4-BE49-F238E27FC236}">
                <a16:creationId xmlns:a16="http://schemas.microsoft.com/office/drawing/2014/main" id="{34B85190-4E66-6547-ECDF-015827ADB67A}"/>
              </a:ext>
            </a:extLst>
          </p:cNvPr>
          <p:cNvSpPr/>
          <p:nvPr/>
        </p:nvSpPr>
        <p:spPr>
          <a:xfrm rot="19092723">
            <a:off x="7060917" y="4099128"/>
            <a:ext cx="463297" cy="62212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id="{488147FA-9547-E39A-1BB4-CD4B8BD20D64}"/>
              </a:ext>
            </a:extLst>
          </p:cNvPr>
          <p:cNvCxnSpPr>
            <a:cxnSpLocks/>
          </p:cNvCxnSpPr>
          <p:nvPr/>
        </p:nvCxnSpPr>
        <p:spPr>
          <a:xfrm>
            <a:off x="5008027" y="328203"/>
            <a:ext cx="0" cy="6221185"/>
          </a:xfrm>
          <a:prstGeom prst="line">
            <a:avLst/>
          </a:prstGeom>
          <a:ln w="57150">
            <a:solidFill>
              <a:srgbClr val="00B0F0"/>
            </a:solidFill>
            <a:prstDash val="sysDot"/>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A95452D9-85B4-9999-3354-4FE556594D1F}"/>
              </a:ext>
            </a:extLst>
          </p:cNvPr>
          <p:cNvSpPr txBox="1"/>
          <p:nvPr/>
        </p:nvSpPr>
        <p:spPr>
          <a:xfrm>
            <a:off x="438916" y="1476076"/>
            <a:ext cx="4163569" cy="1200329"/>
          </a:xfrm>
          <a:prstGeom prst="rect">
            <a:avLst/>
          </a:prstGeom>
          <a:noFill/>
        </p:spPr>
        <p:txBody>
          <a:bodyPr wrap="square" rtlCol="0">
            <a:spAutoFit/>
          </a:bodyPr>
          <a:lstStyle/>
          <a:p>
            <a:pPr algn="ctr"/>
            <a:r>
              <a:rPr lang="en-US" sz="2400" dirty="0"/>
              <a:t>Quantum</a:t>
            </a:r>
            <a:br>
              <a:rPr lang="en-US" sz="2400" dirty="0"/>
            </a:br>
            <a:r>
              <a:rPr lang="en-US" sz="2400" dirty="0" err="1"/>
              <a:t>Pseudorandomness</a:t>
            </a:r>
            <a:r>
              <a:rPr lang="en-US" sz="2400" dirty="0"/>
              <a:t> Conjecture</a:t>
            </a:r>
          </a:p>
        </p:txBody>
      </p:sp>
      <p:sp>
        <p:nvSpPr>
          <p:cNvPr id="18" name="TextBox 17">
            <a:extLst>
              <a:ext uri="{FF2B5EF4-FFF2-40B4-BE49-F238E27FC236}">
                <a16:creationId xmlns:a16="http://schemas.microsoft.com/office/drawing/2014/main" id="{7B54EDC1-4C1B-8385-D970-292B67E28386}"/>
              </a:ext>
            </a:extLst>
          </p:cNvPr>
          <p:cNvSpPr txBox="1"/>
          <p:nvPr/>
        </p:nvSpPr>
        <p:spPr>
          <a:xfrm>
            <a:off x="194098" y="2645634"/>
            <a:ext cx="4791456" cy="646331"/>
          </a:xfrm>
          <a:prstGeom prst="rect">
            <a:avLst/>
          </a:prstGeom>
          <a:noFill/>
        </p:spPr>
        <p:txBody>
          <a:bodyPr wrap="square" rtlCol="0">
            <a:spAutoFit/>
          </a:bodyPr>
          <a:lstStyle/>
          <a:p>
            <a:pPr algn="ctr"/>
            <a:r>
              <a:rPr lang="en-US" i="1" dirty="0">
                <a:solidFill>
                  <a:srgbClr val="FFC000"/>
                </a:solidFill>
              </a:rPr>
              <a:t>(Dense </a:t>
            </a:r>
            <a:r>
              <a:rPr lang="en-US" b="1" i="1" dirty="0">
                <a:solidFill>
                  <a:srgbClr val="FFC000"/>
                </a:solidFill>
              </a:rPr>
              <a:t>random</a:t>
            </a:r>
            <a:r>
              <a:rPr lang="en-US" i="1" dirty="0">
                <a:solidFill>
                  <a:srgbClr val="FFC000"/>
                </a:solidFill>
              </a:rPr>
              <a:t> </a:t>
            </a:r>
            <a:r>
              <a:rPr lang="en-US" b="1" i="1" dirty="0">
                <a:solidFill>
                  <a:srgbClr val="FFC000"/>
                </a:solidFill>
              </a:rPr>
              <a:t>permutations</a:t>
            </a:r>
            <a:r>
              <a:rPr lang="en-US" i="1" dirty="0">
                <a:solidFill>
                  <a:srgbClr val="FFC000"/>
                </a:solidFill>
              </a:rPr>
              <a:t> fool </a:t>
            </a:r>
            <a:br>
              <a:rPr lang="en-US" i="1" dirty="0">
                <a:solidFill>
                  <a:srgbClr val="FFC000"/>
                </a:solidFill>
              </a:rPr>
            </a:br>
            <a:r>
              <a:rPr lang="en-US" i="1" dirty="0">
                <a:solidFill>
                  <a:srgbClr val="FFC000"/>
                </a:solidFill>
              </a:rPr>
              <a:t>quantum algorithms)</a:t>
            </a:r>
          </a:p>
        </p:txBody>
      </p:sp>
      <p:sp>
        <p:nvSpPr>
          <p:cNvPr id="19" name="Down Arrow 18">
            <a:extLst>
              <a:ext uri="{FF2B5EF4-FFF2-40B4-BE49-F238E27FC236}">
                <a16:creationId xmlns:a16="http://schemas.microsoft.com/office/drawing/2014/main" id="{E4F3FD97-D210-0DE4-C6B5-AC3D47A7D26C}"/>
              </a:ext>
            </a:extLst>
          </p:cNvPr>
          <p:cNvSpPr/>
          <p:nvPr/>
        </p:nvSpPr>
        <p:spPr>
          <a:xfrm>
            <a:off x="2358178" y="3603657"/>
            <a:ext cx="463297" cy="62212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5281A8E-963E-A084-820D-46F7E83D1E64}"/>
              </a:ext>
            </a:extLst>
          </p:cNvPr>
          <p:cNvSpPr txBox="1"/>
          <p:nvPr/>
        </p:nvSpPr>
        <p:spPr>
          <a:xfrm>
            <a:off x="216571" y="4415998"/>
            <a:ext cx="4791456" cy="830997"/>
          </a:xfrm>
          <a:prstGeom prst="rect">
            <a:avLst/>
          </a:prstGeom>
          <a:noFill/>
        </p:spPr>
        <p:txBody>
          <a:bodyPr wrap="square" rtlCol="0">
            <a:spAutoFit/>
          </a:bodyPr>
          <a:lstStyle/>
          <a:p>
            <a:pPr algn="ctr"/>
            <a:r>
              <a:rPr lang="en-US" sz="2400" dirty="0"/>
              <a:t>Classical oracle</a:t>
            </a:r>
            <a:br>
              <a:rPr lang="en-US" sz="2400" dirty="0"/>
            </a:br>
            <a:r>
              <a:rPr lang="en-US" sz="2400" dirty="0"/>
              <a:t>separation of QMA from QCMA</a:t>
            </a:r>
          </a:p>
        </p:txBody>
      </p:sp>
      <p:sp>
        <p:nvSpPr>
          <p:cNvPr id="21" name="TextBox 20">
            <a:extLst>
              <a:ext uri="{FF2B5EF4-FFF2-40B4-BE49-F238E27FC236}">
                <a16:creationId xmlns:a16="http://schemas.microsoft.com/office/drawing/2014/main" id="{70D7FDEE-815E-EE5C-F21F-01F3ADD9848F}"/>
              </a:ext>
            </a:extLst>
          </p:cNvPr>
          <p:cNvSpPr txBox="1"/>
          <p:nvPr/>
        </p:nvSpPr>
        <p:spPr>
          <a:xfrm>
            <a:off x="4516830" y="3414453"/>
            <a:ext cx="4791456" cy="646331"/>
          </a:xfrm>
          <a:prstGeom prst="rect">
            <a:avLst/>
          </a:prstGeom>
          <a:noFill/>
        </p:spPr>
        <p:txBody>
          <a:bodyPr wrap="square" rtlCol="0">
            <a:spAutoFit/>
          </a:bodyPr>
          <a:lstStyle/>
          <a:p>
            <a:pPr algn="ctr"/>
            <a:r>
              <a:rPr lang="en-US" i="1" dirty="0">
                <a:solidFill>
                  <a:srgbClr val="FFC000"/>
                </a:solidFill>
              </a:rPr>
              <a:t>(Dense </a:t>
            </a:r>
            <a:r>
              <a:rPr lang="en-US" b="1" i="1" dirty="0">
                <a:solidFill>
                  <a:srgbClr val="FFC000"/>
                </a:solidFill>
              </a:rPr>
              <a:t>random functions</a:t>
            </a:r>
            <a:r>
              <a:rPr lang="en-US" i="1" dirty="0">
                <a:solidFill>
                  <a:srgbClr val="FFC000"/>
                </a:solidFill>
              </a:rPr>
              <a:t> fool </a:t>
            </a:r>
            <a:br>
              <a:rPr lang="en-US" i="1" dirty="0">
                <a:solidFill>
                  <a:srgbClr val="FFC000"/>
                </a:solidFill>
              </a:rPr>
            </a:br>
            <a:r>
              <a:rPr lang="en-US" i="1" dirty="0">
                <a:solidFill>
                  <a:srgbClr val="FFC000"/>
                </a:solidFill>
              </a:rPr>
              <a:t>quantum algorithms)</a:t>
            </a:r>
          </a:p>
        </p:txBody>
      </p:sp>
      <p:sp>
        <p:nvSpPr>
          <p:cNvPr id="22" name="TextBox 21">
            <a:extLst>
              <a:ext uri="{FF2B5EF4-FFF2-40B4-BE49-F238E27FC236}">
                <a16:creationId xmlns:a16="http://schemas.microsoft.com/office/drawing/2014/main" id="{E10B3474-2A0C-9B1B-F1DE-AF25E1E4BCCA}"/>
              </a:ext>
            </a:extLst>
          </p:cNvPr>
          <p:cNvSpPr txBox="1"/>
          <p:nvPr/>
        </p:nvSpPr>
        <p:spPr>
          <a:xfrm>
            <a:off x="8730802" y="5841502"/>
            <a:ext cx="3043298" cy="707886"/>
          </a:xfrm>
          <a:prstGeom prst="rect">
            <a:avLst/>
          </a:prstGeom>
          <a:noFill/>
        </p:spPr>
        <p:txBody>
          <a:bodyPr wrap="square" rtlCol="0">
            <a:spAutoFit/>
          </a:bodyPr>
          <a:lstStyle/>
          <a:p>
            <a:pPr algn="r"/>
            <a:r>
              <a:rPr lang="en-US" sz="4000" b="1" dirty="0">
                <a:solidFill>
                  <a:srgbClr val="00B0F0"/>
                </a:solidFill>
              </a:rPr>
              <a:t>Thank You!</a:t>
            </a:r>
          </a:p>
        </p:txBody>
      </p:sp>
    </p:spTree>
    <p:extLst>
      <p:ext uri="{BB962C8B-B14F-4D97-AF65-F5344CB8AC3E}">
        <p14:creationId xmlns:p14="http://schemas.microsoft.com/office/powerpoint/2010/main" val="3897358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9A4C0-4B0A-4B16-463C-E83F4130913A}"/>
              </a:ext>
            </a:extLst>
          </p:cNvPr>
          <p:cNvSpPr>
            <a:spLocks noGrp="1"/>
          </p:cNvSpPr>
          <p:nvPr>
            <p:ph type="title"/>
          </p:nvPr>
        </p:nvSpPr>
        <p:spPr/>
        <p:txBody>
          <a:bodyPr/>
          <a:lstStyle/>
          <a:p>
            <a:r>
              <a:rPr lang="en-US" dirty="0"/>
              <a:t>Classical vs quantum</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0690107E-4C55-1C5D-A190-18F284440593}"/>
                  </a:ext>
                </a:extLst>
              </p:cNvPr>
              <p:cNvSpPr>
                <a:spLocks noGrp="1"/>
              </p:cNvSpPr>
              <p:nvPr>
                <p:ph idx="1"/>
              </p:nvPr>
            </p:nvSpPr>
            <p:spPr/>
            <p:txBody>
              <a:bodyPr>
                <a:normAutofit/>
              </a:bodyPr>
              <a:lstStyle/>
              <a:p>
                <a:r>
                  <a:rPr lang="en-US" sz="2400" dirty="0"/>
                  <a:t>Unlike classical distributions, for every state </a:t>
                </a:r>
                <a14:m>
                  <m:oMath xmlns:m="http://schemas.openxmlformats.org/officeDocument/2006/math">
                    <m:r>
                      <a:rPr lang="en-US" sz="2400" b="0" i="1" smtClean="0">
                        <a:latin typeface="Cambria Math" panose="02040503050406030204" pitchFamily="18" charset="0"/>
                      </a:rPr>
                      <m:t>|</m:t>
                    </m:r>
                    <m:r>
                      <a:rPr lang="en-US" sz="2400" b="0" i="1" smtClean="0">
                        <a:latin typeface="Cambria Math" panose="02040503050406030204" pitchFamily="18" charset="0"/>
                      </a:rPr>
                      <m:t>𝜓</m:t>
                    </m:r>
                    <m:r>
                      <a:rPr lang="en-US" sz="2400" b="0" i="1" smtClean="0">
                        <a:latin typeface="Cambria Math" panose="02040503050406030204" pitchFamily="18" charset="0"/>
                      </a:rPr>
                      <m:t>⟩</m:t>
                    </m:r>
                  </m:oMath>
                </a14:m>
                <a:r>
                  <a:rPr lang="en-US" sz="2400" dirty="0"/>
                  <a:t>, there is an algorithm to  deterministically test whether </a:t>
                </a:r>
                <a14:m>
                  <m:oMath xmlns:m="http://schemas.openxmlformats.org/officeDocument/2006/math">
                    <m:r>
                      <a:rPr lang="en-US" sz="2400" b="0" i="1" smtClean="0">
                        <a:latin typeface="Cambria Math" panose="02040503050406030204" pitchFamily="18" charset="0"/>
                      </a:rPr>
                      <m:t>𝑛</m:t>
                    </m:r>
                  </m:oMath>
                </a14:m>
                <a:r>
                  <a:rPr lang="en-US" sz="2400" dirty="0"/>
                  <a:t> qubits are in the state </a:t>
                </a:r>
                <a14:m>
                  <m:oMath xmlns:m="http://schemas.openxmlformats.org/officeDocument/2006/math">
                    <m:r>
                      <a:rPr lang="en-US" sz="2400" b="0" i="1" smtClean="0">
                        <a:latin typeface="Cambria Math" panose="02040503050406030204" pitchFamily="18" charset="0"/>
                      </a:rPr>
                      <m:t>|</m:t>
                    </m:r>
                    <m:r>
                      <a:rPr lang="en-US" sz="2400" b="0" i="1" smtClean="0">
                        <a:latin typeface="Cambria Math" panose="02040503050406030204" pitchFamily="18" charset="0"/>
                      </a:rPr>
                      <m:t>𝜓</m:t>
                    </m:r>
                    <m:r>
                      <a:rPr lang="en-US" sz="2400" b="0" i="1" smtClean="0">
                        <a:latin typeface="Cambria Math" panose="02040503050406030204" pitchFamily="18" charset="0"/>
                      </a:rPr>
                      <m:t>⟩</m:t>
                    </m:r>
                  </m:oMath>
                </a14:m>
                <a:r>
                  <a:rPr lang="en-US" sz="2400" dirty="0"/>
                  <a:t>.</a:t>
                </a:r>
              </a:p>
              <a:p>
                <a:endParaRPr lang="en-US" sz="2400" b="1" dirty="0">
                  <a:solidFill>
                    <a:srgbClr val="7030A0"/>
                  </a:solidFill>
                </a:endParaRPr>
              </a:p>
              <a:p>
                <a:r>
                  <a:rPr lang="en-US" sz="2400" b="1" dirty="0">
                    <a:solidFill>
                      <a:srgbClr val="FFC000"/>
                    </a:solidFill>
                  </a:rPr>
                  <a:t>How much information is in a quantum state?</a:t>
                </a:r>
                <a:r>
                  <a:rPr lang="en-US" sz="2400" b="1" dirty="0">
                    <a:solidFill>
                      <a:srgbClr val="7030A0"/>
                    </a:solidFill>
                  </a:rPr>
                  <a:t>:</a:t>
                </a:r>
                <a:endParaRPr lang="en-US" dirty="0"/>
              </a:p>
              <a:p>
                <a:pPr lvl="1"/>
                <a:r>
                  <a:rPr lang="en-US" b="1" dirty="0" err="1">
                    <a:solidFill>
                      <a:srgbClr val="FFFF00"/>
                    </a:solidFill>
                  </a:rPr>
                  <a:t>Holevo’s</a:t>
                </a:r>
                <a:r>
                  <a:rPr lang="en-US" b="1" dirty="0">
                    <a:solidFill>
                      <a:srgbClr val="FFFF00"/>
                    </a:solidFill>
                  </a:rPr>
                  <a:t> theorem</a:t>
                </a:r>
                <a:r>
                  <a:rPr lang="en-US" b="1" dirty="0"/>
                  <a:t>: </a:t>
                </a:r>
                <a14:m>
                  <m:oMath xmlns:m="http://schemas.openxmlformats.org/officeDocument/2006/math">
                    <m:r>
                      <a:rPr lang="en-US" b="0" i="1" smtClean="0">
                        <a:latin typeface="Cambria Math" panose="02040503050406030204" pitchFamily="18" charset="0"/>
                      </a:rPr>
                      <m:t>𝑛</m:t>
                    </m:r>
                  </m:oMath>
                </a14:m>
                <a:r>
                  <a:rPr lang="en-US" b="1" dirty="0"/>
                  <a:t> qubits can only reliably store and retrieve </a:t>
                </a:r>
                <a14:m>
                  <m:oMath xmlns:m="http://schemas.openxmlformats.org/officeDocument/2006/math">
                    <m:r>
                      <a:rPr lang="en-US" i="1">
                        <a:latin typeface="Cambria Math" panose="02040503050406030204" pitchFamily="18" charset="0"/>
                      </a:rPr>
                      <m:t>𝑛</m:t>
                    </m:r>
                  </m:oMath>
                </a14:m>
                <a:r>
                  <a:rPr lang="en-US" b="1" dirty="0"/>
                  <a:t> classical bits.</a:t>
                </a:r>
              </a:p>
              <a:p>
                <a:pPr lvl="1"/>
                <a:endParaRPr lang="en-US" b="1" dirty="0"/>
              </a:p>
              <a:p>
                <a:pPr lvl="1"/>
                <a:r>
                  <a:rPr lang="en-US" b="1" dirty="0"/>
                  <a:t>On the other hand, sometimes quantum states appear to pack exponentially more information than classical bits, e.g., </a:t>
                </a:r>
                <a:r>
                  <a:rPr lang="en-US" b="1" dirty="0">
                    <a:solidFill>
                      <a:srgbClr val="FFFF00"/>
                    </a:solidFill>
                  </a:rPr>
                  <a:t>communication complexity separations</a:t>
                </a:r>
                <a:r>
                  <a:rPr lang="en-US" b="1" dirty="0"/>
                  <a:t>.</a:t>
                </a:r>
                <a:endParaRPr lang="en-US" dirty="0"/>
              </a:p>
              <a:p>
                <a:pPr marL="0" indent="0">
                  <a:buNone/>
                </a:pPr>
                <a:endParaRPr lang="en-US" sz="2400" dirty="0"/>
              </a:p>
              <a:p>
                <a:endParaRPr lang="en-US" sz="2400" dirty="0"/>
              </a:p>
            </p:txBody>
          </p:sp>
        </mc:Choice>
        <mc:Fallback>
          <p:sp>
            <p:nvSpPr>
              <p:cNvPr id="3" name="Content Placeholder 2">
                <a:extLst>
                  <a:ext uri="{FF2B5EF4-FFF2-40B4-BE49-F238E27FC236}">
                    <a16:creationId xmlns:a16="http://schemas.microsoft.com/office/drawing/2014/main" id="{0690107E-4C55-1C5D-A190-18F284440593}"/>
                  </a:ext>
                </a:extLst>
              </p:cNvPr>
              <p:cNvSpPr>
                <a:spLocks noGrp="1" noRot="1" noChangeAspect="1" noMove="1" noResize="1" noEditPoints="1" noAdjustHandles="1" noChangeArrowheads="1" noChangeShapeType="1" noTextEdit="1"/>
              </p:cNvSpPr>
              <p:nvPr>
                <p:ph idx="1"/>
              </p:nvPr>
            </p:nvSpPr>
            <p:spPr>
              <a:blipFill>
                <a:blip r:embed="rId2"/>
                <a:stretch>
                  <a:fillRect l="-844" t="-2035" r="-241"/>
                </a:stretch>
              </a:blipFill>
            </p:spPr>
            <p:txBody>
              <a:bodyPr/>
              <a:lstStyle/>
              <a:p>
                <a:r>
                  <a:rPr lang="en-US">
                    <a:noFill/>
                  </a:rPr>
                  <a:t> </a:t>
                </a:r>
              </a:p>
            </p:txBody>
          </p:sp>
        </mc:Fallback>
      </mc:AlternateContent>
    </p:spTree>
    <p:extLst>
      <p:ext uri="{BB962C8B-B14F-4D97-AF65-F5344CB8AC3E}">
        <p14:creationId xmlns:p14="http://schemas.microsoft.com/office/powerpoint/2010/main" val="2246766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629A28-D164-6F73-E902-2974CC321746}"/>
              </a:ext>
            </a:extLst>
          </p:cNvPr>
          <p:cNvSpPr>
            <a:spLocks noGrp="1"/>
          </p:cNvSpPr>
          <p:nvPr>
            <p:ph type="title"/>
          </p:nvPr>
        </p:nvSpPr>
        <p:spPr>
          <a:xfrm>
            <a:off x="831850" y="1736726"/>
            <a:ext cx="10515600" cy="2852737"/>
          </a:xfrm>
        </p:spPr>
        <p:txBody>
          <a:bodyPr>
            <a:normAutofit/>
          </a:bodyPr>
          <a:lstStyle/>
          <a:p>
            <a:br>
              <a:rPr lang="en-US" sz="5400" dirty="0">
                <a:solidFill>
                  <a:schemeClr val="accent6">
                    <a:lumMod val="40000"/>
                    <a:lumOff val="60000"/>
                  </a:schemeClr>
                </a:solidFill>
              </a:rPr>
            </a:br>
            <a:r>
              <a:rPr lang="en-US" sz="5400" dirty="0"/>
              <a:t>Quantum generalizations of</a:t>
            </a:r>
            <a:r>
              <a:rPr lang="en-US" sz="5400" dirty="0">
                <a:solidFill>
                  <a:srgbClr val="FFC000"/>
                </a:solidFill>
              </a:rPr>
              <a:t> NP</a:t>
            </a:r>
          </a:p>
        </p:txBody>
      </p:sp>
      <p:sp>
        <p:nvSpPr>
          <p:cNvPr id="5" name="Text Placeholder 4">
            <a:extLst>
              <a:ext uri="{FF2B5EF4-FFF2-40B4-BE49-F238E27FC236}">
                <a16:creationId xmlns:a16="http://schemas.microsoft.com/office/drawing/2014/main" id="{E17D9A27-4421-007E-C3C5-6219C1E0991A}"/>
              </a:ext>
            </a:extLst>
          </p:cNvPr>
          <p:cNvSpPr>
            <a:spLocks noGrp="1"/>
          </p:cNvSpPr>
          <p:nvPr>
            <p:ph type="body" idx="1"/>
          </p:nvPr>
        </p:nvSpPr>
        <p:spPr/>
        <p:txBody>
          <a:bodyPr/>
          <a:lstStyle/>
          <a:p>
            <a:endParaRPr lang="en-US" dirty="0">
              <a:solidFill>
                <a:srgbClr val="FFC000"/>
              </a:solidFill>
            </a:endParaRPr>
          </a:p>
        </p:txBody>
      </p:sp>
    </p:spTree>
    <p:extLst>
      <p:ext uri="{BB962C8B-B14F-4D97-AF65-F5344CB8AC3E}">
        <p14:creationId xmlns:p14="http://schemas.microsoft.com/office/powerpoint/2010/main" val="4128748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29693F-EA4B-E30F-0616-CEFCB00824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0A6AED-B76D-EC37-9BB8-A885307A7884}"/>
              </a:ext>
            </a:extLst>
          </p:cNvPr>
          <p:cNvSpPr>
            <a:spLocks noGrp="1"/>
          </p:cNvSpPr>
          <p:nvPr>
            <p:ph type="title"/>
          </p:nvPr>
        </p:nvSpPr>
        <p:spPr/>
        <p:txBody>
          <a:bodyPr>
            <a:normAutofit/>
          </a:bodyPr>
          <a:lstStyle/>
          <a:p>
            <a:r>
              <a:rPr lang="en-US" sz="4000" dirty="0"/>
              <a:t>Quantum Merlin-Arthur (QMA)</a:t>
            </a:r>
          </a:p>
        </p:txBody>
      </p:sp>
      <p:sp>
        <p:nvSpPr>
          <p:cNvPr id="5" name="Content Placeholder 2">
            <a:extLst>
              <a:ext uri="{FF2B5EF4-FFF2-40B4-BE49-F238E27FC236}">
                <a16:creationId xmlns:a16="http://schemas.microsoft.com/office/drawing/2014/main" id="{B96D294B-38BD-63BA-D024-18922A7237EE}"/>
              </a:ext>
            </a:extLst>
          </p:cNvPr>
          <p:cNvSpPr txBox="1">
            <a:spLocks/>
          </p:cNvSpPr>
          <p:nvPr/>
        </p:nvSpPr>
        <p:spPr>
          <a:xfrm>
            <a:off x="838200" y="2621448"/>
            <a:ext cx="10515600" cy="10742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400"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4123207-FAF7-00CF-872A-5B40FD59E6BF}"/>
                  </a:ext>
                </a:extLst>
              </p:cNvPr>
              <p:cNvSpPr txBox="1">
                <a:spLocks/>
              </p:cNvSpPr>
              <p:nvPr/>
            </p:nvSpPr>
            <p:spPr>
              <a:xfrm>
                <a:off x="757195" y="2791250"/>
                <a:ext cx="10515600" cy="16430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rgbClr val="FFC000"/>
                    </a:solidFill>
                  </a:rPr>
                  <a:t>Formally</a:t>
                </a:r>
                <a:r>
                  <a:rPr lang="en-US" sz="2400" dirty="0"/>
                  <a:t>: </a:t>
                </a:r>
                <a14:m>
                  <m:oMath xmlns:m="http://schemas.openxmlformats.org/officeDocument/2006/math">
                    <m:r>
                      <a:rPr lang="en-US" sz="2400" b="0" i="1" smtClean="0">
                        <a:latin typeface="Cambria Math" panose="02040503050406030204" pitchFamily="18" charset="0"/>
                      </a:rPr>
                      <m:t>𝐿</m:t>
                    </m:r>
                    <m:r>
                      <a:rPr lang="en-US" sz="2400" b="0" i="1" smtClean="0">
                        <a:latin typeface="Cambria Math" panose="02040503050406030204" pitchFamily="18" charset="0"/>
                      </a:rPr>
                      <m:t>∈</m:t>
                    </m:r>
                    <m:r>
                      <m:rPr>
                        <m:sty m:val="p"/>
                      </m:rPr>
                      <a:rPr lang="en-US" sz="2400" dirty="0">
                        <a:latin typeface="Cambria Math" panose="02040503050406030204" pitchFamily="18" charset="0"/>
                      </a:rPr>
                      <m:t>QMA</m:t>
                    </m:r>
                  </m:oMath>
                </a14:m>
                <a:r>
                  <a:rPr lang="en-US" sz="2400" dirty="0"/>
                  <a:t> </a:t>
                </a:r>
                <a:r>
                  <a:rPr lang="en-US" sz="2400" dirty="0" err="1"/>
                  <a:t>iff</a:t>
                </a:r>
                <a:r>
                  <a:rPr lang="en-US" sz="2400" dirty="0"/>
                  <a:t> there exists a poly-time quantum verifier </a:t>
                </a:r>
                <a14:m>
                  <m:oMath xmlns:m="http://schemas.openxmlformats.org/officeDocument/2006/math">
                    <m:r>
                      <a:rPr lang="en-US" sz="2400" b="0" i="1" smtClean="0">
                        <a:latin typeface="Cambria Math" panose="02040503050406030204" pitchFamily="18" charset="0"/>
                      </a:rPr>
                      <m:t>𝑉</m:t>
                    </m:r>
                  </m:oMath>
                </a14:m>
                <a:r>
                  <a:rPr lang="en-US" sz="2400" dirty="0"/>
                  <a:t> such that</a:t>
                </a:r>
              </a:p>
              <a:p>
                <a14:m>
                  <m:oMath xmlns:m="http://schemas.openxmlformats.org/officeDocument/2006/math">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rPr>
                      <m:t>𝐿</m:t>
                    </m:r>
                  </m:oMath>
                </a14:m>
                <a:r>
                  <a:rPr lang="en-US" sz="2400" dirty="0"/>
                  <a:t> </a:t>
                </a:r>
                <a14:m>
                  <m:oMath xmlns:m="http://schemas.openxmlformats.org/officeDocument/2006/math">
                    <m:r>
                      <a:rPr lang="en-US" sz="2400" b="0" i="1" smtClean="0">
                        <a:latin typeface="Cambria Math" panose="02040503050406030204" pitchFamily="18" charset="0"/>
                      </a:rPr>
                      <m:t>⟹∃</m:t>
                    </m:r>
                  </m:oMath>
                </a14:m>
                <a:r>
                  <a:rPr lang="en-US" sz="2400" dirty="0"/>
                  <a:t> quantum proof </a:t>
                </a:r>
                <a14:m>
                  <m:oMath xmlns:m="http://schemas.openxmlformats.org/officeDocument/2006/math">
                    <m:r>
                      <a:rPr lang="en-US" sz="2400" i="1">
                        <a:latin typeface="Cambria Math" panose="02040503050406030204" pitchFamily="18" charset="0"/>
                      </a:rPr>
                      <m:t>|</m:t>
                    </m:r>
                    <m:r>
                      <a:rPr lang="en-US" sz="2400" i="1">
                        <a:latin typeface="Cambria Math" panose="02040503050406030204" pitchFamily="18" charset="0"/>
                      </a:rPr>
                      <m:t>𝜓</m:t>
                    </m:r>
                    <m:r>
                      <a:rPr lang="en-US" sz="2400" i="1">
                        <a:latin typeface="Cambria Math" panose="02040503050406030204" pitchFamily="18" charset="0"/>
                      </a:rPr>
                      <m:t>⟩</m:t>
                    </m:r>
                  </m:oMath>
                </a14:m>
                <a:r>
                  <a:rPr lang="en-US" sz="2400" dirty="0"/>
                  <a:t> where </a:t>
                </a:r>
                <a14:m>
                  <m:oMath xmlns:m="http://schemas.openxmlformats.org/officeDocument/2006/math">
                    <m:r>
                      <a:rPr lang="en-US" sz="2400" b="0" i="1" smtClean="0">
                        <a:latin typeface="Cambria Math" panose="02040503050406030204" pitchFamily="18" charset="0"/>
                      </a:rPr>
                      <m:t>𝑉</m:t>
                    </m:r>
                    <m:r>
                      <a:rPr lang="en-US" sz="2400" b="0" i="1" smtClean="0">
                        <a:latin typeface="Cambria Math" panose="02040503050406030204" pitchFamily="18" charset="0"/>
                      </a:rPr>
                      <m:t>(</m:t>
                    </m:r>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rPr>
                      <m:t>𝜓</m:t>
                    </m:r>
                    <m:r>
                      <a:rPr lang="en-US" sz="2400" b="0" i="1" smtClean="0">
                        <a:latin typeface="Cambria Math" panose="02040503050406030204" pitchFamily="18" charset="0"/>
                      </a:rPr>
                      <m:t>⟩)</m:t>
                    </m:r>
                  </m:oMath>
                </a14:m>
                <a:r>
                  <a:rPr lang="en-US" sz="2400" dirty="0"/>
                  <a:t> accepts </a:t>
                </a:r>
                <a:r>
                  <a:rPr lang="en-US" sz="2400" dirty="0" err="1"/>
                  <a:t>w.h.p</a:t>
                </a:r>
                <a:r>
                  <a:rPr lang="en-US" sz="2400" dirty="0"/>
                  <a:t>.</a:t>
                </a:r>
              </a:p>
              <a:p>
                <a14:m>
                  <m:oMath xmlns:m="http://schemas.openxmlformats.org/officeDocument/2006/math">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rPr>
                      <m:t>𝐿</m:t>
                    </m:r>
                  </m:oMath>
                </a14:m>
                <a:r>
                  <a:rPr lang="en-US" sz="2400" dirty="0"/>
                  <a:t> </a:t>
                </a:r>
                <a14:m>
                  <m:oMath xmlns:m="http://schemas.openxmlformats.org/officeDocument/2006/math">
                    <m:r>
                      <a:rPr lang="en-US" sz="2400" i="1">
                        <a:latin typeface="Cambria Math" panose="02040503050406030204" pitchFamily="18" charset="0"/>
                      </a:rPr>
                      <m:t>⟹</m:t>
                    </m:r>
                  </m:oMath>
                </a14:m>
                <a:r>
                  <a:rPr lang="en-US" sz="2400" dirty="0"/>
                  <a:t> all quantum proofs </a:t>
                </a:r>
                <a14:m>
                  <m:oMath xmlns:m="http://schemas.openxmlformats.org/officeDocument/2006/math">
                    <m:d>
                      <m:dPr>
                        <m:begChr m:val="|"/>
                        <m:endChr m:val="⟩"/>
                        <m:ctrlPr>
                          <a:rPr lang="en-US" sz="2400" i="1">
                            <a:latin typeface="Cambria Math" panose="02040503050406030204" pitchFamily="18" charset="0"/>
                          </a:rPr>
                        </m:ctrlPr>
                      </m:dPr>
                      <m:e>
                        <m:r>
                          <a:rPr lang="en-US" sz="2400" i="1">
                            <a:latin typeface="Cambria Math" panose="02040503050406030204" pitchFamily="18" charset="0"/>
                          </a:rPr>
                          <m:t>𝜓</m:t>
                        </m:r>
                      </m:e>
                    </m:d>
                  </m:oMath>
                </a14:m>
                <a:r>
                  <a:rPr lang="en-US" sz="2400" dirty="0"/>
                  <a:t>  cause </a:t>
                </a:r>
                <a14:m>
                  <m:oMath xmlns:m="http://schemas.openxmlformats.org/officeDocument/2006/math">
                    <m:r>
                      <a:rPr lang="en-US" sz="2400" i="1">
                        <a:latin typeface="Cambria Math" panose="02040503050406030204" pitchFamily="18" charset="0"/>
                      </a:rPr>
                      <m:t>𝑉</m:t>
                    </m:r>
                    <m:r>
                      <a:rPr lang="en-US" sz="2400" i="1">
                        <a:latin typeface="Cambria Math" panose="02040503050406030204" pitchFamily="18" charset="0"/>
                      </a:rPr>
                      <m:t>(</m:t>
                    </m:r>
                    <m:r>
                      <a:rPr lang="en-US" sz="2400" i="1">
                        <a:latin typeface="Cambria Math" panose="02040503050406030204" pitchFamily="18" charset="0"/>
                      </a:rPr>
                      <m:t>𝑥</m:t>
                    </m:r>
                    <m:r>
                      <a:rPr lang="en-US" sz="2400" i="1">
                        <a:latin typeface="Cambria Math" panose="02040503050406030204" pitchFamily="18" charset="0"/>
                      </a:rPr>
                      <m:t>,|</m:t>
                    </m:r>
                    <m:r>
                      <a:rPr lang="en-US" sz="2400" i="1">
                        <a:latin typeface="Cambria Math" panose="02040503050406030204" pitchFamily="18" charset="0"/>
                      </a:rPr>
                      <m:t>𝜓</m:t>
                    </m:r>
                    <m:r>
                      <a:rPr lang="en-US" sz="2400" i="1">
                        <a:latin typeface="Cambria Math" panose="02040503050406030204" pitchFamily="18" charset="0"/>
                      </a:rPr>
                      <m:t>⟩)</m:t>
                    </m:r>
                  </m:oMath>
                </a14:m>
                <a:r>
                  <a:rPr lang="en-US" sz="2400" dirty="0"/>
                  <a:t> to reject </a:t>
                </a:r>
                <a:r>
                  <a:rPr lang="en-US" sz="2400" dirty="0" err="1"/>
                  <a:t>w.h.p</a:t>
                </a:r>
                <a:r>
                  <a:rPr lang="en-US" sz="2400" dirty="0"/>
                  <a:t>.</a:t>
                </a:r>
              </a:p>
            </p:txBody>
          </p:sp>
        </mc:Choice>
        <mc:Fallback xmlns="">
          <p:sp>
            <p:nvSpPr>
              <p:cNvPr id="3" name="Content Placeholder 2">
                <a:extLst>
                  <a:ext uri="{FF2B5EF4-FFF2-40B4-BE49-F238E27FC236}">
                    <a16:creationId xmlns:a16="http://schemas.microsoft.com/office/drawing/2014/main" id="{74123207-FAF7-00CF-872A-5B40FD59E6BF}"/>
                  </a:ext>
                </a:extLst>
              </p:cNvPr>
              <p:cNvSpPr txBox="1">
                <a:spLocks noRot="1" noChangeAspect="1" noMove="1" noResize="1" noEditPoints="1" noAdjustHandles="1" noChangeArrowheads="1" noChangeShapeType="1" noTextEdit="1"/>
              </p:cNvSpPr>
              <p:nvPr/>
            </p:nvSpPr>
            <p:spPr>
              <a:xfrm>
                <a:off x="757195" y="2791250"/>
                <a:ext cx="10515600" cy="1643094"/>
              </a:xfrm>
              <a:prstGeom prst="rect">
                <a:avLst/>
              </a:prstGeom>
              <a:blipFill>
                <a:blip r:embed="rId2"/>
                <a:stretch>
                  <a:fillRect l="-844" t="-4615"/>
                </a:stretch>
              </a:blipFill>
            </p:spPr>
            <p:txBody>
              <a:bodyPr/>
              <a:lstStyle/>
              <a:p>
                <a:r>
                  <a:rPr lang="en-US">
                    <a:noFill/>
                  </a:rPr>
                  <a:t> </a:t>
                </a:r>
              </a:p>
            </p:txBody>
          </p:sp>
        </mc:Fallback>
      </mc:AlternateContent>
      <p:pic>
        <p:nvPicPr>
          <p:cNvPr id="4" name="Google Shape;309;p33">
            <a:extLst>
              <a:ext uri="{FF2B5EF4-FFF2-40B4-BE49-F238E27FC236}">
                <a16:creationId xmlns:a16="http://schemas.microsoft.com/office/drawing/2014/main" id="{36DB57E4-AD04-122E-93EB-E8D64D61E7A9}"/>
              </a:ext>
            </a:extLst>
          </p:cNvPr>
          <p:cNvPicPr preferRelativeResize="0"/>
          <p:nvPr/>
        </p:nvPicPr>
        <p:blipFill>
          <a:blip r:embed="rId3">
            <a:alphaModFix/>
          </a:blip>
          <a:stretch>
            <a:fillRect/>
          </a:stretch>
        </p:blipFill>
        <p:spPr>
          <a:xfrm>
            <a:off x="2855495" y="4571701"/>
            <a:ext cx="1654700" cy="2142229"/>
          </a:xfrm>
          <a:prstGeom prst="rect">
            <a:avLst/>
          </a:prstGeom>
          <a:noFill/>
          <a:ln>
            <a:noFill/>
          </a:ln>
        </p:spPr>
      </p:pic>
      <p:sp>
        <p:nvSpPr>
          <p:cNvPr id="7" name="TextBox 6">
            <a:extLst>
              <a:ext uri="{FF2B5EF4-FFF2-40B4-BE49-F238E27FC236}">
                <a16:creationId xmlns:a16="http://schemas.microsoft.com/office/drawing/2014/main" id="{299827B9-9BC7-A286-F863-961144B2EFB3}"/>
              </a:ext>
            </a:extLst>
          </p:cNvPr>
          <p:cNvSpPr txBox="1"/>
          <p:nvPr/>
        </p:nvSpPr>
        <p:spPr>
          <a:xfrm>
            <a:off x="563033" y="5989632"/>
            <a:ext cx="2292462" cy="646331"/>
          </a:xfrm>
          <a:prstGeom prst="rect">
            <a:avLst/>
          </a:prstGeom>
          <a:noFill/>
        </p:spPr>
        <p:txBody>
          <a:bodyPr wrap="square" rtlCol="0">
            <a:spAutoFit/>
          </a:bodyPr>
          <a:lstStyle/>
          <a:p>
            <a:r>
              <a:rPr lang="en-US" dirty="0"/>
              <a:t>Merlin: All-powerful,</a:t>
            </a:r>
            <a:br>
              <a:rPr lang="en-US" dirty="0"/>
            </a:br>
            <a:r>
              <a:rPr lang="en-US" dirty="0"/>
              <a:t>but </a:t>
            </a:r>
            <a:r>
              <a:rPr lang="en-US" b="1" i="1" dirty="0">
                <a:solidFill>
                  <a:srgbClr val="FF7DFB"/>
                </a:solidFill>
              </a:rPr>
              <a:t>untrusted</a:t>
            </a:r>
            <a:r>
              <a:rPr lang="en-US" dirty="0"/>
              <a:t> prover</a:t>
            </a:r>
          </a:p>
        </p:txBody>
      </p:sp>
      <p:pic>
        <p:nvPicPr>
          <p:cNvPr id="8" name="Picture 2" descr="The Sorcerer's Apprentice&quot; Mickey Mouse Sericel (Walt Disney, | Lot #14192  | Heritage Auctions">
            <a:extLst>
              <a:ext uri="{FF2B5EF4-FFF2-40B4-BE49-F238E27FC236}">
                <a16:creationId xmlns:a16="http://schemas.microsoft.com/office/drawing/2014/main" id="{27699C23-18D6-5FF7-48DD-8D6D34789B26}"/>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803444" y="5078859"/>
            <a:ext cx="1966823" cy="181272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EC2EDA43-818C-43E7-0EDE-8A6959E9AC19}"/>
              </a:ext>
            </a:extLst>
          </p:cNvPr>
          <p:cNvSpPr txBox="1"/>
          <p:nvPr/>
        </p:nvSpPr>
        <p:spPr>
          <a:xfrm>
            <a:off x="8770267" y="5989632"/>
            <a:ext cx="2748704" cy="646331"/>
          </a:xfrm>
          <a:prstGeom prst="rect">
            <a:avLst/>
          </a:prstGeom>
          <a:noFill/>
        </p:spPr>
        <p:txBody>
          <a:bodyPr wrap="square" rtlCol="0">
            <a:spAutoFit/>
          </a:bodyPr>
          <a:lstStyle/>
          <a:p>
            <a:r>
              <a:rPr lang="en-US" dirty="0"/>
              <a:t>Arthur: polynomial-time quantum verifier</a:t>
            </a:r>
          </a:p>
        </p:txBody>
      </p:sp>
      <p:sp>
        <p:nvSpPr>
          <p:cNvPr id="10" name="Right Arrow 9">
            <a:extLst>
              <a:ext uri="{FF2B5EF4-FFF2-40B4-BE49-F238E27FC236}">
                <a16:creationId xmlns:a16="http://schemas.microsoft.com/office/drawing/2014/main" id="{00F18F18-5C22-033D-65A4-87280516BDB8}"/>
              </a:ext>
            </a:extLst>
          </p:cNvPr>
          <p:cNvSpPr/>
          <p:nvPr/>
        </p:nvSpPr>
        <p:spPr>
          <a:xfrm>
            <a:off x="4566965" y="5807237"/>
            <a:ext cx="2236479" cy="555117"/>
          </a:xfrm>
          <a:prstGeom prst="righ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3FD44CCB-7070-E614-B4C4-EF8678413840}"/>
                  </a:ext>
                </a:extLst>
              </p:cNvPr>
              <p:cNvSpPr txBox="1"/>
              <p:nvPr/>
            </p:nvSpPr>
            <p:spPr>
              <a:xfrm>
                <a:off x="5298643" y="5239319"/>
                <a:ext cx="716352"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CA" sz="2800" b="0" i="1" smtClean="0">
                              <a:latin typeface="Cambria Math" panose="02040503050406030204" pitchFamily="18" charset="0"/>
                            </a:rPr>
                          </m:ctrlPr>
                        </m:dPr>
                        <m:e>
                          <m:r>
                            <a:rPr lang="en-US" sz="2800" b="0" i="1" smtClean="0">
                              <a:latin typeface="Cambria Math" panose="02040503050406030204" pitchFamily="18" charset="0"/>
                            </a:rPr>
                            <m:t>𝜓</m:t>
                          </m:r>
                        </m:e>
                      </m:d>
                    </m:oMath>
                  </m:oMathPara>
                </a14:m>
                <a:endParaRPr lang="en-US" sz="2800" dirty="0"/>
              </a:p>
            </p:txBody>
          </p:sp>
        </mc:Choice>
        <mc:Fallback xmlns="">
          <p:sp>
            <p:nvSpPr>
              <p:cNvPr id="12" name="TextBox 11">
                <a:extLst>
                  <a:ext uri="{FF2B5EF4-FFF2-40B4-BE49-F238E27FC236}">
                    <a16:creationId xmlns:a16="http://schemas.microsoft.com/office/drawing/2014/main" id="{3FD44CCB-7070-E614-B4C4-EF8678413840}"/>
                  </a:ext>
                </a:extLst>
              </p:cNvPr>
              <p:cNvSpPr txBox="1">
                <a:spLocks noRot="1" noChangeAspect="1" noMove="1" noResize="1" noEditPoints="1" noAdjustHandles="1" noChangeArrowheads="1" noChangeShapeType="1" noTextEdit="1"/>
              </p:cNvSpPr>
              <p:nvPr/>
            </p:nvSpPr>
            <p:spPr>
              <a:xfrm>
                <a:off x="5298643" y="5239319"/>
                <a:ext cx="716352" cy="523220"/>
              </a:xfrm>
              <a:prstGeom prst="rect">
                <a:avLst/>
              </a:prstGeom>
              <a:blipFill>
                <a:blip r:embed="rId6"/>
                <a:stretch>
                  <a:fillRect b="-19048"/>
                </a:stretch>
              </a:blipFill>
            </p:spPr>
            <p:txBody>
              <a:bodyPr/>
              <a:lstStyle/>
              <a:p>
                <a:r>
                  <a:rPr lang="en-US">
                    <a:noFill/>
                  </a:rPr>
                  <a:t> </a:t>
                </a:r>
              </a:p>
            </p:txBody>
          </p:sp>
        </mc:Fallback>
      </mc:AlternateContent>
      <p:pic>
        <p:nvPicPr>
          <p:cNvPr id="13" name="Picture 8" descr="A flat vector style of quantum physics, electron icon 6742292 Vector Art at  Vecteezy">
            <a:extLst>
              <a:ext uri="{FF2B5EF4-FFF2-40B4-BE49-F238E27FC236}">
                <a16:creationId xmlns:a16="http://schemas.microsoft.com/office/drawing/2014/main" id="{A0A3C0B5-2B32-2190-0E09-1DCCAA4F10B7}"/>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foregroundMark x1="46979" y1="42344" x2="43281" y2="50729"/>
                        <a14:foregroundMark x1="43281" y1="50729" x2="49792" y2="53438"/>
                        <a14:foregroundMark x1="49792" y1="53438" x2="51458" y2="45781"/>
                        <a14:foregroundMark x1="51458" y1="45781" x2="45938" y2="52604"/>
                        <a14:foregroundMark x1="45938" y1="52604" x2="51771" y2="48229"/>
                        <a14:foregroundMark x1="51771" y1="48229" x2="43073" y2="48281"/>
                        <a14:foregroundMark x1="43073" y1="48281" x2="47135" y2="55208"/>
                        <a14:foregroundMark x1="47135" y1="55208" x2="55990" y2="52031"/>
                        <a14:foregroundMark x1="55990" y1="52031" x2="48438" y2="47552"/>
                        <a14:foregroundMark x1="48438" y1="47552" x2="48021" y2="54688"/>
                        <a14:foregroundMark x1="48021" y1="54688" x2="55677" y2="57083"/>
                        <a14:foregroundMark x1="55677" y1="57083" x2="56927" y2="47500"/>
                        <a14:foregroundMark x1="56927" y1="47500" x2="47760" y2="47552"/>
                        <a14:foregroundMark x1="47760" y1="47552" x2="43750" y2="55000"/>
                        <a14:foregroundMark x1="43750" y1="55000" x2="50781" y2="57917"/>
                        <a14:foregroundMark x1="50781" y1="57917" x2="53073" y2="47552"/>
                        <a14:foregroundMark x1="53073" y1="47552" x2="45469" y2="44688"/>
                        <a14:foregroundMark x1="45469" y1="44688" x2="42969" y2="52969"/>
                        <a14:foregroundMark x1="42969" y1="52969" x2="49427" y2="57031"/>
                        <a14:foregroundMark x1="49427" y1="57031" x2="56615" y2="55156"/>
                        <a14:foregroundMark x1="56615" y1="55156" x2="54583" y2="45781"/>
                        <a14:foregroundMark x1="54583" y1="45781" x2="44844" y2="45104"/>
                        <a14:foregroundMark x1="44844" y1="45104" x2="44635" y2="50417"/>
                        <a14:foregroundMark x1="53646" y1="44323" x2="48750" y2="48229"/>
                      </a14:backgroundRemoval>
                    </a14:imgEffect>
                  </a14:imgLayer>
                </a14:imgProps>
              </a:ext>
              <a:ext uri="{28A0092B-C50C-407E-A947-70E740481C1C}">
                <a14:useLocalDpi xmlns:a14="http://schemas.microsoft.com/office/drawing/2010/main" val="0"/>
              </a:ext>
            </a:extLst>
          </a:blip>
          <a:srcRect/>
          <a:stretch>
            <a:fillRect/>
          </a:stretch>
        </p:blipFill>
        <p:spPr bwMode="auto">
          <a:xfrm>
            <a:off x="4663649" y="5201016"/>
            <a:ext cx="681037" cy="681037"/>
          </a:xfrm>
          <a:prstGeom prst="rect">
            <a:avLst/>
          </a:prstGeom>
          <a:noFill/>
          <a:extLst>
            <a:ext uri="{909E8E84-426E-40DD-AFC4-6F175D3DCCD1}">
              <a14:hiddenFill xmlns:a14="http://schemas.microsoft.com/office/drawing/2010/main">
                <a:solidFill>
                  <a:srgbClr val="FFFFFF"/>
                </a:solidFill>
              </a14:hiddenFill>
            </a:ext>
          </a:extLst>
        </p:spPr>
      </p:pic>
      <p:sp>
        <p:nvSpPr>
          <p:cNvPr id="15" name="Content Placeholder 2">
            <a:extLst>
              <a:ext uri="{FF2B5EF4-FFF2-40B4-BE49-F238E27FC236}">
                <a16:creationId xmlns:a16="http://schemas.microsoft.com/office/drawing/2014/main" id="{89CD4DC4-1B77-1BE4-4CD9-49C31703C7FF}"/>
              </a:ext>
            </a:extLst>
          </p:cNvPr>
          <p:cNvSpPr txBox="1">
            <a:spLocks/>
          </p:cNvSpPr>
          <p:nvPr/>
        </p:nvSpPr>
        <p:spPr>
          <a:xfrm>
            <a:off x="757195" y="1543980"/>
            <a:ext cx="10515600" cy="8166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rgbClr val="FFC000"/>
                </a:solidFill>
              </a:rPr>
              <a:t>Informally</a:t>
            </a:r>
            <a:r>
              <a:rPr lang="en-US" sz="2400" dirty="0"/>
              <a:t>: QMA = problems efficiently verifiable on quantum computers with help of a quantum proof.</a:t>
            </a:r>
          </a:p>
        </p:txBody>
      </p:sp>
      <p:pic>
        <p:nvPicPr>
          <p:cNvPr id="16" name="Picture 2" descr="470 Quantum Computing Illustrations &amp; Clip Art - iStock">
            <a:extLst>
              <a:ext uri="{FF2B5EF4-FFF2-40B4-BE49-F238E27FC236}">
                <a16:creationId xmlns:a16="http://schemas.microsoft.com/office/drawing/2014/main" id="{FE3C8F84-508E-72D2-0314-FDDCAF0822ED}"/>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0000"/>
          <a:stretch/>
        </p:blipFill>
        <p:spPr bwMode="auto">
          <a:xfrm>
            <a:off x="8581849" y="4517894"/>
            <a:ext cx="754656" cy="1292286"/>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Straight Arrow Connector 19">
            <a:extLst>
              <a:ext uri="{FF2B5EF4-FFF2-40B4-BE49-F238E27FC236}">
                <a16:creationId xmlns:a16="http://schemas.microsoft.com/office/drawing/2014/main" id="{88F75EDA-64E2-2187-0500-003B93E91341}"/>
              </a:ext>
            </a:extLst>
          </p:cNvPr>
          <p:cNvCxnSpPr>
            <a:cxnSpLocks/>
          </p:cNvCxnSpPr>
          <p:nvPr/>
        </p:nvCxnSpPr>
        <p:spPr>
          <a:xfrm>
            <a:off x="6994645" y="5149384"/>
            <a:ext cx="530956" cy="29526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507CA4C9-6A22-E512-5445-F68CEE05D1A2}"/>
                  </a:ext>
                </a:extLst>
              </p:cNvPr>
              <p:cNvSpPr txBox="1"/>
              <p:nvPr/>
            </p:nvSpPr>
            <p:spPr>
              <a:xfrm>
                <a:off x="6692135" y="4752161"/>
                <a:ext cx="30251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𝑥</m:t>
                      </m:r>
                    </m:oMath>
                  </m:oMathPara>
                </a14:m>
                <a:endParaRPr lang="en-US" sz="2400" dirty="0"/>
              </a:p>
            </p:txBody>
          </p:sp>
        </mc:Choice>
        <mc:Fallback xmlns="">
          <p:sp>
            <p:nvSpPr>
              <p:cNvPr id="21" name="TextBox 20">
                <a:extLst>
                  <a:ext uri="{FF2B5EF4-FFF2-40B4-BE49-F238E27FC236}">
                    <a16:creationId xmlns:a16="http://schemas.microsoft.com/office/drawing/2014/main" id="{507CA4C9-6A22-E512-5445-F68CEE05D1A2}"/>
                  </a:ext>
                </a:extLst>
              </p:cNvPr>
              <p:cNvSpPr txBox="1">
                <a:spLocks noRot="1" noChangeAspect="1" noMove="1" noResize="1" noEditPoints="1" noAdjustHandles="1" noChangeArrowheads="1" noChangeShapeType="1" noTextEdit="1"/>
              </p:cNvSpPr>
              <p:nvPr/>
            </p:nvSpPr>
            <p:spPr>
              <a:xfrm>
                <a:off x="6692135" y="4752161"/>
                <a:ext cx="302510" cy="461665"/>
              </a:xfrm>
              <a:prstGeom prst="rect">
                <a:avLst/>
              </a:prstGeom>
              <a:blipFill>
                <a:blip r:embed="rId10"/>
                <a:stretch>
                  <a:fillRect r="-8333"/>
                </a:stretch>
              </a:blipFill>
            </p:spPr>
            <p:txBody>
              <a:bodyPr/>
              <a:lstStyle/>
              <a:p>
                <a:r>
                  <a:rPr lang="en-US">
                    <a:noFill/>
                  </a:rPr>
                  <a:t> </a:t>
                </a:r>
              </a:p>
            </p:txBody>
          </p:sp>
        </mc:Fallback>
      </mc:AlternateContent>
      <p:cxnSp>
        <p:nvCxnSpPr>
          <p:cNvPr id="25" name="Straight Arrow Connector 24">
            <a:extLst>
              <a:ext uri="{FF2B5EF4-FFF2-40B4-BE49-F238E27FC236}">
                <a16:creationId xmlns:a16="http://schemas.microsoft.com/office/drawing/2014/main" id="{03BF8BBD-816E-5D4E-01A2-7BBED9C51C7E}"/>
              </a:ext>
            </a:extLst>
          </p:cNvPr>
          <p:cNvCxnSpPr>
            <a:cxnSpLocks/>
          </p:cNvCxnSpPr>
          <p:nvPr/>
        </p:nvCxnSpPr>
        <p:spPr>
          <a:xfrm>
            <a:off x="2461029" y="4815612"/>
            <a:ext cx="530956" cy="29526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2B31A4CA-6EB8-50B4-ABC4-D8C4169C6F6B}"/>
                  </a:ext>
                </a:extLst>
              </p:cNvPr>
              <p:cNvSpPr txBox="1"/>
              <p:nvPr/>
            </p:nvSpPr>
            <p:spPr>
              <a:xfrm>
                <a:off x="2158519" y="4418389"/>
                <a:ext cx="30251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𝑥</m:t>
                      </m:r>
                    </m:oMath>
                  </m:oMathPara>
                </a14:m>
                <a:endParaRPr lang="en-US" sz="2400" dirty="0"/>
              </a:p>
            </p:txBody>
          </p:sp>
        </mc:Choice>
        <mc:Fallback xmlns="">
          <p:sp>
            <p:nvSpPr>
              <p:cNvPr id="26" name="TextBox 25">
                <a:extLst>
                  <a:ext uri="{FF2B5EF4-FFF2-40B4-BE49-F238E27FC236}">
                    <a16:creationId xmlns:a16="http://schemas.microsoft.com/office/drawing/2014/main" id="{2B31A4CA-6EB8-50B4-ABC4-D8C4169C6F6B}"/>
                  </a:ext>
                </a:extLst>
              </p:cNvPr>
              <p:cNvSpPr txBox="1">
                <a:spLocks noRot="1" noChangeAspect="1" noMove="1" noResize="1" noEditPoints="1" noAdjustHandles="1" noChangeArrowheads="1" noChangeShapeType="1" noTextEdit="1"/>
              </p:cNvSpPr>
              <p:nvPr/>
            </p:nvSpPr>
            <p:spPr>
              <a:xfrm>
                <a:off x="2158519" y="4418389"/>
                <a:ext cx="302510" cy="461665"/>
              </a:xfrm>
              <a:prstGeom prst="rect">
                <a:avLst/>
              </a:prstGeom>
              <a:blipFill>
                <a:blip r:embed="rId11"/>
                <a:stretch>
                  <a:fillRect r="-8000"/>
                </a:stretch>
              </a:blipFill>
            </p:spPr>
            <p:txBody>
              <a:bodyPr/>
              <a:lstStyle/>
              <a:p>
                <a:r>
                  <a:rPr lang="en-US">
                    <a:noFill/>
                  </a:rPr>
                  <a:t> </a:t>
                </a:r>
              </a:p>
            </p:txBody>
          </p:sp>
        </mc:Fallback>
      </mc:AlternateContent>
      <p:sp>
        <p:nvSpPr>
          <p:cNvPr id="27" name="Rounded Rectangular Callout 26">
            <a:extLst>
              <a:ext uri="{FF2B5EF4-FFF2-40B4-BE49-F238E27FC236}">
                <a16:creationId xmlns:a16="http://schemas.microsoft.com/office/drawing/2014/main" id="{7670E7B7-9F86-437A-5933-919F6AA1940B}"/>
              </a:ext>
            </a:extLst>
          </p:cNvPr>
          <p:cNvSpPr/>
          <p:nvPr/>
        </p:nvSpPr>
        <p:spPr>
          <a:xfrm>
            <a:off x="9706429" y="4406615"/>
            <a:ext cx="1813302" cy="699940"/>
          </a:xfrm>
          <a:prstGeom prst="wedgeRoundRectCallout">
            <a:avLst>
              <a:gd name="adj1" fmla="val -125563"/>
              <a:gd name="adj2" fmla="val 142484"/>
              <a:gd name="adj3" fmla="val 16667"/>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5CFDF8A8-DB5F-292D-E349-15865BE77352}"/>
              </a:ext>
            </a:extLst>
          </p:cNvPr>
          <p:cNvSpPr txBox="1"/>
          <p:nvPr/>
        </p:nvSpPr>
        <p:spPr>
          <a:xfrm>
            <a:off x="9815896" y="4541867"/>
            <a:ext cx="1826821" cy="400110"/>
          </a:xfrm>
          <a:prstGeom prst="rect">
            <a:avLst/>
          </a:prstGeom>
          <a:noFill/>
        </p:spPr>
        <p:txBody>
          <a:bodyPr wrap="square" rtlCol="0">
            <a:spAutoFit/>
          </a:bodyPr>
          <a:lstStyle/>
          <a:p>
            <a:r>
              <a:rPr lang="en-US" sz="2000" dirty="0">
                <a:solidFill>
                  <a:schemeClr val="bg1"/>
                </a:solidFill>
              </a:rPr>
              <a:t>Accept/Reject</a:t>
            </a:r>
          </a:p>
        </p:txBody>
      </p:sp>
    </p:spTree>
    <p:extLst>
      <p:ext uri="{BB962C8B-B14F-4D97-AF65-F5344CB8AC3E}">
        <p14:creationId xmlns:p14="http://schemas.microsoft.com/office/powerpoint/2010/main" val="1646173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animBg="1"/>
      <p:bldP spid="12" grpId="0"/>
      <p:bldP spid="21" grpId="0"/>
      <p:bldP spid="26" grpId="0"/>
      <p:bldP spid="27" grpId="0" animBg="1"/>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D87DD9-D21A-C003-3A14-CED0F6CF22AC}"/>
            </a:ext>
          </a:extLst>
        </p:cNvPr>
        <p:cNvGrpSpPr/>
        <p:nvPr/>
      </p:nvGrpSpPr>
      <p:grpSpPr>
        <a:xfrm>
          <a:off x="0" y="0"/>
          <a:ext cx="0" cy="0"/>
          <a:chOff x="0" y="0"/>
          <a:chExt cx="0" cy="0"/>
        </a:xfrm>
      </p:grpSpPr>
      <p:sp>
        <p:nvSpPr>
          <p:cNvPr id="4" name="Oval 3">
            <a:extLst>
              <a:ext uri="{FF2B5EF4-FFF2-40B4-BE49-F238E27FC236}">
                <a16:creationId xmlns:a16="http://schemas.microsoft.com/office/drawing/2014/main" id="{9FE5C3FB-0E67-BE1C-B9ED-0C4DC2C04893}"/>
              </a:ext>
            </a:extLst>
          </p:cNvPr>
          <p:cNvSpPr/>
          <p:nvPr/>
        </p:nvSpPr>
        <p:spPr>
          <a:xfrm>
            <a:off x="925772" y="2347773"/>
            <a:ext cx="4375484" cy="4145102"/>
          </a:xfrm>
          <a:prstGeom prst="ellipse">
            <a:avLst/>
          </a:prstGeom>
          <a:solidFill>
            <a:schemeClr val="bg1">
              <a:lumMod val="85000"/>
              <a:lumOff val="15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08234748-1A6D-C1B0-15C5-569C9CFD7CDF}"/>
              </a:ext>
            </a:extLst>
          </p:cNvPr>
          <p:cNvSpPr/>
          <p:nvPr/>
        </p:nvSpPr>
        <p:spPr>
          <a:xfrm>
            <a:off x="1312651" y="2923612"/>
            <a:ext cx="3601725" cy="3569263"/>
          </a:xfrm>
          <a:prstGeom prst="ellipse">
            <a:avLst/>
          </a:prstGeom>
          <a:solidFill>
            <a:schemeClr val="accent5">
              <a:lumMod val="75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DB36A6-3DEA-EECC-2BD3-9C7B3E50313A}"/>
              </a:ext>
            </a:extLst>
          </p:cNvPr>
          <p:cNvSpPr>
            <a:spLocks noGrp="1"/>
          </p:cNvSpPr>
          <p:nvPr>
            <p:ph type="title"/>
          </p:nvPr>
        </p:nvSpPr>
        <p:spPr/>
        <p:txBody>
          <a:bodyPr>
            <a:normAutofit/>
          </a:bodyPr>
          <a:lstStyle/>
          <a:p>
            <a:r>
              <a:rPr lang="en-US" sz="4000" dirty="0"/>
              <a:t>Quantum Merlin-Arthur (QMA)</a:t>
            </a:r>
          </a:p>
        </p:txBody>
      </p:sp>
      <p:sp>
        <p:nvSpPr>
          <p:cNvPr id="3" name="Content Placeholder 2">
            <a:extLst>
              <a:ext uri="{FF2B5EF4-FFF2-40B4-BE49-F238E27FC236}">
                <a16:creationId xmlns:a16="http://schemas.microsoft.com/office/drawing/2014/main" id="{7D417893-4B9F-AF1E-B987-9381025CF138}"/>
              </a:ext>
            </a:extLst>
          </p:cNvPr>
          <p:cNvSpPr txBox="1">
            <a:spLocks/>
          </p:cNvSpPr>
          <p:nvPr/>
        </p:nvSpPr>
        <p:spPr>
          <a:xfrm>
            <a:off x="1507436" y="1567707"/>
            <a:ext cx="3241028" cy="5366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Complexity landscape</a:t>
            </a:r>
          </a:p>
        </p:txBody>
      </p:sp>
      <p:sp>
        <p:nvSpPr>
          <p:cNvPr id="7" name="Oval 6">
            <a:extLst>
              <a:ext uri="{FF2B5EF4-FFF2-40B4-BE49-F238E27FC236}">
                <a16:creationId xmlns:a16="http://schemas.microsoft.com/office/drawing/2014/main" id="{ED445479-EC07-7EE9-759B-B92EA039323B}"/>
              </a:ext>
            </a:extLst>
          </p:cNvPr>
          <p:cNvSpPr/>
          <p:nvPr/>
        </p:nvSpPr>
        <p:spPr>
          <a:xfrm rot="3284358">
            <a:off x="1509445" y="4795294"/>
            <a:ext cx="2277008" cy="1349080"/>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BBB7973-669F-80EA-A9AD-85F97FFA8603}"/>
              </a:ext>
            </a:extLst>
          </p:cNvPr>
          <p:cNvSpPr txBox="1"/>
          <p:nvPr/>
        </p:nvSpPr>
        <p:spPr>
          <a:xfrm>
            <a:off x="2523780" y="2461947"/>
            <a:ext cx="1278199" cy="461665"/>
          </a:xfrm>
          <a:prstGeom prst="rect">
            <a:avLst/>
          </a:prstGeom>
          <a:noFill/>
        </p:spPr>
        <p:txBody>
          <a:bodyPr wrap="square" rtlCol="0">
            <a:spAutoFit/>
          </a:bodyPr>
          <a:lstStyle/>
          <a:p>
            <a:r>
              <a:rPr lang="en-US" sz="2400" b="1" dirty="0"/>
              <a:t>PSPACE</a:t>
            </a:r>
          </a:p>
        </p:txBody>
      </p:sp>
      <p:sp>
        <p:nvSpPr>
          <p:cNvPr id="10" name="TextBox 9">
            <a:extLst>
              <a:ext uri="{FF2B5EF4-FFF2-40B4-BE49-F238E27FC236}">
                <a16:creationId xmlns:a16="http://schemas.microsoft.com/office/drawing/2014/main" id="{0E9A95AF-26DE-964C-7B9D-EAB3DBC8E4DE}"/>
              </a:ext>
            </a:extLst>
          </p:cNvPr>
          <p:cNvSpPr txBox="1"/>
          <p:nvPr/>
        </p:nvSpPr>
        <p:spPr>
          <a:xfrm>
            <a:off x="2701549" y="3114680"/>
            <a:ext cx="961545" cy="461665"/>
          </a:xfrm>
          <a:prstGeom prst="rect">
            <a:avLst/>
          </a:prstGeom>
          <a:noFill/>
        </p:spPr>
        <p:txBody>
          <a:bodyPr wrap="square" rtlCol="0">
            <a:spAutoFit/>
          </a:bodyPr>
          <a:lstStyle/>
          <a:p>
            <a:r>
              <a:rPr lang="en-US" sz="2400" b="1" dirty="0"/>
              <a:t>QMA</a:t>
            </a:r>
          </a:p>
        </p:txBody>
      </p:sp>
      <p:sp>
        <p:nvSpPr>
          <p:cNvPr id="26" name="TextBox 25">
            <a:extLst>
              <a:ext uri="{FF2B5EF4-FFF2-40B4-BE49-F238E27FC236}">
                <a16:creationId xmlns:a16="http://schemas.microsoft.com/office/drawing/2014/main" id="{EFBF3198-3DFA-54AD-717D-855957269E84}"/>
              </a:ext>
            </a:extLst>
          </p:cNvPr>
          <p:cNvSpPr txBox="1"/>
          <p:nvPr/>
        </p:nvSpPr>
        <p:spPr>
          <a:xfrm>
            <a:off x="2062450" y="4699255"/>
            <a:ext cx="639099" cy="461665"/>
          </a:xfrm>
          <a:prstGeom prst="rect">
            <a:avLst/>
          </a:prstGeom>
          <a:noFill/>
        </p:spPr>
        <p:txBody>
          <a:bodyPr wrap="square" rtlCol="0">
            <a:spAutoFit/>
          </a:bodyPr>
          <a:lstStyle/>
          <a:p>
            <a:r>
              <a:rPr lang="en-US" sz="2400" b="1" dirty="0"/>
              <a:t>NP</a:t>
            </a:r>
          </a:p>
        </p:txBody>
      </p:sp>
      <p:sp>
        <p:nvSpPr>
          <p:cNvPr id="27" name="Oval 26">
            <a:extLst>
              <a:ext uri="{FF2B5EF4-FFF2-40B4-BE49-F238E27FC236}">
                <a16:creationId xmlns:a16="http://schemas.microsoft.com/office/drawing/2014/main" id="{A1E7CFC4-2611-A65A-1857-2497C793BC2B}"/>
              </a:ext>
            </a:extLst>
          </p:cNvPr>
          <p:cNvSpPr/>
          <p:nvPr/>
        </p:nvSpPr>
        <p:spPr>
          <a:xfrm rot="8488868">
            <a:off x="2340550" y="4921514"/>
            <a:ext cx="2277008" cy="1349080"/>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0C09B0E-729B-28DE-088F-07E46B137559}"/>
              </a:ext>
            </a:extLst>
          </p:cNvPr>
          <p:cNvSpPr txBox="1"/>
          <p:nvPr/>
        </p:nvSpPr>
        <p:spPr>
          <a:xfrm>
            <a:off x="3574174" y="4836383"/>
            <a:ext cx="922659" cy="461665"/>
          </a:xfrm>
          <a:prstGeom prst="rect">
            <a:avLst/>
          </a:prstGeom>
          <a:noFill/>
        </p:spPr>
        <p:txBody>
          <a:bodyPr wrap="square" rtlCol="0">
            <a:spAutoFit/>
          </a:bodyPr>
          <a:lstStyle/>
          <a:p>
            <a:r>
              <a:rPr lang="en-US" sz="2400" b="1" dirty="0"/>
              <a:t>BQP</a:t>
            </a:r>
          </a:p>
        </p:txBody>
      </p:sp>
    </p:spTree>
    <p:extLst>
      <p:ext uri="{BB962C8B-B14F-4D97-AF65-F5344CB8AC3E}">
        <p14:creationId xmlns:p14="http://schemas.microsoft.com/office/powerpoint/2010/main" val="207441475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nstantia-Franklin Gothic Book">
      <a:majorFont>
        <a:latin typeface="Constantia" panose="02030602050306030303"/>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53049</TotalTime>
  <Words>3647</Words>
  <Application>Microsoft Macintosh PowerPoint</Application>
  <PresentationFormat>Widescreen</PresentationFormat>
  <Paragraphs>454</Paragraphs>
  <Slides>58</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58</vt:i4>
      </vt:variant>
    </vt:vector>
  </HeadingPairs>
  <TitlesOfParts>
    <vt:vector size="67" baseType="lpstr">
      <vt:lpstr>American Typewriter</vt:lpstr>
      <vt:lpstr>American Typewriter Condensed</vt:lpstr>
      <vt:lpstr>Arial</vt:lpstr>
      <vt:lpstr>Baskerville</vt:lpstr>
      <vt:lpstr>Calibri</vt:lpstr>
      <vt:lpstr>Cambria Math</vt:lpstr>
      <vt:lpstr>Constantia</vt:lpstr>
      <vt:lpstr>Franklin Gothic Book</vt:lpstr>
      <vt:lpstr>Office Theme</vt:lpstr>
      <vt:lpstr>QMA vs. QCMA  and Pseudorandomness</vt:lpstr>
      <vt:lpstr>This talk</vt:lpstr>
      <vt:lpstr>This talk</vt:lpstr>
      <vt:lpstr> Quantum refresher</vt:lpstr>
      <vt:lpstr>Quantum states and computation</vt:lpstr>
      <vt:lpstr>Classical vs quantum</vt:lpstr>
      <vt:lpstr> Quantum generalizations of NP</vt:lpstr>
      <vt:lpstr>Quantum Merlin-Arthur (QMA)</vt:lpstr>
      <vt:lpstr>Quantum Merlin-Arthur (QMA)</vt:lpstr>
      <vt:lpstr>Quantum Merlin-Arthur (QMA)</vt:lpstr>
      <vt:lpstr>Quantum Classical Merlin-Arthur (QCMA)</vt:lpstr>
      <vt:lpstr>Quantum Classical Merlin-Arthur (QCMA)</vt:lpstr>
      <vt:lpstr>QMA vs. QCMA</vt:lpstr>
      <vt:lpstr>QMA vs. QCMA</vt:lpstr>
      <vt:lpstr>QMA vs. QCMA</vt:lpstr>
      <vt:lpstr>Oracle separations of  QMA from QCMA</vt:lpstr>
      <vt:lpstr>Oracle QMA and QCMA</vt:lpstr>
      <vt:lpstr>Oracle QMA and QCMA</vt:lpstr>
      <vt:lpstr>Oracle QMA and QCMA</vt:lpstr>
      <vt:lpstr>Oracle QMA and QCMA</vt:lpstr>
      <vt:lpstr>Oracle QMA and QCMA</vt:lpstr>
      <vt:lpstr>Oracle QMA and QCMA</vt:lpstr>
      <vt:lpstr>PowerPoint Presentation</vt:lpstr>
      <vt:lpstr>QMA protocol for Components</vt:lpstr>
      <vt:lpstr>QMA protocol for Components</vt:lpstr>
      <vt:lpstr>QMA protocol for Components</vt:lpstr>
      <vt:lpstr>QMA protocol for Components</vt:lpstr>
      <vt:lpstr>QCMA lower bound for Components</vt:lpstr>
      <vt:lpstr>Quantum  Pseudorandomness Conjectures</vt:lpstr>
      <vt:lpstr>Dense distributions</vt:lpstr>
      <vt:lpstr>Dense distributions</vt:lpstr>
      <vt:lpstr>Dense distributions</vt:lpstr>
      <vt:lpstr>PowerPoint Presentation</vt:lpstr>
      <vt:lpstr>PowerPoint Presentation</vt:lpstr>
      <vt:lpstr>PowerPoint Presentation</vt:lpstr>
      <vt:lpstr>PowerPoint Presentation</vt:lpstr>
      <vt:lpstr>PowerPoint Presentation</vt:lpstr>
      <vt:lpstr>PowerPoint Presentation</vt:lpstr>
      <vt:lpstr>Permutation oracles and distributions</vt:lpstr>
      <vt:lpstr>PowerPoint Presentation</vt:lpstr>
      <vt:lpstr>Conditionally separating QMA from QCMA</vt:lpstr>
      <vt:lpstr>QCMA lower bound for Components</vt:lpstr>
      <vt:lpstr>PowerPoint Presentation</vt:lpstr>
      <vt:lpstr>PowerPoint Presentation</vt:lpstr>
      <vt:lpstr>PowerPoint Presentation</vt:lpstr>
      <vt:lpstr>PowerPoint Presentation</vt:lpstr>
      <vt:lpstr>From graphs to permutations</vt:lpstr>
      <vt:lpstr>From graphs to permutations</vt:lpstr>
      <vt:lpstr>From graphs to permutations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Questions towards a  fully quantum complexity theory</dc:title>
  <dc:creator>Henry Yuen</dc:creator>
  <cp:lastModifiedBy>Microsoft Office User</cp:lastModifiedBy>
  <cp:revision>3205</cp:revision>
  <dcterms:created xsi:type="dcterms:W3CDTF">2022-08-08T12:46:42Z</dcterms:created>
  <dcterms:modified xsi:type="dcterms:W3CDTF">2025-03-10T12:50:01Z</dcterms:modified>
</cp:coreProperties>
</file>